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2"/>
  </p:notesMasterIdLst>
  <p:sldIdLst>
    <p:sldId id="258" r:id="rId2"/>
    <p:sldId id="323" r:id="rId3"/>
    <p:sldId id="279" r:id="rId4"/>
    <p:sldId id="290" r:id="rId5"/>
    <p:sldId id="291" r:id="rId6"/>
    <p:sldId id="301" r:id="rId7"/>
    <p:sldId id="292" r:id="rId8"/>
    <p:sldId id="265" r:id="rId9"/>
    <p:sldId id="257" r:id="rId10"/>
    <p:sldId id="264" r:id="rId11"/>
    <p:sldId id="283" r:id="rId12"/>
    <p:sldId id="284" r:id="rId13"/>
    <p:sldId id="282" r:id="rId14"/>
    <p:sldId id="294" r:id="rId15"/>
    <p:sldId id="285" r:id="rId16"/>
    <p:sldId id="320" r:id="rId17"/>
    <p:sldId id="321" r:id="rId18"/>
    <p:sldId id="322" r:id="rId19"/>
    <p:sldId id="278" r:id="rId20"/>
    <p:sldId id="272" r:id="rId21"/>
    <p:sldId id="293" r:id="rId22"/>
    <p:sldId id="288" r:id="rId23"/>
    <p:sldId id="273" r:id="rId24"/>
    <p:sldId id="296" r:id="rId25"/>
    <p:sldId id="302" r:id="rId26"/>
    <p:sldId id="303" r:id="rId27"/>
    <p:sldId id="304" r:id="rId28"/>
    <p:sldId id="305" r:id="rId29"/>
    <p:sldId id="306" r:id="rId30"/>
    <p:sldId id="307" r:id="rId31"/>
    <p:sldId id="318" r:id="rId32"/>
    <p:sldId id="308" r:id="rId33"/>
    <p:sldId id="309" r:id="rId34"/>
    <p:sldId id="310" r:id="rId35"/>
    <p:sldId id="311" r:id="rId36"/>
    <p:sldId id="319" r:id="rId37"/>
    <p:sldId id="312" r:id="rId38"/>
    <p:sldId id="313" r:id="rId39"/>
    <p:sldId id="314" r:id="rId40"/>
    <p:sldId id="297" r:id="rId41"/>
    <p:sldId id="315" r:id="rId42"/>
    <p:sldId id="298" r:id="rId43"/>
    <p:sldId id="299" r:id="rId44"/>
    <p:sldId id="316" r:id="rId45"/>
    <p:sldId id="317" r:id="rId46"/>
    <p:sldId id="295" r:id="rId47"/>
    <p:sldId id="277" r:id="rId48"/>
    <p:sldId id="280" r:id="rId49"/>
    <p:sldId id="281" r:id="rId50"/>
    <p:sldId id="26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D1CDF"/>
    <a:srgbClr val="CC0099"/>
    <a:srgbClr val="CCECFF"/>
    <a:srgbClr val="FFFFFF"/>
    <a:srgbClr val="FFCCFF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70" autoAdjust="0"/>
  </p:normalViewPr>
  <p:slideViewPr>
    <p:cSldViewPr>
      <p:cViewPr>
        <p:scale>
          <a:sx n="75" d="100"/>
          <a:sy n="75" d="100"/>
        </p:scale>
        <p:origin x="-1968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B4E214-5D97-420E-BD34-DD38E099346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5C846C-0FB8-4ED0-B931-60161B6DC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8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1D3E80-63C5-4144-AECB-A62F181D34F8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mtClean="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mtClean="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B6A4-B9D9-4FC2-81C4-315CA31A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36627"/>
      </p:ext>
    </p:extLst>
  </p:cSld>
  <p:clrMapOvr>
    <a:masterClrMapping/>
  </p:clrMapOvr>
  <p:transition advClick="0" advTm="57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F7C7-5B7E-42BE-8ACD-0ADEBC1B9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90939"/>
      </p:ext>
    </p:extLst>
  </p:cSld>
  <p:clrMapOvr>
    <a:masterClrMapping/>
  </p:clrMapOvr>
  <p:transition advClick="0" advTm="57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3A3E-C587-4792-A987-D90B44CD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84687"/>
      </p:ext>
    </p:extLst>
  </p:cSld>
  <p:clrMapOvr>
    <a:masterClrMapping/>
  </p:clrMapOvr>
  <p:transition advClick="0" advTm="57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B02-5835-43B3-8484-C74FB9EE2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26418"/>
      </p:ext>
    </p:extLst>
  </p:cSld>
  <p:clrMapOvr>
    <a:masterClrMapping/>
  </p:clrMapOvr>
  <p:transition advClick="0" advTm="57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5AC6-F45C-4117-B146-ADB460299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87549"/>
      </p:ext>
    </p:extLst>
  </p:cSld>
  <p:clrMapOvr>
    <a:masterClrMapping/>
  </p:clrMapOvr>
  <p:transition advClick="0" advTm="57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78FA-9FE0-4829-8270-BC6E0EDE0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65859"/>
      </p:ext>
    </p:extLst>
  </p:cSld>
  <p:clrMapOvr>
    <a:masterClrMapping/>
  </p:clrMapOvr>
  <p:transition advClick="0" advTm="57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2602-3D04-4FF1-868B-E4835C90D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62077"/>
      </p:ext>
    </p:extLst>
  </p:cSld>
  <p:clrMapOvr>
    <a:masterClrMapping/>
  </p:clrMapOvr>
  <p:transition advClick="0" advTm="57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E2EB-F367-4861-9853-BF25266E2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19893"/>
      </p:ext>
    </p:extLst>
  </p:cSld>
  <p:clrMapOvr>
    <a:masterClrMapping/>
  </p:clrMapOvr>
  <p:transition advClick="0" advTm="57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2A11-7447-45C3-B3A2-C3679BA85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83170"/>
      </p:ext>
    </p:extLst>
  </p:cSld>
  <p:clrMapOvr>
    <a:masterClrMapping/>
  </p:clrMapOvr>
  <p:transition advClick="0" advTm="57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2DAE-C3E7-4FF6-84DB-7369FC3D6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0861"/>
      </p:ext>
    </p:extLst>
  </p:cSld>
  <p:clrMapOvr>
    <a:masterClrMapping/>
  </p:clrMapOvr>
  <p:transition advClick="0" advTm="57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C184-AB8C-4062-AC82-9255906F7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97649"/>
      </p:ext>
    </p:extLst>
  </p:cSld>
  <p:clrMapOvr>
    <a:masterClrMapping/>
  </p:clrMapOvr>
  <p:transition advClick="0" advTm="57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1F7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mtClean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D5AC91-C99C-433C-A1C2-88CCA5876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advClick="0" advTm="579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4824413" cy="2039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Цилиндр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779838" y="3860800"/>
            <a:ext cx="2449512" cy="2520950"/>
          </a:xfrm>
          <a:prstGeom prst="can">
            <a:avLst>
              <a:gd name="adj" fmla="val 37674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0244" name="Picture 4" descr="35M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2028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576262" cy="6477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1908175" y="333375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ЦИЛИНДРИЧЕСКОЕ ТЕЛО (Цилиндр)	</a:t>
            </a:r>
          </a:p>
        </p:txBody>
      </p:sp>
      <p:sp>
        <p:nvSpPr>
          <p:cNvPr id="12291" name="Text Box 48"/>
          <p:cNvSpPr txBox="1">
            <a:spLocks noChangeArrowheads="1"/>
          </p:cNvSpPr>
          <p:nvPr/>
        </p:nvSpPr>
        <p:spPr bwMode="auto">
          <a:xfrm>
            <a:off x="6445250" y="3357563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образующие</a:t>
            </a:r>
          </a:p>
        </p:txBody>
      </p:sp>
      <p:sp>
        <p:nvSpPr>
          <p:cNvPr id="12292" name="AutoShape 9"/>
          <p:cNvSpPr>
            <a:spLocks noChangeArrowheads="1"/>
          </p:cNvSpPr>
          <p:nvPr/>
        </p:nvSpPr>
        <p:spPr bwMode="auto">
          <a:xfrm>
            <a:off x="2822575" y="2492375"/>
            <a:ext cx="2992438" cy="2952750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2843213" y="4508500"/>
            <a:ext cx="2992437" cy="9366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>
            <a:off x="4211638" y="2925763"/>
            <a:ext cx="0" cy="2376487"/>
          </a:xfrm>
          <a:prstGeom prst="line">
            <a:avLst/>
          </a:prstGeom>
          <a:noFill/>
          <a:ln w="38100">
            <a:solidFill>
              <a:srgbClr val="1F76C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>
            <a:off x="4211638" y="4941888"/>
            <a:ext cx="0" cy="1368425"/>
          </a:xfrm>
          <a:prstGeom prst="line">
            <a:avLst/>
          </a:prstGeom>
          <a:noFill/>
          <a:ln w="38100">
            <a:solidFill>
              <a:srgbClr val="1F76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4211638" y="2420938"/>
            <a:ext cx="614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О</a:t>
            </a:r>
            <a:r>
              <a:rPr lang="ru-RU" altLang="ru-RU" sz="1400" b="1">
                <a:solidFill>
                  <a:srgbClr val="1F76CD"/>
                </a:solidFill>
              </a:rPr>
              <a:t>1</a:t>
            </a:r>
            <a:endParaRPr lang="ru-RU" altLang="ru-RU" sz="2400" b="1">
              <a:solidFill>
                <a:srgbClr val="1F76CD"/>
              </a:solidFill>
            </a:endParaRP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4211638" y="45085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О</a:t>
            </a:r>
          </a:p>
        </p:txBody>
      </p:sp>
      <p:sp>
        <p:nvSpPr>
          <p:cNvPr id="12298" name="AutoShape 17"/>
          <p:cNvSpPr>
            <a:spLocks noChangeArrowheads="1"/>
          </p:cNvSpPr>
          <p:nvPr/>
        </p:nvSpPr>
        <p:spPr bwMode="auto">
          <a:xfrm>
            <a:off x="1257300" y="1844675"/>
            <a:ext cx="6338888" cy="1871663"/>
          </a:xfrm>
          <a:prstGeom prst="parallelogram">
            <a:avLst>
              <a:gd name="adj" fmla="val 846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2299" name="AutoShape 18"/>
          <p:cNvSpPr>
            <a:spLocks noChangeArrowheads="1"/>
          </p:cNvSpPr>
          <p:nvPr/>
        </p:nvSpPr>
        <p:spPr bwMode="auto">
          <a:xfrm>
            <a:off x="971550" y="4292600"/>
            <a:ext cx="6338888" cy="1871663"/>
          </a:xfrm>
          <a:prstGeom prst="parallelogram">
            <a:avLst>
              <a:gd name="adj" fmla="val 846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6526213" y="4292600"/>
            <a:ext cx="34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ά</a:t>
            </a:r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6883400" y="1844675"/>
            <a:ext cx="33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β</a:t>
            </a:r>
          </a:p>
        </p:txBody>
      </p:sp>
      <p:sp>
        <p:nvSpPr>
          <p:cNvPr id="12302" name="Line 31"/>
          <p:cNvSpPr>
            <a:spLocks noChangeShapeType="1"/>
          </p:cNvSpPr>
          <p:nvPr/>
        </p:nvSpPr>
        <p:spPr bwMode="auto">
          <a:xfrm>
            <a:off x="3059113" y="32131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3" name="Line 32"/>
          <p:cNvSpPr>
            <a:spLocks noChangeShapeType="1"/>
          </p:cNvSpPr>
          <p:nvPr/>
        </p:nvSpPr>
        <p:spPr bwMode="auto">
          <a:xfrm>
            <a:off x="3348038" y="3357563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4" name="Line 33"/>
          <p:cNvSpPr>
            <a:spLocks noChangeShapeType="1"/>
          </p:cNvSpPr>
          <p:nvPr/>
        </p:nvSpPr>
        <p:spPr bwMode="auto">
          <a:xfrm>
            <a:off x="3635375" y="335756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5" name="Line 34"/>
          <p:cNvSpPr>
            <a:spLocks noChangeShapeType="1"/>
          </p:cNvSpPr>
          <p:nvPr/>
        </p:nvSpPr>
        <p:spPr bwMode="auto">
          <a:xfrm>
            <a:off x="3924300" y="34290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>
            <a:off x="4859338" y="34290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7" name="Line 36"/>
          <p:cNvSpPr>
            <a:spLocks noChangeShapeType="1"/>
          </p:cNvSpPr>
          <p:nvPr/>
        </p:nvSpPr>
        <p:spPr bwMode="auto">
          <a:xfrm>
            <a:off x="4498975" y="34290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8" name="Line 37"/>
          <p:cNvSpPr>
            <a:spLocks noChangeShapeType="1"/>
          </p:cNvSpPr>
          <p:nvPr/>
        </p:nvSpPr>
        <p:spPr bwMode="auto">
          <a:xfrm>
            <a:off x="5219700" y="335756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09" name="Line 38"/>
          <p:cNvSpPr>
            <a:spLocks noChangeShapeType="1"/>
          </p:cNvSpPr>
          <p:nvPr/>
        </p:nvSpPr>
        <p:spPr bwMode="auto">
          <a:xfrm>
            <a:off x="5580063" y="321310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5724525" y="2852738"/>
            <a:ext cx="550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1F76CD"/>
                </a:solidFill>
              </a:rPr>
              <a:t>м</a:t>
            </a:r>
            <a:r>
              <a:rPr lang="ru-RU" altLang="ru-RU" sz="1000" b="1">
                <a:solidFill>
                  <a:srgbClr val="1F76CD"/>
                </a:solidFill>
              </a:rPr>
              <a:t>1</a:t>
            </a:r>
            <a:endParaRPr lang="ru-RU" altLang="ru-RU" sz="1800" b="1">
              <a:solidFill>
                <a:srgbClr val="1F76CD"/>
              </a:solidFill>
            </a:endParaRPr>
          </a:p>
        </p:txBody>
      </p:sp>
      <p:sp>
        <p:nvSpPr>
          <p:cNvPr id="12311" name="Rectangle 42"/>
          <p:cNvSpPr>
            <a:spLocks noChangeArrowheads="1"/>
          </p:cNvSpPr>
          <p:nvPr/>
        </p:nvSpPr>
        <p:spPr bwMode="auto">
          <a:xfrm>
            <a:off x="5580063" y="5178425"/>
            <a:ext cx="427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1F76CD"/>
                </a:solidFill>
              </a:rPr>
              <a:t>м</a:t>
            </a:r>
          </a:p>
        </p:txBody>
      </p:sp>
      <p:sp>
        <p:nvSpPr>
          <p:cNvPr id="12312" name="Text Box 43"/>
          <p:cNvSpPr txBox="1">
            <a:spLocks noChangeArrowheads="1"/>
          </p:cNvSpPr>
          <p:nvPr/>
        </p:nvSpPr>
        <p:spPr bwMode="auto">
          <a:xfrm>
            <a:off x="4840288" y="258445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r</a:t>
            </a:r>
            <a:endParaRPr lang="ru-RU" altLang="ru-RU" sz="2400"/>
          </a:p>
        </p:txBody>
      </p:sp>
      <p:sp>
        <p:nvSpPr>
          <p:cNvPr id="12313" name="Line 46"/>
          <p:cNvSpPr>
            <a:spLocks noChangeShapeType="1"/>
          </p:cNvSpPr>
          <p:nvPr/>
        </p:nvSpPr>
        <p:spPr bwMode="auto">
          <a:xfrm flipH="1">
            <a:off x="3348038" y="3717925"/>
            <a:ext cx="302577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14" name="Line 47"/>
          <p:cNvSpPr>
            <a:spLocks noChangeShapeType="1"/>
          </p:cNvSpPr>
          <p:nvPr/>
        </p:nvSpPr>
        <p:spPr bwMode="auto">
          <a:xfrm flipH="1">
            <a:off x="5653088" y="3717925"/>
            <a:ext cx="71913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15" name="Text Box 51"/>
          <p:cNvSpPr txBox="1">
            <a:spLocks noChangeArrowheads="1"/>
          </p:cNvSpPr>
          <p:nvPr/>
        </p:nvSpPr>
        <p:spPr bwMode="auto">
          <a:xfrm>
            <a:off x="7308850" y="5805488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ά</a:t>
            </a:r>
            <a:r>
              <a:rPr lang="en-US" altLang="ru-RU" sz="2400">
                <a:cs typeface="Times New Roman" pitchFamily="18" charset="0"/>
              </a:rPr>
              <a:t>||</a:t>
            </a:r>
            <a:r>
              <a:rPr lang="el-GR" altLang="ru-RU" sz="2400">
                <a:cs typeface="Times New Roman" pitchFamily="18" charset="0"/>
              </a:rPr>
              <a:t>β</a:t>
            </a:r>
          </a:p>
        </p:txBody>
      </p:sp>
      <p:sp>
        <p:nvSpPr>
          <p:cNvPr id="12316" name="Text Box 52"/>
          <p:cNvSpPr txBox="1">
            <a:spLocks noChangeArrowheads="1"/>
          </p:cNvSpPr>
          <p:nvPr/>
        </p:nvSpPr>
        <p:spPr bwMode="auto">
          <a:xfrm>
            <a:off x="3708400" y="18446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L</a:t>
            </a:r>
            <a:endParaRPr lang="ru-RU" altLang="ru-RU" sz="2400"/>
          </a:p>
        </p:txBody>
      </p:sp>
      <p:sp>
        <p:nvSpPr>
          <p:cNvPr id="12317" name="Rectangle 54"/>
          <p:cNvSpPr>
            <a:spLocks noChangeArrowheads="1"/>
          </p:cNvSpPr>
          <p:nvPr/>
        </p:nvSpPr>
        <p:spPr bwMode="auto">
          <a:xfrm>
            <a:off x="1908175" y="5229225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L</a:t>
            </a:r>
            <a:r>
              <a:rPr lang="en-US" altLang="ru-RU" sz="1200"/>
              <a:t>1</a:t>
            </a:r>
            <a:endParaRPr lang="ru-RU" altLang="ru-RU" sz="2400"/>
          </a:p>
        </p:txBody>
      </p:sp>
      <p:sp>
        <p:nvSpPr>
          <p:cNvPr id="12318" name="Text Box 55"/>
          <p:cNvSpPr txBox="1">
            <a:spLocks noChangeArrowheads="1"/>
          </p:cNvSpPr>
          <p:nvPr/>
        </p:nvSpPr>
        <p:spPr bwMode="auto">
          <a:xfrm>
            <a:off x="6300788" y="5805488"/>
            <a:ext cx="78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L=L</a:t>
            </a:r>
            <a:r>
              <a:rPr lang="en-US" altLang="ru-RU" sz="900"/>
              <a:t>1</a:t>
            </a:r>
            <a:endParaRPr lang="ru-RU" altLang="ru-RU" sz="2400"/>
          </a:p>
        </p:txBody>
      </p:sp>
      <p:sp>
        <p:nvSpPr>
          <p:cNvPr id="12319" name="Line 57"/>
          <p:cNvSpPr>
            <a:spLocks noChangeShapeType="1"/>
          </p:cNvSpPr>
          <p:nvPr/>
        </p:nvSpPr>
        <p:spPr bwMode="auto">
          <a:xfrm flipH="1">
            <a:off x="3276600" y="220503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20" name="Line 58"/>
          <p:cNvSpPr>
            <a:spLocks noChangeShapeType="1"/>
          </p:cNvSpPr>
          <p:nvPr/>
        </p:nvSpPr>
        <p:spPr bwMode="auto">
          <a:xfrm>
            <a:off x="1908175" y="55895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21" name="Line 59"/>
          <p:cNvSpPr>
            <a:spLocks noChangeShapeType="1"/>
          </p:cNvSpPr>
          <p:nvPr/>
        </p:nvSpPr>
        <p:spPr bwMode="auto">
          <a:xfrm flipV="1">
            <a:off x="2413000" y="5084763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22" name="Line 60"/>
          <p:cNvSpPr>
            <a:spLocks noChangeShapeType="1"/>
          </p:cNvSpPr>
          <p:nvPr/>
        </p:nvSpPr>
        <p:spPr bwMode="auto">
          <a:xfrm>
            <a:off x="3779838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23" name="Text Box 61"/>
          <p:cNvSpPr txBox="1">
            <a:spLocks noChangeArrowheads="1"/>
          </p:cNvSpPr>
          <p:nvPr/>
        </p:nvSpPr>
        <p:spPr bwMode="auto">
          <a:xfrm>
            <a:off x="3184525" y="546576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А</a:t>
            </a:r>
          </a:p>
        </p:txBody>
      </p:sp>
      <p:sp>
        <p:nvSpPr>
          <p:cNvPr id="12324" name="Rectangle 62"/>
          <p:cNvSpPr>
            <a:spLocks noChangeArrowheads="1"/>
          </p:cNvSpPr>
          <p:nvPr/>
        </p:nvSpPr>
        <p:spPr bwMode="auto">
          <a:xfrm>
            <a:off x="3132138" y="2925763"/>
            <a:ext cx="46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А</a:t>
            </a:r>
            <a:r>
              <a:rPr lang="ru-RU" altLang="ru-RU" sz="1000"/>
              <a:t>1</a:t>
            </a:r>
            <a:endParaRPr lang="ru-RU" altLang="ru-RU" sz="2400"/>
          </a:p>
        </p:txBody>
      </p:sp>
      <p:sp>
        <p:nvSpPr>
          <p:cNvPr id="12325" name="Line 2"/>
          <p:cNvSpPr>
            <a:spLocks noChangeShapeType="1"/>
          </p:cNvSpPr>
          <p:nvPr/>
        </p:nvSpPr>
        <p:spPr bwMode="auto">
          <a:xfrm>
            <a:off x="4211638" y="1628775"/>
            <a:ext cx="0" cy="1512888"/>
          </a:xfrm>
          <a:prstGeom prst="line">
            <a:avLst/>
          </a:prstGeom>
          <a:noFill/>
          <a:ln w="38100">
            <a:solidFill>
              <a:srgbClr val="1F76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326" name="Text Box 68"/>
          <p:cNvSpPr txBox="1">
            <a:spLocks noChangeArrowheads="1"/>
          </p:cNvSpPr>
          <p:nvPr/>
        </p:nvSpPr>
        <p:spPr bwMode="auto">
          <a:xfrm>
            <a:off x="1042988" y="836613"/>
            <a:ext cx="7683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Определение: </a:t>
            </a:r>
            <a:r>
              <a:rPr lang="ru-RU" altLang="ru-RU" sz="1800" b="1" i="1">
                <a:solidFill>
                  <a:srgbClr val="1F76CD"/>
                </a:solidFill>
              </a:rPr>
              <a:t>цилиндрическим телом или цилиндром называется тело,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 ограниченное замкнутой цилиндрической поверхностью и двумя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пересекающими её параллельными плоскостями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2327" name="AutoShape 6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916238" y="3933825"/>
            <a:ext cx="5545137" cy="2089150"/>
          </a:xfrm>
          <a:prstGeom prst="parallelogram">
            <a:avLst>
              <a:gd name="adj" fmla="val 66356"/>
            </a:avLst>
          </a:prstGeom>
          <a:solidFill>
            <a:srgbClr val="CCFFCC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555875" y="1484313"/>
            <a:ext cx="5545138" cy="2089150"/>
          </a:xfrm>
          <a:prstGeom prst="parallelogram">
            <a:avLst>
              <a:gd name="adj" fmla="val 66356"/>
            </a:avLst>
          </a:prstGeom>
          <a:solidFill>
            <a:srgbClr val="CCFFCC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87450" y="47625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Цилиндр основанием которого служит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фигура, ограниченная параболой и отрезком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203575" y="2060575"/>
            <a:ext cx="4679950" cy="3433763"/>
            <a:chOff x="2018" y="1298"/>
            <a:chExt cx="2948" cy="2163"/>
          </a:xfrm>
        </p:grpSpPr>
        <p:sp>
          <p:nvSpPr>
            <p:cNvPr id="13329" name="Freeform 6"/>
            <p:cNvSpPr>
              <a:spLocks/>
            </p:cNvSpPr>
            <p:nvPr/>
          </p:nvSpPr>
          <p:spPr bwMode="auto">
            <a:xfrm>
              <a:off x="2018" y="1298"/>
              <a:ext cx="2494" cy="893"/>
            </a:xfrm>
            <a:custGeom>
              <a:avLst/>
              <a:gdLst>
                <a:gd name="T0" fmla="*/ 1042 w 2494"/>
                <a:gd name="T1" fmla="*/ 0 h 893"/>
                <a:gd name="T2" fmla="*/ 181 w 2494"/>
                <a:gd name="T3" fmla="*/ 817 h 893"/>
                <a:gd name="T4" fmla="*/ 2131 w 2494"/>
                <a:gd name="T5" fmla="*/ 454 h 893"/>
                <a:gd name="T6" fmla="*/ 2358 w 2494"/>
                <a:gd name="T7" fmla="*/ 408 h 8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4"/>
                <a:gd name="T13" fmla="*/ 0 h 893"/>
                <a:gd name="T14" fmla="*/ 2494 w 2494"/>
                <a:gd name="T15" fmla="*/ 893 h 8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4" h="893">
                  <a:moveTo>
                    <a:pt x="1042" y="0"/>
                  </a:moveTo>
                  <a:cubicBezTo>
                    <a:pt x="521" y="370"/>
                    <a:pt x="0" y="741"/>
                    <a:pt x="181" y="817"/>
                  </a:cubicBezTo>
                  <a:cubicBezTo>
                    <a:pt x="362" y="893"/>
                    <a:pt x="1768" y="522"/>
                    <a:pt x="2131" y="454"/>
                  </a:cubicBezTo>
                  <a:cubicBezTo>
                    <a:pt x="2494" y="386"/>
                    <a:pt x="2426" y="397"/>
                    <a:pt x="2358" y="408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30" name="Freeform 7"/>
            <p:cNvSpPr>
              <a:spLocks/>
            </p:cNvSpPr>
            <p:nvPr/>
          </p:nvSpPr>
          <p:spPr bwMode="auto">
            <a:xfrm>
              <a:off x="2472" y="2568"/>
              <a:ext cx="2494" cy="893"/>
            </a:xfrm>
            <a:custGeom>
              <a:avLst/>
              <a:gdLst>
                <a:gd name="T0" fmla="*/ 1042 w 2494"/>
                <a:gd name="T1" fmla="*/ 0 h 893"/>
                <a:gd name="T2" fmla="*/ 181 w 2494"/>
                <a:gd name="T3" fmla="*/ 817 h 893"/>
                <a:gd name="T4" fmla="*/ 2131 w 2494"/>
                <a:gd name="T5" fmla="*/ 454 h 893"/>
                <a:gd name="T6" fmla="*/ 2358 w 2494"/>
                <a:gd name="T7" fmla="*/ 408 h 8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4"/>
                <a:gd name="T13" fmla="*/ 0 h 893"/>
                <a:gd name="T14" fmla="*/ 2494 w 2494"/>
                <a:gd name="T15" fmla="*/ 893 h 8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4" h="893">
                  <a:moveTo>
                    <a:pt x="1042" y="0"/>
                  </a:moveTo>
                  <a:cubicBezTo>
                    <a:pt x="521" y="370"/>
                    <a:pt x="0" y="741"/>
                    <a:pt x="181" y="817"/>
                  </a:cubicBezTo>
                  <a:cubicBezTo>
                    <a:pt x="362" y="893"/>
                    <a:pt x="1768" y="522"/>
                    <a:pt x="2131" y="454"/>
                  </a:cubicBezTo>
                  <a:cubicBezTo>
                    <a:pt x="2494" y="386"/>
                    <a:pt x="2426" y="397"/>
                    <a:pt x="2358" y="408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31" name="Line 8"/>
            <p:cNvSpPr>
              <a:spLocks noChangeShapeType="1"/>
            </p:cNvSpPr>
            <p:nvPr/>
          </p:nvSpPr>
          <p:spPr bwMode="auto">
            <a:xfrm>
              <a:off x="2154" y="2069"/>
              <a:ext cx="454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32" name="Line 9"/>
            <p:cNvSpPr>
              <a:spLocks noChangeShapeType="1"/>
            </p:cNvSpPr>
            <p:nvPr/>
          </p:nvSpPr>
          <p:spPr bwMode="auto">
            <a:xfrm>
              <a:off x="3061" y="1298"/>
              <a:ext cx="454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33" name="Line 10"/>
            <p:cNvSpPr>
              <a:spLocks noChangeShapeType="1"/>
            </p:cNvSpPr>
            <p:nvPr/>
          </p:nvSpPr>
          <p:spPr bwMode="auto">
            <a:xfrm>
              <a:off x="4422" y="1706"/>
              <a:ext cx="454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6804025" y="220503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l</a:t>
            </a:r>
            <a:endParaRPr lang="ru-RU" altLang="ru-RU" sz="2400"/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7235825" y="4221163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 l</a:t>
            </a:r>
            <a:r>
              <a:rPr lang="en-US" altLang="ru-RU" sz="1600"/>
              <a:t>1</a:t>
            </a:r>
            <a:endParaRPr lang="ru-RU" altLang="ru-RU" sz="2400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V="1">
            <a:off x="3132138" y="4221163"/>
            <a:ext cx="5762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1239838" y="4313238"/>
            <a:ext cx="178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образующая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2700338" y="3068638"/>
            <a:ext cx="34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ά</a:t>
            </a:r>
          </a:p>
        </p:txBody>
      </p:sp>
      <p:sp>
        <p:nvSpPr>
          <p:cNvPr id="13323" name="Rectangle 16"/>
          <p:cNvSpPr>
            <a:spLocks noChangeArrowheads="1"/>
          </p:cNvSpPr>
          <p:nvPr/>
        </p:nvSpPr>
        <p:spPr bwMode="auto">
          <a:xfrm>
            <a:off x="3132138" y="5589588"/>
            <a:ext cx="50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/>
              <a:t>ά</a:t>
            </a:r>
            <a:r>
              <a:rPr lang="en-US" altLang="ru-RU" sz="1400"/>
              <a:t>1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4859338" y="2060575"/>
            <a:ext cx="21605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5580063" y="4076700"/>
            <a:ext cx="21605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3832225" y="6113463"/>
            <a:ext cx="136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парабола</a:t>
            </a:r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 flipV="1">
            <a:off x="4716463" y="5300663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8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84213" y="3141663"/>
            <a:ext cx="5976937" cy="1800225"/>
          </a:xfrm>
          <a:prstGeom prst="parallelogram">
            <a:avLst>
              <a:gd name="adj" fmla="val 83003"/>
            </a:avLst>
          </a:prstGeom>
          <a:solidFill>
            <a:srgbClr val="CCFFFF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124075" y="1268413"/>
            <a:ext cx="3744913" cy="3170237"/>
            <a:chOff x="2064" y="935"/>
            <a:chExt cx="2948" cy="2178"/>
          </a:xfrm>
        </p:grpSpPr>
        <p:sp>
          <p:nvSpPr>
            <p:cNvPr id="14345" name="Oval 4"/>
            <p:cNvSpPr>
              <a:spLocks noChangeArrowheads="1"/>
            </p:cNvSpPr>
            <p:nvPr/>
          </p:nvSpPr>
          <p:spPr bwMode="auto">
            <a:xfrm>
              <a:off x="3334" y="935"/>
              <a:ext cx="1678" cy="545"/>
            </a:xfrm>
            <a:prstGeom prst="ellipse">
              <a:avLst/>
            </a:prstGeom>
            <a:solidFill>
              <a:srgbClr val="CCFFFF">
                <a:alpha val="41960"/>
              </a:srgbClr>
            </a:solidFill>
            <a:ln w="38100">
              <a:solidFill>
                <a:srgbClr val="1F76C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4346" name="Oval 5"/>
            <p:cNvSpPr>
              <a:spLocks noChangeArrowheads="1"/>
            </p:cNvSpPr>
            <p:nvPr/>
          </p:nvSpPr>
          <p:spPr bwMode="auto">
            <a:xfrm>
              <a:off x="2064" y="2568"/>
              <a:ext cx="1678" cy="545"/>
            </a:xfrm>
            <a:prstGeom prst="ellipse">
              <a:avLst/>
            </a:prstGeom>
            <a:solidFill>
              <a:srgbClr val="CCFFFF">
                <a:alpha val="41960"/>
              </a:srgbClr>
            </a:solidFill>
            <a:ln w="38100">
              <a:solidFill>
                <a:srgbClr val="1F76C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 flipH="1">
              <a:off x="2064" y="1162"/>
              <a:ext cx="1270" cy="1633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8" name="Line 7"/>
            <p:cNvSpPr>
              <a:spLocks noChangeShapeType="1"/>
            </p:cNvSpPr>
            <p:nvPr/>
          </p:nvSpPr>
          <p:spPr bwMode="auto">
            <a:xfrm flipH="1">
              <a:off x="3696" y="1253"/>
              <a:ext cx="1316" cy="1678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9" name="Line 8"/>
            <p:cNvSpPr>
              <a:spLocks noChangeShapeType="1"/>
            </p:cNvSpPr>
            <p:nvPr/>
          </p:nvSpPr>
          <p:spPr bwMode="auto">
            <a:xfrm>
              <a:off x="2064" y="2795"/>
              <a:ext cx="235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0" name="Line 9"/>
            <p:cNvSpPr>
              <a:spLocks noChangeShapeType="1"/>
            </p:cNvSpPr>
            <p:nvPr/>
          </p:nvSpPr>
          <p:spPr bwMode="auto">
            <a:xfrm flipH="1">
              <a:off x="3107" y="1207"/>
              <a:ext cx="227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2290" y="2523"/>
              <a:ext cx="26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ru-RU" sz="2400">
                  <a:cs typeface="Times New Roman" pitchFamily="18" charset="0"/>
                </a:rPr>
                <a:t>ά</a:t>
              </a:r>
            </a:p>
          </p:txBody>
        </p:sp>
        <p:sp>
          <p:nvSpPr>
            <p:cNvPr id="14352" name="Freeform 11"/>
            <p:cNvSpPr>
              <a:spLocks/>
            </p:cNvSpPr>
            <p:nvPr/>
          </p:nvSpPr>
          <p:spPr bwMode="auto">
            <a:xfrm>
              <a:off x="2154" y="2614"/>
              <a:ext cx="144" cy="181"/>
            </a:xfrm>
            <a:custGeom>
              <a:avLst/>
              <a:gdLst>
                <a:gd name="T0" fmla="*/ 143 w 98"/>
                <a:gd name="T1" fmla="*/ 0 h 181"/>
                <a:gd name="T2" fmla="*/ 289 w 98"/>
                <a:gd name="T3" fmla="*/ 45 h 181"/>
                <a:gd name="T4" fmla="*/ 0 w 98"/>
                <a:gd name="T5" fmla="*/ 181 h 181"/>
                <a:gd name="T6" fmla="*/ 0 60000 65536"/>
                <a:gd name="T7" fmla="*/ 0 60000 65536"/>
                <a:gd name="T8" fmla="*/ 0 60000 65536"/>
                <a:gd name="T9" fmla="*/ 0 w 98"/>
                <a:gd name="T10" fmla="*/ 0 h 181"/>
                <a:gd name="T11" fmla="*/ 98 w 98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181">
                  <a:moveTo>
                    <a:pt x="45" y="0"/>
                  </a:moveTo>
                  <a:cubicBezTo>
                    <a:pt x="71" y="7"/>
                    <a:pt x="98" y="15"/>
                    <a:pt x="91" y="45"/>
                  </a:cubicBezTo>
                  <a:cubicBezTo>
                    <a:pt x="84" y="75"/>
                    <a:pt x="15" y="158"/>
                    <a:pt x="0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3" name="Line 12"/>
            <p:cNvSpPr>
              <a:spLocks noChangeShapeType="1"/>
            </p:cNvSpPr>
            <p:nvPr/>
          </p:nvSpPr>
          <p:spPr bwMode="auto">
            <a:xfrm flipH="1">
              <a:off x="2200" y="1389"/>
              <a:ext cx="1270" cy="1587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4" name="Line 13"/>
            <p:cNvSpPr>
              <a:spLocks noChangeShapeType="1"/>
            </p:cNvSpPr>
            <p:nvPr/>
          </p:nvSpPr>
          <p:spPr bwMode="auto">
            <a:xfrm flipH="1">
              <a:off x="2381" y="1434"/>
              <a:ext cx="1315" cy="1632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5" name="Line 14"/>
            <p:cNvSpPr>
              <a:spLocks noChangeShapeType="1"/>
            </p:cNvSpPr>
            <p:nvPr/>
          </p:nvSpPr>
          <p:spPr bwMode="auto">
            <a:xfrm flipH="1">
              <a:off x="2608" y="1480"/>
              <a:ext cx="1269" cy="1633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6" name="Line 15"/>
            <p:cNvSpPr>
              <a:spLocks noChangeShapeType="1"/>
            </p:cNvSpPr>
            <p:nvPr/>
          </p:nvSpPr>
          <p:spPr bwMode="auto">
            <a:xfrm flipH="1">
              <a:off x="2789" y="1480"/>
              <a:ext cx="1315" cy="1632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7" name="Line 16"/>
            <p:cNvSpPr>
              <a:spLocks noChangeShapeType="1"/>
            </p:cNvSpPr>
            <p:nvPr/>
          </p:nvSpPr>
          <p:spPr bwMode="auto">
            <a:xfrm flipH="1">
              <a:off x="3016" y="1480"/>
              <a:ext cx="1315" cy="1632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8" name="Line 17"/>
            <p:cNvSpPr>
              <a:spLocks noChangeShapeType="1"/>
            </p:cNvSpPr>
            <p:nvPr/>
          </p:nvSpPr>
          <p:spPr bwMode="auto">
            <a:xfrm flipH="1">
              <a:off x="3334" y="1434"/>
              <a:ext cx="1315" cy="1632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1476375" y="5661025"/>
            <a:ext cx="375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Угол </a:t>
            </a:r>
            <a:r>
              <a:rPr lang="el-GR" altLang="ru-RU" sz="2400">
                <a:cs typeface="Times New Roman" pitchFamily="18" charset="0"/>
              </a:rPr>
              <a:t>ά</a:t>
            </a:r>
            <a:r>
              <a:rPr lang="ru-RU" altLang="ru-RU" sz="2400">
                <a:cs typeface="Times New Roman" pitchFamily="18" charset="0"/>
              </a:rPr>
              <a:t> меньше 90 градусов</a:t>
            </a:r>
            <a:endParaRPr lang="el-GR" altLang="ru-RU" sz="2400">
              <a:cs typeface="Times New Roman" pitchFamily="18" charset="0"/>
            </a:endParaRPr>
          </a:p>
        </p:txBody>
      </p:sp>
      <p:sp>
        <p:nvSpPr>
          <p:cNvPr id="14341" name="Text Box 19"/>
          <p:cNvSpPr txBox="1">
            <a:spLocks noChangeArrowheads="1"/>
          </p:cNvSpPr>
          <p:nvPr/>
        </p:nvSpPr>
        <p:spPr bwMode="auto">
          <a:xfrm>
            <a:off x="3779838" y="549275"/>
            <a:ext cx="3433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Цилиндр наклонный</a:t>
            </a:r>
          </a:p>
        </p:txBody>
      </p:sp>
      <p:sp>
        <p:nvSpPr>
          <p:cNvPr id="1434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05488"/>
            <a:ext cx="647700" cy="647700"/>
          </a:xfrm>
          <a:prstGeom prst="actionButtonHome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4343" name="Picture 21" descr="314432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225583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3" descr="jester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1590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00338" y="333375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ЦИЛИНДР прямой круговой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900113" y="1557338"/>
            <a:ext cx="7956550" cy="4535487"/>
            <a:chOff x="612" y="981"/>
            <a:chExt cx="5012" cy="2857"/>
          </a:xfrm>
        </p:grpSpPr>
        <p:sp>
          <p:nvSpPr>
            <p:cNvPr id="15367" name="Text Box 4"/>
            <p:cNvSpPr txBox="1">
              <a:spLocks noChangeArrowheads="1"/>
            </p:cNvSpPr>
            <p:nvPr/>
          </p:nvSpPr>
          <p:spPr bwMode="auto">
            <a:xfrm>
              <a:off x="4014" y="2341"/>
              <a:ext cx="16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Боковая поверхность</a:t>
              </a:r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612" y="2205"/>
              <a:ext cx="86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Основания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цилиндра</a:t>
              </a:r>
            </a:p>
          </p:txBody>
        </p:sp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1959" y="1434"/>
              <a:ext cx="1885" cy="1860"/>
            </a:xfrm>
            <a:prstGeom prst="flowChartMagneticDisk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5370" name="Oval 7"/>
            <p:cNvSpPr>
              <a:spLocks noChangeArrowheads="1"/>
            </p:cNvSpPr>
            <p:nvPr/>
          </p:nvSpPr>
          <p:spPr bwMode="auto">
            <a:xfrm>
              <a:off x="1959" y="2704"/>
              <a:ext cx="1885" cy="5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2857" y="1797"/>
              <a:ext cx="0" cy="1497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 flipH="1">
              <a:off x="2857" y="3067"/>
              <a:ext cx="0" cy="771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73" name="Text Box 10"/>
            <p:cNvSpPr txBox="1">
              <a:spLocks noChangeArrowheads="1"/>
            </p:cNvSpPr>
            <p:nvPr/>
          </p:nvSpPr>
          <p:spPr bwMode="auto">
            <a:xfrm>
              <a:off x="2946" y="1570"/>
              <a:ext cx="31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1F76CD"/>
                  </a:solidFill>
                </a:rPr>
                <a:t>О</a:t>
              </a:r>
              <a:r>
                <a:rPr lang="ru-RU" altLang="ru-RU" sz="1400" b="1">
                  <a:solidFill>
                    <a:srgbClr val="1F76CD"/>
                  </a:solidFill>
                </a:rPr>
                <a:t>1</a:t>
              </a:r>
              <a:endParaRPr lang="ru-RU" altLang="ru-RU" sz="2400" b="1">
                <a:solidFill>
                  <a:srgbClr val="1F76CD"/>
                </a:solidFill>
              </a:endParaRPr>
            </a:p>
          </p:txBody>
        </p:sp>
        <p:sp>
          <p:nvSpPr>
            <p:cNvPr id="15374" name="Rectangle 11"/>
            <p:cNvSpPr>
              <a:spLocks noChangeArrowheads="1"/>
            </p:cNvSpPr>
            <p:nvPr/>
          </p:nvSpPr>
          <p:spPr bwMode="auto">
            <a:xfrm>
              <a:off x="2902" y="2795"/>
              <a:ext cx="3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1F76CD"/>
                  </a:solidFill>
                </a:rPr>
                <a:t>О</a:t>
              </a:r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 flipH="1">
              <a:off x="3696" y="247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 flipH="1">
              <a:off x="2902" y="3657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77" name="AutoShape 14"/>
            <p:cNvSpPr>
              <a:spLocks noChangeArrowheads="1"/>
            </p:cNvSpPr>
            <p:nvPr/>
          </p:nvSpPr>
          <p:spPr bwMode="auto">
            <a:xfrm>
              <a:off x="973" y="1026"/>
              <a:ext cx="3993" cy="1179"/>
            </a:xfrm>
            <a:prstGeom prst="parallelogram">
              <a:avLst>
                <a:gd name="adj" fmla="val 846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5378" name="AutoShape 15"/>
            <p:cNvSpPr>
              <a:spLocks noChangeArrowheads="1"/>
            </p:cNvSpPr>
            <p:nvPr/>
          </p:nvSpPr>
          <p:spPr bwMode="auto">
            <a:xfrm>
              <a:off x="793" y="2568"/>
              <a:ext cx="3993" cy="1179"/>
            </a:xfrm>
            <a:prstGeom prst="parallelogram">
              <a:avLst>
                <a:gd name="adj" fmla="val 846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5379" name="Text Box 16"/>
            <p:cNvSpPr txBox="1">
              <a:spLocks noChangeArrowheads="1"/>
            </p:cNvSpPr>
            <p:nvPr/>
          </p:nvSpPr>
          <p:spPr bwMode="auto">
            <a:xfrm>
              <a:off x="4292" y="2568"/>
              <a:ext cx="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ru-RU" sz="2400">
                  <a:cs typeface="Times New Roman" pitchFamily="18" charset="0"/>
                </a:rPr>
                <a:t>ά</a:t>
              </a:r>
            </a:p>
          </p:txBody>
        </p:sp>
        <p:sp>
          <p:nvSpPr>
            <p:cNvPr id="15380" name="Text Box 17"/>
            <p:cNvSpPr txBox="1">
              <a:spLocks noChangeArrowheads="1"/>
            </p:cNvSpPr>
            <p:nvPr/>
          </p:nvSpPr>
          <p:spPr bwMode="auto">
            <a:xfrm>
              <a:off x="4517" y="1026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ru-RU" sz="2400">
                  <a:cs typeface="Times New Roman" pitchFamily="18" charset="0"/>
                </a:rPr>
                <a:t>β</a:t>
              </a:r>
            </a:p>
          </p:txBody>
        </p:sp>
        <p:sp>
          <p:nvSpPr>
            <p:cNvPr id="15381" name="Text Box 18"/>
            <p:cNvSpPr txBox="1">
              <a:spLocks noChangeArrowheads="1"/>
            </p:cNvSpPr>
            <p:nvPr/>
          </p:nvSpPr>
          <p:spPr bwMode="auto">
            <a:xfrm>
              <a:off x="3265" y="3475"/>
              <a:ext cx="10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Ось цилиндра</a:t>
              </a:r>
            </a:p>
          </p:txBody>
        </p:sp>
        <p:sp>
          <p:nvSpPr>
            <p:cNvPr id="15382" name="Text Box 19"/>
            <p:cNvSpPr txBox="1">
              <a:spLocks noChangeArrowheads="1"/>
            </p:cNvSpPr>
            <p:nvPr/>
          </p:nvSpPr>
          <p:spPr bwMode="auto">
            <a:xfrm>
              <a:off x="4218" y="2795"/>
              <a:ext cx="9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образующая</a:t>
              </a:r>
            </a:p>
          </p:txBody>
        </p:sp>
        <p:sp>
          <p:nvSpPr>
            <p:cNvPr id="15383" name="Line 20"/>
            <p:cNvSpPr>
              <a:spLocks noChangeShapeType="1"/>
            </p:cNvSpPr>
            <p:nvPr/>
          </p:nvSpPr>
          <p:spPr bwMode="auto">
            <a:xfrm>
              <a:off x="1678" y="2341"/>
              <a:ext cx="635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84" name="Line 21"/>
            <p:cNvSpPr>
              <a:spLocks noChangeShapeType="1"/>
            </p:cNvSpPr>
            <p:nvPr/>
          </p:nvSpPr>
          <p:spPr bwMode="auto">
            <a:xfrm flipV="1">
              <a:off x="1678" y="1842"/>
              <a:ext cx="58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 flipH="1" flipV="1">
              <a:off x="3855" y="2795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>
              <a:off x="2222" y="1525"/>
              <a:ext cx="635" cy="49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87" name="Line 24"/>
            <p:cNvSpPr>
              <a:spLocks noChangeShapeType="1"/>
            </p:cNvSpPr>
            <p:nvPr/>
          </p:nvSpPr>
          <p:spPr bwMode="auto">
            <a:xfrm>
              <a:off x="2449" y="1480"/>
              <a:ext cx="635" cy="49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88" name="Line 25"/>
            <p:cNvSpPr>
              <a:spLocks noChangeShapeType="1"/>
            </p:cNvSpPr>
            <p:nvPr/>
          </p:nvSpPr>
          <p:spPr bwMode="auto">
            <a:xfrm>
              <a:off x="2676" y="1434"/>
              <a:ext cx="680" cy="545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89" name="Line 26"/>
            <p:cNvSpPr>
              <a:spLocks noChangeShapeType="1"/>
            </p:cNvSpPr>
            <p:nvPr/>
          </p:nvSpPr>
          <p:spPr bwMode="auto">
            <a:xfrm>
              <a:off x="2018" y="2931"/>
              <a:ext cx="454" cy="318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0" name="Line 27"/>
            <p:cNvSpPr>
              <a:spLocks noChangeShapeType="1"/>
            </p:cNvSpPr>
            <p:nvPr/>
          </p:nvSpPr>
          <p:spPr bwMode="auto">
            <a:xfrm>
              <a:off x="2948" y="2704"/>
              <a:ext cx="635" cy="49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1" name="Line 28"/>
            <p:cNvSpPr>
              <a:spLocks noChangeShapeType="1"/>
            </p:cNvSpPr>
            <p:nvPr/>
          </p:nvSpPr>
          <p:spPr bwMode="auto">
            <a:xfrm>
              <a:off x="2676" y="2704"/>
              <a:ext cx="680" cy="545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2" name="Line 29"/>
            <p:cNvSpPr>
              <a:spLocks noChangeShapeType="1"/>
            </p:cNvSpPr>
            <p:nvPr/>
          </p:nvSpPr>
          <p:spPr bwMode="auto">
            <a:xfrm>
              <a:off x="2131" y="2840"/>
              <a:ext cx="590" cy="454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3" name="Line 30"/>
            <p:cNvSpPr>
              <a:spLocks noChangeShapeType="1"/>
            </p:cNvSpPr>
            <p:nvPr/>
          </p:nvSpPr>
          <p:spPr bwMode="auto">
            <a:xfrm>
              <a:off x="2313" y="2795"/>
              <a:ext cx="635" cy="49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4" name="Line 31"/>
            <p:cNvSpPr>
              <a:spLocks noChangeShapeType="1"/>
            </p:cNvSpPr>
            <p:nvPr/>
          </p:nvSpPr>
          <p:spPr bwMode="auto">
            <a:xfrm>
              <a:off x="2494" y="2750"/>
              <a:ext cx="635" cy="49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5" name="Line 32"/>
            <p:cNvSpPr>
              <a:spLocks noChangeShapeType="1"/>
            </p:cNvSpPr>
            <p:nvPr/>
          </p:nvSpPr>
          <p:spPr bwMode="auto">
            <a:xfrm>
              <a:off x="2041" y="1616"/>
              <a:ext cx="453" cy="363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6" name="Line 33"/>
            <p:cNvSpPr>
              <a:spLocks noChangeShapeType="1"/>
            </p:cNvSpPr>
            <p:nvPr/>
          </p:nvSpPr>
          <p:spPr bwMode="auto">
            <a:xfrm>
              <a:off x="3220" y="2704"/>
              <a:ext cx="544" cy="40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7" name="Line 34"/>
            <p:cNvSpPr>
              <a:spLocks noChangeShapeType="1"/>
            </p:cNvSpPr>
            <p:nvPr/>
          </p:nvSpPr>
          <p:spPr bwMode="auto">
            <a:xfrm>
              <a:off x="3583" y="2795"/>
              <a:ext cx="272" cy="227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8" name="Line 35"/>
            <p:cNvSpPr>
              <a:spLocks noChangeShapeType="1"/>
            </p:cNvSpPr>
            <p:nvPr/>
          </p:nvSpPr>
          <p:spPr bwMode="auto">
            <a:xfrm>
              <a:off x="3311" y="1480"/>
              <a:ext cx="453" cy="362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99" name="Line 36"/>
            <p:cNvSpPr>
              <a:spLocks noChangeShapeType="1"/>
            </p:cNvSpPr>
            <p:nvPr/>
          </p:nvSpPr>
          <p:spPr bwMode="auto">
            <a:xfrm>
              <a:off x="2948" y="1434"/>
              <a:ext cx="635" cy="499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00" name="Line 37"/>
            <p:cNvSpPr>
              <a:spLocks noChangeShapeType="1"/>
            </p:cNvSpPr>
            <p:nvPr/>
          </p:nvSpPr>
          <p:spPr bwMode="auto">
            <a:xfrm>
              <a:off x="3583" y="1525"/>
              <a:ext cx="294" cy="227"/>
            </a:xfrm>
            <a:prstGeom prst="line">
              <a:avLst/>
            </a:prstGeom>
            <a:noFill/>
            <a:ln w="9525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01" name="Line 38"/>
            <p:cNvSpPr>
              <a:spLocks noChangeShapeType="1"/>
            </p:cNvSpPr>
            <p:nvPr/>
          </p:nvSpPr>
          <p:spPr bwMode="auto">
            <a:xfrm flipH="1">
              <a:off x="2857" y="981"/>
              <a:ext cx="0" cy="771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02" name="Line 39"/>
            <p:cNvSpPr>
              <a:spLocks noChangeShapeType="1"/>
            </p:cNvSpPr>
            <p:nvPr/>
          </p:nvSpPr>
          <p:spPr bwMode="auto">
            <a:xfrm>
              <a:off x="2880" y="1752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03" name="Line 40"/>
            <p:cNvSpPr>
              <a:spLocks noChangeShapeType="1"/>
            </p:cNvSpPr>
            <p:nvPr/>
          </p:nvSpPr>
          <p:spPr bwMode="auto">
            <a:xfrm>
              <a:off x="2880" y="3022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04" name="Line 41"/>
            <p:cNvSpPr>
              <a:spLocks noChangeShapeType="1"/>
            </p:cNvSpPr>
            <p:nvPr/>
          </p:nvSpPr>
          <p:spPr bwMode="auto">
            <a:xfrm>
              <a:off x="4014" y="1752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405" name="Text Box 42"/>
            <p:cNvSpPr txBox="1">
              <a:spLocks noChangeArrowheads="1"/>
            </p:cNvSpPr>
            <p:nvPr/>
          </p:nvSpPr>
          <p:spPr bwMode="auto">
            <a:xfrm>
              <a:off x="3969" y="1979"/>
              <a:ext cx="7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h</a:t>
              </a:r>
              <a:r>
                <a:rPr lang="ru-RU" altLang="ru-RU" sz="2400"/>
                <a:t> </a:t>
              </a:r>
              <a:r>
                <a:rPr lang="en-US" altLang="ru-RU" sz="1600"/>
                <a:t>(</a:t>
              </a:r>
              <a:r>
                <a:rPr lang="ru-RU" altLang="ru-RU" sz="1600"/>
                <a:t>высота)</a:t>
              </a:r>
              <a:r>
                <a:rPr lang="ru-RU" altLang="ru-RU" sz="2400"/>
                <a:t> </a:t>
              </a:r>
            </a:p>
          </p:txBody>
        </p:sp>
        <p:sp>
          <p:nvSpPr>
            <p:cNvPr id="15406" name="Text Box 43"/>
            <p:cNvSpPr txBox="1">
              <a:spLocks noChangeArrowheads="1"/>
            </p:cNvSpPr>
            <p:nvPr/>
          </p:nvSpPr>
          <p:spPr bwMode="auto">
            <a:xfrm>
              <a:off x="3243" y="1480"/>
              <a:ext cx="7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r </a:t>
              </a:r>
              <a:r>
                <a:rPr lang="en-US" altLang="ru-RU" sz="1600"/>
                <a:t>(</a:t>
              </a:r>
              <a:r>
                <a:rPr lang="ru-RU" altLang="ru-RU" sz="1600"/>
                <a:t>радиус)</a:t>
              </a:r>
              <a:r>
                <a:rPr lang="en-US" altLang="ru-RU" sz="2400"/>
                <a:t> </a:t>
              </a:r>
              <a:endParaRPr lang="ru-RU" altLang="ru-RU" sz="2400"/>
            </a:p>
          </p:txBody>
        </p:sp>
      </p:grpSp>
      <p:sp>
        <p:nvSpPr>
          <p:cNvPr id="15364" name="Text Box 44"/>
          <p:cNvSpPr txBox="1">
            <a:spLocks noChangeArrowheads="1"/>
          </p:cNvSpPr>
          <p:nvPr/>
        </p:nvSpPr>
        <p:spPr bwMode="auto">
          <a:xfrm>
            <a:off x="900113" y="765175"/>
            <a:ext cx="7889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Определение: </a:t>
            </a:r>
            <a:r>
              <a:rPr lang="ru-RU" altLang="ru-RU" sz="1800" b="1" i="1">
                <a:solidFill>
                  <a:srgbClr val="1F76CD"/>
                </a:solidFill>
              </a:rPr>
              <a:t>прямым круговым цилиндром называется цилиндр, 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которого в основании лежат равные круги, а образующая перпендикулярна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 основаниям</a:t>
            </a:r>
          </a:p>
        </p:txBody>
      </p: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7451725" y="5805488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/>
              <a:t>ά</a:t>
            </a:r>
            <a:r>
              <a:rPr lang="en-US" altLang="ru-RU" sz="2400"/>
              <a:t>||</a:t>
            </a:r>
            <a:r>
              <a:rPr lang="el-GR" altLang="ru-RU" sz="2400"/>
              <a:t>β</a:t>
            </a:r>
            <a:endParaRPr lang="ru-RU" altLang="ru-RU" sz="2400"/>
          </a:p>
        </p:txBody>
      </p:sp>
      <p:sp>
        <p:nvSpPr>
          <p:cNvPr id="1536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42988" y="2276475"/>
            <a:ext cx="6481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3. </a:t>
            </a:r>
            <a:r>
              <a:rPr lang="ru-RU" altLang="ru-RU" sz="2000" b="1" i="1">
                <a:solidFill>
                  <a:srgbClr val="FF0000"/>
                </a:solidFill>
              </a:rPr>
              <a:t>Радиусом</a:t>
            </a:r>
            <a:r>
              <a:rPr lang="ru-RU" altLang="ru-RU" sz="2000" b="1" i="1">
                <a:solidFill>
                  <a:srgbClr val="1F76CD"/>
                </a:solidFill>
              </a:rPr>
              <a:t> цилиндра называется радиус его основания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42988" y="2924175"/>
            <a:ext cx="770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4. </a:t>
            </a:r>
            <a:r>
              <a:rPr lang="ru-RU" altLang="ru-RU" sz="2000" b="1" i="1">
                <a:solidFill>
                  <a:srgbClr val="FF0000"/>
                </a:solidFill>
              </a:rPr>
              <a:t>Высота</a:t>
            </a:r>
            <a:r>
              <a:rPr lang="ru-RU" altLang="ru-RU" sz="2000" b="1" i="1">
                <a:solidFill>
                  <a:srgbClr val="1F76CD"/>
                </a:solidFill>
              </a:rPr>
              <a:t> цилиндра- расстояние между плоскостями оснований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в прямом  цилиндре она совпадает с образующей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6013" y="3860800"/>
            <a:ext cx="7488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5. </a:t>
            </a:r>
            <a:r>
              <a:rPr lang="ru-RU" altLang="ru-RU" sz="2000" b="1" i="1">
                <a:solidFill>
                  <a:srgbClr val="FF0000"/>
                </a:solidFill>
              </a:rPr>
              <a:t>Ось</a:t>
            </a:r>
            <a:r>
              <a:rPr lang="ru-RU" altLang="ru-RU" sz="2000" b="1" i="1">
                <a:solidFill>
                  <a:srgbClr val="1F76CD"/>
                </a:solidFill>
              </a:rPr>
              <a:t> цилиндра- прямая, проходящая через центры оснований,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Она параллельна образующим.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71550" y="404813"/>
            <a:ext cx="6340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1. </a:t>
            </a:r>
            <a:r>
              <a:rPr lang="ru-RU" altLang="ru-RU" sz="2000" b="1" i="1">
                <a:solidFill>
                  <a:srgbClr val="FF0000"/>
                </a:solidFill>
              </a:rPr>
              <a:t>Боковой поверхностью</a:t>
            </a:r>
            <a:r>
              <a:rPr lang="ru-RU" altLang="ru-RU" sz="2000" b="1" i="1">
                <a:solidFill>
                  <a:srgbClr val="1F76CD"/>
                </a:solidFill>
              </a:rPr>
              <a:t> цилиндра называется часть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 цилиндрической поверхности, заключенная между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параллельными плоскостями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16013" y="1557338"/>
            <a:ext cx="7313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2. </a:t>
            </a:r>
            <a:r>
              <a:rPr lang="ru-RU" altLang="ru-RU" sz="2000" b="1" i="1">
                <a:solidFill>
                  <a:srgbClr val="FF0000"/>
                </a:solidFill>
              </a:rPr>
              <a:t>Основания</a:t>
            </a:r>
            <a:r>
              <a:rPr lang="ru-RU" altLang="ru-RU" sz="2000" b="1" i="1">
                <a:solidFill>
                  <a:srgbClr val="1F76CD"/>
                </a:solidFill>
              </a:rPr>
              <a:t>- часть плоскостей, отсекаемых цилиндрической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 поверхностью,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6011863" y="4697413"/>
            <a:ext cx="1417637" cy="2160587"/>
            <a:chOff x="1973" y="2886"/>
            <a:chExt cx="893" cy="1361"/>
          </a:xfrm>
        </p:grpSpPr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1973" y="3022"/>
              <a:ext cx="893" cy="946"/>
            </a:xfrm>
            <a:prstGeom prst="can">
              <a:avLst>
                <a:gd name="adj" fmla="val 26484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FFFF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Oval 9"/>
            <p:cNvSpPr>
              <a:spLocks noChangeArrowheads="1"/>
            </p:cNvSpPr>
            <p:nvPr/>
          </p:nvSpPr>
          <p:spPr bwMode="auto">
            <a:xfrm>
              <a:off x="1973" y="3748"/>
              <a:ext cx="893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2381" y="288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2381" y="3203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2381" y="388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>
              <a:off x="2381" y="315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639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734050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1712913" y="4425950"/>
            <a:ext cx="1365250" cy="798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7411" name="AutoShape 7"/>
          <p:cNvSpPr>
            <a:spLocks noChangeArrowheads="1"/>
          </p:cNvSpPr>
          <p:nvPr/>
        </p:nvSpPr>
        <p:spPr bwMode="auto">
          <a:xfrm>
            <a:off x="1712913" y="2544763"/>
            <a:ext cx="1366837" cy="2736850"/>
          </a:xfrm>
          <a:prstGeom prst="can">
            <a:avLst>
              <a:gd name="adj" fmla="val 73298"/>
            </a:avLst>
          </a:prstGeom>
          <a:gradFill rotWithShape="1">
            <a:gsLst>
              <a:gs pos="0">
                <a:srgbClr val="99CCFF">
                  <a:alpha val="10999"/>
                </a:srgb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7412" name="Line 8"/>
          <p:cNvSpPr>
            <a:spLocks noChangeShapeType="1"/>
          </p:cNvSpPr>
          <p:nvPr/>
        </p:nvSpPr>
        <p:spPr bwMode="auto">
          <a:xfrm>
            <a:off x="2360613" y="1897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2360613" y="2976563"/>
            <a:ext cx="0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>
            <a:off x="2360613" y="492125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2360613" y="2976563"/>
            <a:ext cx="719137" cy="0"/>
          </a:xfrm>
          <a:prstGeom prst="line">
            <a:avLst/>
          </a:prstGeom>
          <a:noFill/>
          <a:ln w="38100">
            <a:solidFill>
              <a:srgbClr val="1F76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>
            <a:off x="2360613" y="4848225"/>
            <a:ext cx="719137" cy="0"/>
          </a:xfrm>
          <a:prstGeom prst="line">
            <a:avLst/>
          </a:prstGeom>
          <a:noFill/>
          <a:ln w="38100">
            <a:solidFill>
              <a:srgbClr val="1F76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2052638" y="2636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А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3059113" y="2636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D</a:t>
            </a:r>
            <a:endParaRPr lang="ru-RU" altLang="ru-RU" sz="2400"/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2052638" y="45085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В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3059113" y="45085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С</a:t>
            </a:r>
          </a:p>
        </p:txBody>
      </p:sp>
      <p:sp>
        <p:nvSpPr>
          <p:cNvPr id="17421" name="Text Box 31"/>
          <p:cNvSpPr txBox="1">
            <a:spLocks noChangeArrowheads="1"/>
          </p:cNvSpPr>
          <p:nvPr/>
        </p:nvSpPr>
        <p:spPr bwMode="auto">
          <a:xfrm>
            <a:off x="2032000" y="5610225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Рис.1</a:t>
            </a:r>
          </a:p>
        </p:txBody>
      </p:sp>
      <p:sp>
        <p:nvSpPr>
          <p:cNvPr id="17422" name="Text Box 34"/>
          <p:cNvSpPr txBox="1">
            <a:spLocks noChangeArrowheads="1"/>
          </p:cNvSpPr>
          <p:nvPr/>
        </p:nvSpPr>
        <p:spPr bwMode="auto">
          <a:xfrm>
            <a:off x="1384300" y="498475"/>
            <a:ext cx="6980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F76CD"/>
                </a:solidFill>
              </a:rPr>
              <a:t>Прямой круговой цилиндр можно получить вращением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F76CD"/>
                </a:solidFill>
              </a:rPr>
              <a:t>прямоугольника вокруг одной из его сторон.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>
                <a:solidFill>
                  <a:srgbClr val="1F76CD"/>
                </a:solidFill>
              </a:rPr>
              <a:t>на рисунке 1 – цилиндр получен вращением прямоугольника АВС</a:t>
            </a:r>
            <a:r>
              <a:rPr lang="en-US" altLang="ru-RU" sz="1800">
                <a:solidFill>
                  <a:srgbClr val="1F76CD"/>
                </a:solidFill>
              </a:rPr>
              <a:t>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F76CD"/>
                </a:solidFill>
              </a:rPr>
              <a:t>вокруг стороны АВ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>
                <a:solidFill>
                  <a:srgbClr val="1F76CD"/>
                </a:solidFill>
              </a:rPr>
              <a:t>на рисунке 2- цилиндр получен вращением  прямоугольника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>
                <a:solidFill>
                  <a:srgbClr val="1F76CD"/>
                </a:solidFill>
              </a:rPr>
              <a:t> АВС</a:t>
            </a:r>
            <a:r>
              <a:rPr lang="en-US" altLang="ru-RU" sz="1800">
                <a:solidFill>
                  <a:srgbClr val="1F76CD"/>
                </a:solidFill>
              </a:rPr>
              <a:t>D </a:t>
            </a:r>
            <a:r>
              <a:rPr lang="ru-RU" altLang="ru-RU" sz="1800">
                <a:solidFill>
                  <a:srgbClr val="1F76CD"/>
                </a:solidFill>
              </a:rPr>
              <a:t>вокруг стороны </a:t>
            </a:r>
            <a:r>
              <a:rPr lang="en-US" altLang="ru-RU" sz="1800">
                <a:solidFill>
                  <a:srgbClr val="1F76CD"/>
                </a:solidFill>
              </a:rPr>
              <a:t>AD</a:t>
            </a:r>
            <a:endParaRPr lang="ru-RU" altLang="ru-RU" sz="1800">
              <a:solidFill>
                <a:srgbClr val="1F76CD"/>
              </a:solidFill>
            </a:endParaRPr>
          </a:p>
        </p:txBody>
      </p:sp>
      <p:sp>
        <p:nvSpPr>
          <p:cNvPr id="17423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17424" name="Group 43"/>
          <p:cNvGrpSpPr>
            <a:grpSpLocks/>
          </p:cNvGrpSpPr>
          <p:nvPr/>
        </p:nvGrpSpPr>
        <p:grpSpPr bwMode="auto">
          <a:xfrm>
            <a:off x="4211638" y="2997200"/>
            <a:ext cx="2619375" cy="2905125"/>
            <a:chOff x="2653" y="1888"/>
            <a:chExt cx="1650" cy="1830"/>
          </a:xfrm>
        </p:grpSpPr>
        <p:sp>
          <p:nvSpPr>
            <p:cNvPr id="17425" name="Oval 38"/>
            <p:cNvSpPr>
              <a:spLocks noChangeArrowheads="1"/>
            </p:cNvSpPr>
            <p:nvPr/>
          </p:nvSpPr>
          <p:spPr bwMode="auto">
            <a:xfrm>
              <a:off x="2653" y="2704"/>
              <a:ext cx="1361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26" name="Text Box 27"/>
            <p:cNvSpPr txBox="1">
              <a:spLocks noChangeArrowheads="1"/>
            </p:cNvSpPr>
            <p:nvPr/>
          </p:nvSpPr>
          <p:spPr bwMode="auto">
            <a:xfrm>
              <a:off x="3334" y="28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/>
                <a:t>А</a:t>
              </a:r>
            </a:p>
          </p:txBody>
        </p:sp>
        <p:sp>
          <p:nvSpPr>
            <p:cNvPr id="17427" name="Text Box 28"/>
            <p:cNvSpPr txBox="1">
              <a:spLocks noChangeArrowheads="1"/>
            </p:cNvSpPr>
            <p:nvPr/>
          </p:nvSpPr>
          <p:spPr bwMode="auto">
            <a:xfrm>
              <a:off x="3379" y="202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D</a:t>
              </a:r>
              <a:endParaRPr lang="ru-RU" altLang="ru-RU" sz="2400"/>
            </a:p>
          </p:txBody>
        </p:sp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4059" y="26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/>
                <a:t>В</a:t>
              </a:r>
            </a:p>
          </p:txBody>
        </p:sp>
        <p:sp>
          <p:nvSpPr>
            <p:cNvPr id="17429" name="Text Box 30"/>
            <p:cNvSpPr txBox="1">
              <a:spLocks noChangeArrowheads="1"/>
            </p:cNvSpPr>
            <p:nvPr/>
          </p:nvSpPr>
          <p:spPr bwMode="auto">
            <a:xfrm>
              <a:off x="4059" y="211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/>
                <a:t>С</a:t>
              </a:r>
            </a:p>
          </p:txBody>
        </p:sp>
        <p:sp>
          <p:nvSpPr>
            <p:cNvPr id="17430" name="Text Box 32"/>
            <p:cNvSpPr txBox="1">
              <a:spLocks noChangeArrowheads="1"/>
            </p:cNvSpPr>
            <p:nvPr/>
          </p:nvSpPr>
          <p:spPr bwMode="auto">
            <a:xfrm>
              <a:off x="3107" y="3430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/>
                <a:t>Рис.2</a:t>
              </a:r>
            </a:p>
          </p:txBody>
        </p:sp>
        <p:sp>
          <p:nvSpPr>
            <p:cNvPr id="17431" name="Line 26"/>
            <p:cNvSpPr>
              <a:spLocks noChangeShapeType="1"/>
            </p:cNvSpPr>
            <p:nvPr/>
          </p:nvSpPr>
          <p:spPr bwMode="auto">
            <a:xfrm rot="5400000" flipH="1">
              <a:off x="3787" y="2568"/>
              <a:ext cx="454" cy="0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 rot="5400000" flipV="1">
              <a:off x="3676" y="2457"/>
              <a:ext cx="12" cy="664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3" name="Line 36"/>
            <p:cNvSpPr>
              <a:spLocks noChangeShapeType="1"/>
            </p:cNvSpPr>
            <p:nvPr/>
          </p:nvSpPr>
          <p:spPr bwMode="auto">
            <a:xfrm>
              <a:off x="3334" y="2341"/>
              <a:ext cx="68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 rot="-5400000">
              <a:off x="3123" y="2556"/>
              <a:ext cx="4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5" name="AutoShape 37"/>
            <p:cNvSpPr>
              <a:spLocks noChangeArrowheads="1"/>
            </p:cNvSpPr>
            <p:nvPr/>
          </p:nvSpPr>
          <p:spPr bwMode="auto">
            <a:xfrm>
              <a:off x="2653" y="2251"/>
              <a:ext cx="1361" cy="63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chemeClr val="bg1">
                    <a:alpha val="26999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36" name="Line 41"/>
            <p:cNvSpPr>
              <a:spLocks noChangeShapeType="1"/>
            </p:cNvSpPr>
            <p:nvPr/>
          </p:nvSpPr>
          <p:spPr bwMode="auto">
            <a:xfrm flipV="1">
              <a:off x="3334" y="188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7" name="Line 42"/>
            <p:cNvSpPr>
              <a:spLocks noChangeShapeType="1"/>
            </p:cNvSpPr>
            <p:nvPr/>
          </p:nvSpPr>
          <p:spPr bwMode="auto">
            <a:xfrm>
              <a:off x="3334" y="279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4481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87450" y="5949950"/>
            <a:ext cx="748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400">
              <a:solidFill>
                <a:srgbClr val="1F76CD"/>
              </a:solidFill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27313" y="50133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А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 rot="10800000" flipV="1">
            <a:off x="2771775" y="2420938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В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435600" y="11969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С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435600" y="39338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Д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356100" y="42926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О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356100" y="1628775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О</a:t>
            </a:r>
            <a:r>
              <a:rPr lang="ru-RU" altLang="ru-RU" sz="1200" b="1">
                <a:solidFill>
                  <a:srgbClr val="1F76CD"/>
                </a:solidFill>
              </a:rPr>
              <a:t>1</a:t>
            </a:r>
            <a:endParaRPr lang="ru-RU" altLang="ru-RU" sz="2400" b="1">
              <a:solidFill>
                <a:srgbClr val="1F76CD"/>
              </a:solidFill>
            </a:endParaRPr>
          </a:p>
        </p:txBody>
      </p:sp>
      <p:sp>
        <p:nvSpPr>
          <p:cNvPr id="1844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476375" y="333375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Сечение цилиндра плоскостью, проходящей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через ось ( осевое сечение)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132138" y="5876925"/>
            <a:ext cx="319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F76CD"/>
                </a:solidFill>
              </a:rPr>
              <a:t>АВСД- прямоугольник</a:t>
            </a:r>
          </a:p>
        </p:txBody>
      </p:sp>
    </p:spTree>
  </p:cSld>
  <p:clrMapOvr>
    <a:masterClrMapping/>
  </p:clrMapOvr>
  <p:transition advClick="0" advTm="22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319588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24075" y="476250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>
              <a:solidFill>
                <a:srgbClr val="FF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19475" y="43656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А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32138" y="16287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В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148263" y="2276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С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64163" y="49418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Д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68538" y="5876925"/>
            <a:ext cx="543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АВС</a:t>
            </a:r>
            <a:r>
              <a:rPr lang="en-US" altLang="ru-RU" sz="2400" b="1">
                <a:solidFill>
                  <a:srgbClr val="1F76CD"/>
                </a:solidFill>
              </a:rPr>
              <a:t>D</a:t>
            </a:r>
            <a:r>
              <a:rPr lang="ru-RU" altLang="ru-RU" sz="2400" b="1">
                <a:solidFill>
                  <a:srgbClr val="1F76CD"/>
                </a:solidFill>
              </a:rPr>
              <a:t>- прямоугольник, </a:t>
            </a:r>
            <a:r>
              <a:rPr lang="en-US" altLang="ru-RU" sz="2400" b="1">
                <a:solidFill>
                  <a:srgbClr val="1F76CD"/>
                </a:solidFill>
              </a:rPr>
              <a:t>  ABCD || </a:t>
            </a:r>
            <a:r>
              <a:rPr lang="ru-RU" altLang="ru-RU" sz="2400" b="1">
                <a:solidFill>
                  <a:srgbClr val="1F76CD"/>
                </a:solidFill>
              </a:rPr>
              <a:t>ОО</a:t>
            </a:r>
            <a:r>
              <a:rPr lang="ru-RU" altLang="ru-RU" sz="1600" b="1">
                <a:solidFill>
                  <a:srgbClr val="1F76CD"/>
                </a:solidFill>
              </a:rPr>
              <a:t>1</a:t>
            </a:r>
            <a:endParaRPr lang="en-US" altLang="ru-RU" sz="1600" b="1">
              <a:solidFill>
                <a:srgbClr val="1F76CD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16463" y="1989138"/>
            <a:ext cx="48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О</a:t>
            </a:r>
            <a:r>
              <a:rPr lang="ru-RU" altLang="ru-RU" sz="1000" b="1">
                <a:solidFill>
                  <a:srgbClr val="1F76CD"/>
                </a:solidFill>
              </a:rPr>
              <a:t>1</a:t>
            </a:r>
            <a:endParaRPr lang="ru-RU" altLang="ru-RU" sz="2400" b="1">
              <a:solidFill>
                <a:srgbClr val="1F76CD"/>
              </a:solidFill>
            </a:endParaRPr>
          </a:p>
        </p:txBody>
      </p:sp>
      <p:sp>
        <p:nvSpPr>
          <p:cNvPr id="1946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484438" y="476250"/>
            <a:ext cx="4467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Сечение цилиндра плоскостью,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 параллельной оси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ОО</a:t>
            </a:r>
            <a:r>
              <a:rPr lang="ru-RU" altLang="ru-RU" sz="1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695825" y="46736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О</a:t>
            </a:r>
          </a:p>
        </p:txBody>
      </p:sp>
    </p:spTree>
  </p:cSld>
  <p:clrMapOvr>
    <a:masterClrMapping/>
  </p:clrMapOvr>
  <p:transition advClick="0" advTm="22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00200" y="5969000"/>
            <a:ext cx="598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 b="1">
                <a:solidFill>
                  <a:srgbClr val="1F76CD"/>
                </a:solidFill>
                <a:cs typeface="Times New Roman" pitchFamily="18" charset="0"/>
              </a:rPr>
              <a:t>α┴</a:t>
            </a:r>
            <a:r>
              <a:rPr lang="en-US" altLang="ru-RU" sz="2400" b="1">
                <a:solidFill>
                  <a:srgbClr val="1F76CD"/>
                </a:solidFill>
                <a:cs typeface="Times New Roman" pitchFamily="18" charset="0"/>
              </a:rPr>
              <a:t>OO</a:t>
            </a:r>
            <a:r>
              <a:rPr lang="ru-RU" altLang="ru-RU" sz="900" b="1">
                <a:solidFill>
                  <a:srgbClr val="1F76CD"/>
                </a:solidFill>
                <a:cs typeface="Times New Roman" pitchFamily="18" charset="0"/>
              </a:rPr>
              <a:t>1,  </a:t>
            </a:r>
            <a:r>
              <a:rPr lang="ru-RU" altLang="ru-RU" sz="1600" b="1">
                <a:solidFill>
                  <a:srgbClr val="1F76CD"/>
                </a:solidFill>
                <a:cs typeface="Times New Roman" pitchFamily="18" charset="0"/>
              </a:rPr>
              <a:t>сечение –круг, равный кругам оснований цилиндра</a:t>
            </a:r>
            <a:endParaRPr lang="en-US" altLang="ru-RU" sz="2400" b="1">
              <a:solidFill>
                <a:srgbClr val="1F76CD"/>
              </a:solidFill>
              <a:cs typeface="Times New Roman" pitchFamily="18" charset="0"/>
            </a:endParaRP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300663"/>
            <a:ext cx="649287" cy="647700"/>
          </a:xfrm>
          <a:prstGeom prst="actionButtonHome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0404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59113" y="476250"/>
            <a:ext cx="454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Сечение цилиндра плоскостью,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перпендикулярной оси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0" y="494188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1F76CD"/>
                </a:solidFill>
              </a:rPr>
              <a:t>O</a:t>
            </a:r>
            <a:endParaRPr lang="ru-RU" altLang="ru-RU" sz="2400" b="1">
              <a:solidFill>
                <a:srgbClr val="1F76CD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00563" y="2060575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1F76CD"/>
                </a:solidFill>
              </a:rPr>
              <a:t>O</a:t>
            </a:r>
            <a:r>
              <a:rPr lang="ru-RU" altLang="ru-RU" sz="1800" b="1">
                <a:solidFill>
                  <a:srgbClr val="1F76CD"/>
                </a:solidFill>
              </a:rPr>
              <a:t>1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72000" y="3284538"/>
            <a:ext cx="53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1F76CD"/>
                </a:solidFill>
              </a:rPr>
              <a:t>O</a:t>
            </a:r>
            <a:r>
              <a:rPr lang="ru-RU" altLang="ru-RU" sz="1800" b="1">
                <a:solidFill>
                  <a:srgbClr val="1F76CD"/>
                </a:solidFill>
              </a:rPr>
              <a:t>2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176463" y="3521075"/>
            <a:ext cx="34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α</a:t>
            </a:r>
          </a:p>
        </p:txBody>
      </p:sp>
    </p:spTree>
  </p:cSld>
  <p:clrMapOvr>
    <a:masterClrMapping/>
  </p:clrMapOvr>
  <p:transition advClick="0" advTm="22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 rot="1151105">
            <a:off x="3276600" y="3284538"/>
            <a:ext cx="3236913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195513" y="69215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Сечение цилиндра плоскостью,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 проходящей под углом к оси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3348038" y="692150"/>
            <a:ext cx="3095625" cy="5976938"/>
            <a:chOff x="1066" y="1117"/>
            <a:chExt cx="861" cy="2404"/>
          </a:xfrm>
        </p:grpSpPr>
        <p:grpSp>
          <p:nvGrpSpPr>
            <p:cNvPr id="21520" name="Group 6"/>
            <p:cNvGrpSpPr>
              <a:grpSpLocks/>
            </p:cNvGrpSpPr>
            <p:nvPr/>
          </p:nvGrpSpPr>
          <p:grpSpPr bwMode="auto">
            <a:xfrm>
              <a:off x="1066" y="1525"/>
              <a:ext cx="861" cy="1724"/>
              <a:chOff x="1066" y="1071"/>
              <a:chExt cx="1543" cy="2178"/>
            </a:xfrm>
          </p:grpSpPr>
          <p:sp>
            <p:nvSpPr>
              <p:cNvPr id="21526" name="Oval 7"/>
              <p:cNvSpPr>
                <a:spLocks noChangeArrowheads="1"/>
              </p:cNvSpPr>
              <p:nvPr/>
            </p:nvSpPr>
            <p:spPr bwMode="auto">
              <a:xfrm>
                <a:off x="1066" y="2568"/>
                <a:ext cx="1541" cy="6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1527" name="AutoShape 8"/>
              <p:cNvSpPr>
                <a:spLocks noChangeArrowheads="1"/>
              </p:cNvSpPr>
              <p:nvPr/>
            </p:nvSpPr>
            <p:spPr bwMode="auto">
              <a:xfrm>
                <a:off x="1066" y="1071"/>
                <a:ext cx="1543" cy="2178"/>
              </a:xfrm>
              <a:prstGeom prst="can">
                <a:avLst>
                  <a:gd name="adj" fmla="val 51671"/>
                </a:avLst>
              </a:prstGeom>
              <a:gradFill rotWithShape="1">
                <a:gsLst>
                  <a:gs pos="0">
                    <a:srgbClr val="99CCFF">
                      <a:alpha val="10999"/>
                    </a:srgbClr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21521" name="Line 9"/>
            <p:cNvSpPr>
              <a:spLocks noChangeShapeType="1"/>
            </p:cNvSpPr>
            <p:nvPr/>
          </p:nvSpPr>
          <p:spPr bwMode="auto">
            <a:xfrm>
              <a:off x="1474" y="111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22" name="Line 10"/>
            <p:cNvSpPr>
              <a:spLocks noChangeShapeType="1"/>
            </p:cNvSpPr>
            <p:nvPr/>
          </p:nvSpPr>
          <p:spPr bwMode="auto">
            <a:xfrm>
              <a:off x="1474" y="184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>
              <a:off x="1474" y="3022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24" name="Line 12"/>
            <p:cNvSpPr>
              <a:spLocks noChangeShapeType="1"/>
            </p:cNvSpPr>
            <p:nvPr/>
          </p:nvSpPr>
          <p:spPr bwMode="auto">
            <a:xfrm>
              <a:off x="1474" y="179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25" name="Line 13"/>
            <p:cNvSpPr>
              <a:spLocks noChangeShapeType="1"/>
            </p:cNvSpPr>
            <p:nvPr/>
          </p:nvSpPr>
          <p:spPr bwMode="auto">
            <a:xfrm>
              <a:off x="1474" y="297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21509" name="AutoShape 15"/>
          <p:cNvSpPr>
            <a:spLocks noChangeArrowheads="1"/>
          </p:cNvSpPr>
          <p:nvPr/>
        </p:nvSpPr>
        <p:spPr bwMode="auto">
          <a:xfrm rot="1226821">
            <a:off x="1692275" y="2924175"/>
            <a:ext cx="6624638" cy="1873250"/>
          </a:xfrm>
          <a:prstGeom prst="parallelogram">
            <a:avLst>
              <a:gd name="adj" fmla="val 884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1510" name="Line 16"/>
          <p:cNvSpPr>
            <a:spLocks noChangeShapeType="1"/>
          </p:cNvSpPr>
          <p:nvPr/>
        </p:nvSpPr>
        <p:spPr bwMode="auto">
          <a:xfrm>
            <a:off x="3348038" y="3357563"/>
            <a:ext cx="302418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1" name="Text Box 17"/>
          <p:cNvSpPr txBox="1">
            <a:spLocks noChangeArrowheads="1"/>
          </p:cNvSpPr>
          <p:nvPr/>
        </p:nvSpPr>
        <p:spPr bwMode="auto">
          <a:xfrm>
            <a:off x="1527175" y="596900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1F76CD"/>
                </a:solidFill>
              </a:rPr>
              <a:t>Сечением является эллипс</a:t>
            </a:r>
          </a:p>
        </p:txBody>
      </p:sp>
      <p:sp>
        <p:nvSpPr>
          <p:cNvPr id="21512" name="Freeform 18"/>
          <p:cNvSpPr>
            <a:spLocks/>
          </p:cNvSpPr>
          <p:nvPr/>
        </p:nvSpPr>
        <p:spPr bwMode="auto">
          <a:xfrm>
            <a:off x="4545013" y="3486150"/>
            <a:ext cx="236537" cy="285750"/>
          </a:xfrm>
          <a:custGeom>
            <a:avLst/>
            <a:gdLst>
              <a:gd name="T0" fmla="*/ 2147483647 w 149"/>
              <a:gd name="T1" fmla="*/ 2147483647 h 180"/>
              <a:gd name="T2" fmla="*/ 2147483647 w 149"/>
              <a:gd name="T3" fmla="*/ 2147483647 h 180"/>
              <a:gd name="T4" fmla="*/ 2147483647 w 149"/>
              <a:gd name="T5" fmla="*/ 0 h 180"/>
              <a:gd name="T6" fmla="*/ 0 60000 65536"/>
              <a:gd name="T7" fmla="*/ 0 60000 65536"/>
              <a:gd name="T8" fmla="*/ 0 60000 65536"/>
              <a:gd name="T9" fmla="*/ 0 w 149"/>
              <a:gd name="T10" fmla="*/ 0 h 180"/>
              <a:gd name="T11" fmla="*/ 149 w 149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180">
                <a:moveTo>
                  <a:pt x="23" y="180"/>
                </a:moveTo>
                <a:cubicBezTo>
                  <a:pt x="0" y="145"/>
                  <a:pt x="8" y="165"/>
                  <a:pt x="17" y="96"/>
                </a:cubicBezTo>
                <a:cubicBezTo>
                  <a:pt x="29" y="7"/>
                  <a:pt x="71" y="0"/>
                  <a:pt x="14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3" name="Text Box 19"/>
          <p:cNvSpPr txBox="1">
            <a:spLocks noChangeArrowheads="1"/>
          </p:cNvSpPr>
          <p:nvPr/>
        </p:nvSpPr>
        <p:spPr bwMode="auto">
          <a:xfrm>
            <a:off x="4264025" y="3160713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α</a:t>
            </a: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5487988" y="5969000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1F76CD"/>
                </a:solidFill>
                <a:cs typeface="Times New Roman" pitchFamily="18" charset="0"/>
              </a:rPr>
              <a:t>∟</a:t>
            </a:r>
            <a:r>
              <a:rPr lang="el-GR" altLang="ru-RU" sz="2400" b="1" i="1">
                <a:solidFill>
                  <a:srgbClr val="1F76CD"/>
                </a:solidFill>
              </a:rPr>
              <a:t>α</a:t>
            </a:r>
            <a:r>
              <a:rPr lang="ru-RU" altLang="ru-RU" sz="2400" b="1" i="1">
                <a:solidFill>
                  <a:srgbClr val="1F76CD"/>
                </a:solidFill>
              </a:rPr>
              <a:t> </a:t>
            </a:r>
            <a:r>
              <a:rPr lang="en-US" altLang="ru-RU" sz="2400" b="1" i="1">
                <a:solidFill>
                  <a:srgbClr val="1F76CD"/>
                </a:solidFill>
                <a:cs typeface="Times New Roman" pitchFamily="18" charset="0"/>
              </a:rPr>
              <a:t>≠90º</a:t>
            </a:r>
            <a:endParaRPr lang="el-GR" altLang="ru-RU" sz="2400" b="1" i="1">
              <a:solidFill>
                <a:srgbClr val="1F76CD"/>
              </a:solidFill>
              <a:cs typeface="Times New Roman" pitchFamily="18" charset="0"/>
            </a:endParaRPr>
          </a:p>
        </p:txBody>
      </p:sp>
      <p:sp>
        <p:nvSpPr>
          <p:cNvPr id="21515" name="Text Box 21"/>
          <p:cNvSpPr txBox="1">
            <a:spLocks noChangeArrowheads="1"/>
          </p:cNvSpPr>
          <p:nvPr/>
        </p:nvSpPr>
        <p:spPr bwMode="auto">
          <a:xfrm>
            <a:off x="4551363" y="50339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</a:t>
            </a:r>
          </a:p>
        </p:txBody>
      </p:sp>
      <p:sp>
        <p:nvSpPr>
          <p:cNvPr id="21516" name="Text Box 22"/>
          <p:cNvSpPr txBox="1">
            <a:spLocks noChangeArrowheads="1"/>
          </p:cNvSpPr>
          <p:nvPr/>
        </p:nvSpPr>
        <p:spPr bwMode="auto">
          <a:xfrm>
            <a:off x="4551363" y="193675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</a:t>
            </a:r>
            <a:r>
              <a:rPr lang="ru-RU" altLang="ru-RU" sz="1200"/>
              <a:t>1</a:t>
            </a:r>
            <a:endParaRPr lang="ru-RU" altLang="ru-RU" sz="2400"/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2103438" y="3233738"/>
            <a:ext cx="34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α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1816100" y="3736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1519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661025"/>
            <a:ext cx="611187" cy="647700"/>
          </a:xfrm>
          <a:prstGeom prst="actionButtonHome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357313" y="1714500"/>
            <a:ext cx="7286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О Петр, ведь ты построил город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Не для умерших - для живых?...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Тяжелый дождь бежит за ворот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Окаменевших часовых.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Недвижимы аллеи парков.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Прямы проспекты, как стрела.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Сильней божественных монархов</a:t>
            </a:r>
            <a: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i="1">
                <a:solidFill>
                  <a:srgbClr val="0066FF"/>
                </a:solidFill>
                <a:latin typeface="Arial" charset="0"/>
                <a:ea typeface="Times New Roman" pitchFamily="18" charset="0"/>
                <a:cs typeface="Arial" charset="0"/>
              </a:rPr>
              <a:t>Здесь геометрия была.</a:t>
            </a:r>
            <a:endParaRPr lang="ru-RU" altLang="ru-RU">
              <a:solidFill>
                <a:srgbClr val="0066FF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0" y="5857875"/>
            <a:ext cx="2898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Евгения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Винокурова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500313" y="8572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Эпиграф урока: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4500563" y="1343025"/>
            <a:ext cx="331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76CD"/>
                </a:solidFill>
              </a:rPr>
              <a:t>АВВ</a:t>
            </a:r>
            <a:r>
              <a:rPr lang="ru-RU" altLang="ru-RU" sz="600">
                <a:solidFill>
                  <a:srgbClr val="1F76CD"/>
                </a:solidFill>
              </a:rPr>
              <a:t>1</a:t>
            </a:r>
            <a:r>
              <a:rPr lang="ru-RU" altLang="ru-RU" sz="1400">
                <a:solidFill>
                  <a:srgbClr val="1F76CD"/>
                </a:solidFill>
              </a:rPr>
              <a:t>А</a:t>
            </a:r>
            <a:r>
              <a:rPr lang="ru-RU" altLang="ru-RU" sz="600">
                <a:solidFill>
                  <a:srgbClr val="1F76CD"/>
                </a:solidFill>
              </a:rPr>
              <a:t>1</a:t>
            </a:r>
            <a:r>
              <a:rPr lang="ru-RU" altLang="ru-RU" sz="1400">
                <a:solidFill>
                  <a:srgbClr val="1F76CD"/>
                </a:solidFill>
              </a:rPr>
              <a:t>-</a:t>
            </a:r>
            <a:r>
              <a:rPr lang="ru-RU" altLang="ru-RU" sz="2000">
                <a:solidFill>
                  <a:srgbClr val="1F76CD"/>
                </a:solidFill>
              </a:rPr>
              <a:t> </a:t>
            </a:r>
            <a:r>
              <a:rPr lang="ru-RU" altLang="ru-RU" sz="1800">
                <a:solidFill>
                  <a:srgbClr val="1F76CD"/>
                </a:solidFill>
              </a:rPr>
              <a:t>прямоугольник</a:t>
            </a:r>
          </a:p>
        </p:txBody>
      </p:sp>
      <p:sp>
        <p:nvSpPr>
          <p:cNvPr id="22531" name="Rectangle 20"/>
          <p:cNvSpPr>
            <a:spLocks noChangeArrowheads="1"/>
          </p:cNvSpPr>
          <p:nvPr/>
        </p:nvSpPr>
        <p:spPr bwMode="auto">
          <a:xfrm>
            <a:off x="3778250" y="170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В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8245475" y="4078288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А</a:t>
            </a:r>
            <a:r>
              <a:rPr lang="en-US" altLang="ru-RU" sz="900" b="1">
                <a:solidFill>
                  <a:srgbClr val="1F76CD"/>
                </a:solidFill>
              </a:rPr>
              <a:t>1</a:t>
            </a:r>
            <a:endParaRPr lang="ru-RU" altLang="ru-RU" sz="2400" b="1">
              <a:solidFill>
                <a:srgbClr val="1F76CD"/>
              </a:solidFill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8245475" y="1846263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В</a:t>
            </a:r>
            <a:r>
              <a:rPr lang="en-US" altLang="ru-RU" sz="1000" b="1">
                <a:solidFill>
                  <a:srgbClr val="1F76CD"/>
                </a:solidFill>
              </a:rPr>
              <a:t>1</a:t>
            </a:r>
            <a:endParaRPr lang="ru-RU" altLang="ru-RU" sz="2400" b="1">
              <a:solidFill>
                <a:srgbClr val="1F76CD"/>
              </a:solidFill>
            </a:endParaRPr>
          </a:p>
        </p:txBody>
      </p:sp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4140200" y="2133600"/>
            <a:ext cx="4176713" cy="2016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3708400" y="4149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F76CD"/>
                </a:solidFill>
              </a:rPr>
              <a:t>А</a:t>
            </a:r>
          </a:p>
        </p:txBody>
      </p:sp>
      <p:sp>
        <p:nvSpPr>
          <p:cNvPr id="22536" name="Line 21"/>
          <p:cNvSpPr>
            <a:spLocks noChangeShapeType="1"/>
          </p:cNvSpPr>
          <p:nvPr/>
        </p:nvSpPr>
        <p:spPr bwMode="auto">
          <a:xfrm>
            <a:off x="4140200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537" name="Line 22"/>
          <p:cNvSpPr>
            <a:spLocks noChangeShapeType="1"/>
          </p:cNvSpPr>
          <p:nvPr/>
        </p:nvSpPr>
        <p:spPr bwMode="auto">
          <a:xfrm>
            <a:off x="8316913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538" name="Line 23"/>
          <p:cNvSpPr>
            <a:spLocks noChangeShapeType="1"/>
          </p:cNvSpPr>
          <p:nvPr/>
        </p:nvSpPr>
        <p:spPr bwMode="auto">
          <a:xfrm>
            <a:off x="4140200" y="4581525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539" name="Line 24"/>
          <p:cNvSpPr>
            <a:spLocks noChangeShapeType="1"/>
          </p:cNvSpPr>
          <p:nvPr/>
        </p:nvSpPr>
        <p:spPr bwMode="auto">
          <a:xfrm flipH="1">
            <a:off x="3779838" y="41497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540" name="Line 25"/>
          <p:cNvSpPr>
            <a:spLocks noChangeShapeType="1"/>
          </p:cNvSpPr>
          <p:nvPr/>
        </p:nvSpPr>
        <p:spPr bwMode="auto">
          <a:xfrm flipH="1">
            <a:off x="3779838" y="2133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541" name="Line 26"/>
          <p:cNvSpPr>
            <a:spLocks noChangeShapeType="1"/>
          </p:cNvSpPr>
          <p:nvPr/>
        </p:nvSpPr>
        <p:spPr bwMode="auto">
          <a:xfrm>
            <a:off x="3779838" y="21336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5867400" y="465455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2</a:t>
            </a:r>
            <a:r>
              <a:rPr lang="el-GR" altLang="ru-RU" sz="2400">
                <a:cs typeface="Times New Roman" pitchFamily="18" charset="0"/>
              </a:rPr>
              <a:t>π</a:t>
            </a:r>
            <a:r>
              <a:rPr lang="en-US" altLang="ru-RU" sz="2400">
                <a:cs typeface="Times New Roman" pitchFamily="18" charset="0"/>
              </a:rPr>
              <a:t>r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3708400" y="29987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h</a:t>
            </a:r>
            <a:endParaRPr lang="ru-RU" altLang="ru-RU" sz="2400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651500" y="2925763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S</a:t>
            </a:r>
            <a:r>
              <a:rPr lang="ru-RU" altLang="ru-RU" sz="1200"/>
              <a:t>бок</a:t>
            </a:r>
            <a:r>
              <a:rPr lang="ru-RU" altLang="ru-RU" sz="2400"/>
              <a:t> = </a:t>
            </a:r>
            <a:r>
              <a:rPr lang="en-US" altLang="ru-RU" sz="2400"/>
              <a:t>2</a:t>
            </a:r>
            <a:r>
              <a:rPr lang="el-GR" altLang="ru-RU" sz="2400"/>
              <a:t>π</a:t>
            </a:r>
            <a:r>
              <a:rPr lang="en-US" altLang="ru-RU" sz="2400"/>
              <a:t>rh</a:t>
            </a:r>
            <a:endParaRPr lang="ru-RU" altLang="ru-RU" sz="2400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331913" y="5229225"/>
            <a:ext cx="654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S</a:t>
            </a:r>
            <a:r>
              <a:rPr lang="ru-RU" altLang="ru-RU" sz="1200" b="1">
                <a:solidFill>
                  <a:srgbClr val="FF0000"/>
                </a:solidFill>
              </a:rPr>
              <a:t>полн</a:t>
            </a:r>
            <a:r>
              <a:rPr lang="ru-RU" altLang="ru-RU" sz="2400">
                <a:solidFill>
                  <a:srgbClr val="FF0000"/>
                </a:solidFill>
              </a:rPr>
              <a:t> = </a:t>
            </a:r>
            <a:r>
              <a:rPr lang="en-US" altLang="ru-RU" sz="2400">
                <a:solidFill>
                  <a:srgbClr val="FF0000"/>
                </a:solidFill>
              </a:rPr>
              <a:t>S</a:t>
            </a:r>
            <a:r>
              <a:rPr lang="ru-RU" altLang="ru-RU" sz="1200" b="1">
                <a:solidFill>
                  <a:srgbClr val="FF0000"/>
                </a:solidFill>
              </a:rPr>
              <a:t>бок</a:t>
            </a:r>
            <a:r>
              <a:rPr lang="ru-RU" altLang="ru-RU" sz="2400">
                <a:solidFill>
                  <a:srgbClr val="FF0000"/>
                </a:solidFill>
              </a:rPr>
              <a:t>+ 2 </a:t>
            </a:r>
            <a:r>
              <a:rPr lang="en-US" altLang="ru-RU" sz="2400">
                <a:solidFill>
                  <a:srgbClr val="FF0000"/>
                </a:solidFill>
              </a:rPr>
              <a:t>S</a:t>
            </a:r>
            <a:r>
              <a:rPr lang="ru-RU" altLang="ru-RU" sz="900" b="1">
                <a:solidFill>
                  <a:srgbClr val="FF0000"/>
                </a:solidFill>
              </a:rPr>
              <a:t>осн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en-US" altLang="ru-RU" sz="2400">
                <a:solidFill>
                  <a:srgbClr val="FF0000"/>
                </a:solidFill>
                <a:cs typeface="Times New Roman" pitchFamily="18" charset="0"/>
              </a:rPr>
              <a:t>=&gt; </a:t>
            </a:r>
            <a:r>
              <a:rPr lang="en-US" altLang="ru-RU" sz="2400" b="1">
                <a:solidFill>
                  <a:srgbClr val="FF0000"/>
                </a:solidFill>
              </a:rPr>
              <a:t>S</a:t>
            </a:r>
            <a:r>
              <a:rPr lang="ru-RU" altLang="ru-RU" sz="1200" b="1">
                <a:solidFill>
                  <a:srgbClr val="FF0000"/>
                </a:solidFill>
              </a:rPr>
              <a:t>полн </a:t>
            </a:r>
            <a:r>
              <a:rPr lang="ru-RU" altLang="ru-RU" sz="2000" b="1">
                <a:solidFill>
                  <a:srgbClr val="FF0000"/>
                </a:solidFill>
              </a:rPr>
              <a:t>= </a:t>
            </a:r>
            <a:r>
              <a:rPr lang="en-US" altLang="ru-RU" sz="2400">
                <a:solidFill>
                  <a:srgbClr val="FF0000"/>
                </a:solidFill>
              </a:rPr>
              <a:t>2</a:t>
            </a:r>
            <a:r>
              <a:rPr lang="el-GR" altLang="ru-RU" sz="2400">
                <a:solidFill>
                  <a:srgbClr val="FF0000"/>
                </a:solidFill>
              </a:rPr>
              <a:t>π</a:t>
            </a:r>
            <a:r>
              <a:rPr lang="en-US" altLang="ru-RU" sz="2400">
                <a:solidFill>
                  <a:srgbClr val="FF0000"/>
                </a:solidFill>
              </a:rPr>
              <a:t>rh</a:t>
            </a:r>
            <a:r>
              <a:rPr lang="ru-RU" altLang="ru-RU" sz="2400">
                <a:solidFill>
                  <a:srgbClr val="FF0000"/>
                </a:solidFill>
              </a:rPr>
              <a:t> +</a:t>
            </a:r>
            <a:r>
              <a:rPr lang="ru-RU" altLang="ru-RU" sz="24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FF0000"/>
                </a:solidFill>
              </a:rPr>
              <a:t>2πr</a:t>
            </a:r>
            <a:r>
              <a:rPr lang="en-US" altLang="ru-RU" sz="2400">
                <a:solidFill>
                  <a:srgbClr val="FF0000"/>
                </a:solidFill>
                <a:cs typeface="Times New Roman" pitchFamily="18" charset="0"/>
              </a:rPr>
              <a:t>²</a:t>
            </a:r>
            <a:r>
              <a:rPr lang="ru-RU" altLang="ru-RU" sz="240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ru-RU" altLang="ru-RU" sz="2400">
                <a:solidFill>
                  <a:srgbClr val="FF0000"/>
                </a:solidFill>
              </a:rPr>
              <a:t>2π</a:t>
            </a:r>
            <a:r>
              <a:rPr lang="en-US" altLang="ru-RU" sz="2400">
                <a:solidFill>
                  <a:srgbClr val="FF0000"/>
                </a:solidFill>
              </a:rPr>
              <a:t>r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FF0000"/>
                </a:solidFill>
              </a:rPr>
              <a:t>(</a:t>
            </a:r>
            <a:r>
              <a:rPr lang="en-US" altLang="ru-RU" sz="2400">
                <a:solidFill>
                  <a:srgbClr val="FF0000"/>
                </a:solidFill>
              </a:rPr>
              <a:t>r</a:t>
            </a:r>
            <a:r>
              <a:rPr lang="ru-RU" altLang="ru-RU" sz="2400">
                <a:solidFill>
                  <a:srgbClr val="FF0000"/>
                </a:solidFill>
              </a:rPr>
              <a:t> + </a:t>
            </a:r>
            <a:r>
              <a:rPr lang="en-US" altLang="ru-RU" sz="2400">
                <a:solidFill>
                  <a:srgbClr val="FF0000"/>
                </a:solidFill>
              </a:rPr>
              <a:t>h</a:t>
            </a:r>
            <a:r>
              <a:rPr lang="ru-RU" altLang="ru-RU" sz="2400">
                <a:solidFill>
                  <a:srgbClr val="FF0000"/>
                </a:solidFill>
              </a:rPr>
              <a:t>) </a:t>
            </a:r>
            <a:endParaRPr lang="en-US" altLang="ru-RU" sz="2400">
              <a:solidFill>
                <a:srgbClr val="FF0000"/>
              </a:solidFill>
            </a:endParaRPr>
          </a:p>
        </p:txBody>
      </p:sp>
      <p:sp>
        <p:nvSpPr>
          <p:cNvPr id="22546" name="Text Box 33"/>
          <p:cNvSpPr txBox="1">
            <a:spLocks noChangeArrowheads="1"/>
          </p:cNvSpPr>
          <p:nvPr/>
        </p:nvSpPr>
        <p:spPr bwMode="auto">
          <a:xfrm>
            <a:off x="2339975" y="549275"/>
            <a:ext cx="574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Боковая и полная поверхность цилиндра</a:t>
            </a:r>
          </a:p>
        </p:txBody>
      </p:sp>
      <p:sp>
        <p:nvSpPr>
          <p:cNvPr id="22547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734050"/>
            <a:ext cx="647700" cy="6477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22548" name="Group 41"/>
          <p:cNvGrpSpPr>
            <a:grpSpLocks/>
          </p:cNvGrpSpPr>
          <p:nvPr/>
        </p:nvGrpSpPr>
        <p:grpSpPr bwMode="auto">
          <a:xfrm>
            <a:off x="1187450" y="981075"/>
            <a:ext cx="2332038" cy="4057650"/>
            <a:chOff x="748" y="618"/>
            <a:chExt cx="1469" cy="2556"/>
          </a:xfrm>
        </p:grpSpPr>
        <p:sp>
          <p:nvSpPr>
            <p:cNvPr id="22549" name="Text Box 17"/>
            <p:cNvSpPr txBox="1">
              <a:spLocks noChangeArrowheads="1"/>
            </p:cNvSpPr>
            <p:nvPr/>
          </p:nvSpPr>
          <p:spPr bwMode="auto">
            <a:xfrm>
              <a:off x="2005" y="181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h</a:t>
              </a:r>
              <a:endParaRPr lang="ru-RU" altLang="ru-RU" sz="2400"/>
            </a:p>
          </p:txBody>
        </p:sp>
        <p:sp>
          <p:nvSpPr>
            <p:cNvPr id="22550" name="Line 3"/>
            <p:cNvSpPr>
              <a:spLocks noChangeShapeType="1"/>
            </p:cNvSpPr>
            <p:nvPr/>
          </p:nvSpPr>
          <p:spPr bwMode="auto">
            <a:xfrm>
              <a:off x="1247" y="618"/>
              <a:ext cx="0" cy="726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51" name="Line 4"/>
            <p:cNvSpPr>
              <a:spLocks noChangeShapeType="1"/>
            </p:cNvSpPr>
            <p:nvPr/>
          </p:nvSpPr>
          <p:spPr bwMode="auto">
            <a:xfrm>
              <a:off x="1247" y="1389"/>
              <a:ext cx="0" cy="1769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52" name="Line 5"/>
            <p:cNvSpPr>
              <a:spLocks noChangeShapeType="1"/>
            </p:cNvSpPr>
            <p:nvPr/>
          </p:nvSpPr>
          <p:spPr bwMode="auto">
            <a:xfrm>
              <a:off x="1247" y="2704"/>
              <a:ext cx="0" cy="453"/>
            </a:xfrm>
            <a:prstGeom prst="line">
              <a:avLst/>
            </a:prstGeom>
            <a:noFill/>
            <a:ln w="38100">
              <a:solidFill>
                <a:srgbClr val="1F76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53" name="Text Box 7"/>
            <p:cNvSpPr txBox="1">
              <a:spLocks noChangeArrowheads="1"/>
            </p:cNvSpPr>
            <p:nvPr/>
          </p:nvSpPr>
          <p:spPr bwMode="auto">
            <a:xfrm>
              <a:off x="748" y="288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1F76CD"/>
                  </a:solidFill>
                </a:rPr>
                <a:t>А</a:t>
              </a:r>
            </a:p>
          </p:txBody>
        </p:sp>
        <p:sp>
          <p:nvSpPr>
            <p:cNvPr id="22554" name="AutoShape 10"/>
            <p:cNvSpPr>
              <a:spLocks noChangeArrowheads="1"/>
            </p:cNvSpPr>
            <p:nvPr/>
          </p:nvSpPr>
          <p:spPr bwMode="auto">
            <a:xfrm rot="10800000" flipV="1">
              <a:off x="793" y="1116"/>
              <a:ext cx="907" cy="1815"/>
            </a:xfrm>
            <a:prstGeom prst="can">
              <a:avLst>
                <a:gd name="adj" fmla="val 6378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2555" name="Oval 11"/>
            <p:cNvSpPr>
              <a:spLocks noChangeArrowheads="1"/>
            </p:cNvSpPr>
            <p:nvPr/>
          </p:nvSpPr>
          <p:spPr bwMode="auto">
            <a:xfrm>
              <a:off x="793" y="2341"/>
              <a:ext cx="907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2556" name="Line 12"/>
            <p:cNvSpPr>
              <a:spLocks noChangeShapeType="1"/>
            </p:cNvSpPr>
            <p:nvPr/>
          </p:nvSpPr>
          <p:spPr bwMode="auto">
            <a:xfrm flipH="1">
              <a:off x="974" y="1616"/>
              <a:ext cx="1" cy="12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57" name="Rectangle 13"/>
            <p:cNvSpPr>
              <a:spLocks noChangeArrowheads="1"/>
            </p:cNvSpPr>
            <p:nvPr/>
          </p:nvSpPr>
          <p:spPr bwMode="auto">
            <a:xfrm>
              <a:off x="884" y="13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1F76CD"/>
                  </a:solidFill>
                </a:rPr>
                <a:t>В</a:t>
              </a:r>
            </a:p>
          </p:txBody>
        </p:sp>
        <p:sp>
          <p:nvSpPr>
            <p:cNvPr id="22558" name="Line 14"/>
            <p:cNvSpPr>
              <a:spLocks noChangeShapeType="1"/>
            </p:cNvSpPr>
            <p:nvPr/>
          </p:nvSpPr>
          <p:spPr bwMode="auto">
            <a:xfrm>
              <a:off x="1246" y="2659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59" name="Line 15"/>
            <p:cNvSpPr>
              <a:spLocks noChangeShapeType="1"/>
            </p:cNvSpPr>
            <p:nvPr/>
          </p:nvSpPr>
          <p:spPr bwMode="auto">
            <a:xfrm>
              <a:off x="1246" y="1343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60" name="Line 16"/>
            <p:cNvSpPr>
              <a:spLocks noChangeShapeType="1"/>
            </p:cNvSpPr>
            <p:nvPr/>
          </p:nvSpPr>
          <p:spPr bwMode="auto">
            <a:xfrm>
              <a:off x="2018" y="1343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61" name="Line 29"/>
            <p:cNvSpPr>
              <a:spLocks noChangeShapeType="1"/>
            </p:cNvSpPr>
            <p:nvPr/>
          </p:nvSpPr>
          <p:spPr bwMode="auto">
            <a:xfrm flipV="1">
              <a:off x="974" y="2659"/>
              <a:ext cx="27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62" name="Text Box 30"/>
            <p:cNvSpPr txBox="1">
              <a:spLocks noChangeArrowheads="1"/>
            </p:cNvSpPr>
            <p:nvPr/>
          </p:nvSpPr>
          <p:spPr bwMode="auto">
            <a:xfrm>
              <a:off x="1007" y="249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cs typeface="Times New Roman" pitchFamily="18" charset="0"/>
                </a:rPr>
                <a:t>r</a:t>
              </a:r>
            </a:p>
          </p:txBody>
        </p:sp>
        <p:sp>
          <p:nvSpPr>
            <p:cNvPr id="22563" name="Line 40"/>
            <p:cNvSpPr>
              <a:spLocks noChangeShapeType="1"/>
            </p:cNvSpPr>
            <p:nvPr/>
          </p:nvSpPr>
          <p:spPr bwMode="auto">
            <a:xfrm flipV="1">
              <a:off x="975" y="1344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692275" y="1773238"/>
            <a:ext cx="2951163" cy="3816350"/>
            <a:chOff x="1066" y="1117"/>
            <a:chExt cx="1859" cy="2404"/>
          </a:xfrm>
        </p:grpSpPr>
        <p:grpSp>
          <p:nvGrpSpPr>
            <p:cNvPr id="23570" name="Group 3"/>
            <p:cNvGrpSpPr>
              <a:grpSpLocks/>
            </p:cNvGrpSpPr>
            <p:nvPr/>
          </p:nvGrpSpPr>
          <p:grpSpPr bwMode="auto">
            <a:xfrm>
              <a:off x="1066" y="1117"/>
              <a:ext cx="861" cy="2404"/>
              <a:chOff x="1066" y="1117"/>
              <a:chExt cx="861" cy="2404"/>
            </a:xfrm>
          </p:grpSpPr>
          <p:grpSp>
            <p:nvGrpSpPr>
              <p:cNvPr id="23584" name="Group 4"/>
              <p:cNvGrpSpPr>
                <a:grpSpLocks/>
              </p:cNvGrpSpPr>
              <p:nvPr/>
            </p:nvGrpSpPr>
            <p:grpSpPr bwMode="auto">
              <a:xfrm>
                <a:off x="1066" y="1525"/>
                <a:ext cx="861" cy="1724"/>
                <a:chOff x="1066" y="1071"/>
                <a:chExt cx="1543" cy="2178"/>
              </a:xfrm>
            </p:grpSpPr>
            <p:sp>
              <p:nvSpPr>
                <p:cNvPr id="23590" name="Oval 5"/>
                <p:cNvSpPr>
                  <a:spLocks noChangeArrowheads="1"/>
                </p:cNvSpPr>
                <p:nvPr/>
              </p:nvSpPr>
              <p:spPr bwMode="auto">
                <a:xfrm>
                  <a:off x="1066" y="2568"/>
                  <a:ext cx="1541" cy="63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3591" name="AutoShape 6"/>
                <p:cNvSpPr>
                  <a:spLocks noChangeArrowheads="1"/>
                </p:cNvSpPr>
                <p:nvPr/>
              </p:nvSpPr>
              <p:spPr bwMode="auto">
                <a:xfrm>
                  <a:off x="1066" y="1071"/>
                  <a:ext cx="1543" cy="2178"/>
                </a:xfrm>
                <a:prstGeom prst="can">
                  <a:avLst>
                    <a:gd name="adj" fmla="val 51671"/>
                  </a:avLst>
                </a:prstGeom>
                <a:gradFill rotWithShape="1">
                  <a:gsLst>
                    <a:gs pos="0">
                      <a:srgbClr val="99CCFF">
                        <a:alpha val="10999"/>
                      </a:srgbClr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  <p:sp>
            <p:nvSpPr>
              <p:cNvPr id="23585" name="Line 7"/>
              <p:cNvSpPr>
                <a:spLocks noChangeShapeType="1"/>
              </p:cNvSpPr>
              <p:nvPr/>
            </p:nvSpPr>
            <p:spPr bwMode="auto">
              <a:xfrm>
                <a:off x="1474" y="1117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6" name="Line 8"/>
              <p:cNvSpPr>
                <a:spLocks noChangeShapeType="1"/>
              </p:cNvSpPr>
              <p:nvPr/>
            </p:nvSpPr>
            <p:spPr bwMode="auto">
              <a:xfrm>
                <a:off x="1474" y="1842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7" name="Line 9"/>
              <p:cNvSpPr>
                <a:spLocks noChangeShapeType="1"/>
              </p:cNvSpPr>
              <p:nvPr/>
            </p:nvSpPr>
            <p:spPr bwMode="auto">
              <a:xfrm>
                <a:off x="1474" y="302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8" name="Line 10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9" name="Line 11"/>
              <p:cNvSpPr>
                <a:spLocks noChangeShapeType="1"/>
              </p:cNvSpPr>
              <p:nvPr/>
            </p:nvSpPr>
            <p:spPr bwMode="auto">
              <a:xfrm>
                <a:off x="1474" y="2976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3571" name="Text Box 12"/>
            <p:cNvSpPr txBox="1">
              <a:spLocks noChangeArrowheads="1"/>
            </p:cNvSpPr>
            <p:nvPr/>
          </p:nvSpPr>
          <p:spPr bwMode="auto">
            <a:xfrm>
              <a:off x="1474" y="238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h</a:t>
              </a:r>
              <a:endParaRPr lang="ru-RU" altLang="ru-RU" sz="2400"/>
            </a:p>
          </p:txBody>
        </p:sp>
        <p:sp>
          <p:nvSpPr>
            <p:cNvPr id="23572" name="Text Box 13"/>
            <p:cNvSpPr txBox="1">
              <a:spLocks noChangeArrowheads="1"/>
            </p:cNvSpPr>
            <p:nvPr/>
          </p:nvSpPr>
          <p:spPr bwMode="auto">
            <a:xfrm>
              <a:off x="1565" y="275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r</a:t>
              </a:r>
              <a:endParaRPr lang="ru-RU" altLang="ru-RU" sz="2400"/>
            </a:p>
          </p:txBody>
        </p:sp>
        <p:grpSp>
          <p:nvGrpSpPr>
            <p:cNvPr id="23573" name="Group 14"/>
            <p:cNvGrpSpPr>
              <a:grpSpLocks/>
            </p:cNvGrpSpPr>
            <p:nvPr/>
          </p:nvGrpSpPr>
          <p:grpSpPr bwMode="auto">
            <a:xfrm>
              <a:off x="2200" y="1661"/>
              <a:ext cx="725" cy="1723"/>
              <a:chOff x="1066" y="1117"/>
              <a:chExt cx="861" cy="2404"/>
            </a:xfrm>
          </p:grpSpPr>
          <p:grpSp>
            <p:nvGrpSpPr>
              <p:cNvPr id="23576" name="Group 15"/>
              <p:cNvGrpSpPr>
                <a:grpSpLocks/>
              </p:cNvGrpSpPr>
              <p:nvPr/>
            </p:nvGrpSpPr>
            <p:grpSpPr bwMode="auto">
              <a:xfrm>
                <a:off x="1066" y="1525"/>
                <a:ext cx="861" cy="1724"/>
                <a:chOff x="1066" y="1071"/>
                <a:chExt cx="1543" cy="2178"/>
              </a:xfrm>
            </p:grpSpPr>
            <p:sp>
              <p:nvSpPr>
                <p:cNvPr id="23582" name="Oval 16"/>
                <p:cNvSpPr>
                  <a:spLocks noChangeArrowheads="1"/>
                </p:cNvSpPr>
                <p:nvPr/>
              </p:nvSpPr>
              <p:spPr bwMode="auto">
                <a:xfrm>
                  <a:off x="1066" y="2568"/>
                  <a:ext cx="1541" cy="63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3583" name="AutoShape 17"/>
                <p:cNvSpPr>
                  <a:spLocks noChangeArrowheads="1"/>
                </p:cNvSpPr>
                <p:nvPr/>
              </p:nvSpPr>
              <p:spPr bwMode="auto">
                <a:xfrm>
                  <a:off x="1066" y="1071"/>
                  <a:ext cx="1543" cy="2178"/>
                </a:xfrm>
                <a:prstGeom prst="can">
                  <a:avLst>
                    <a:gd name="adj" fmla="val 51671"/>
                  </a:avLst>
                </a:prstGeom>
                <a:gradFill rotWithShape="1">
                  <a:gsLst>
                    <a:gs pos="0">
                      <a:srgbClr val="99CCFF">
                        <a:alpha val="10999"/>
                      </a:srgbClr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  <p:sp>
            <p:nvSpPr>
              <p:cNvPr id="23577" name="Line 18"/>
              <p:cNvSpPr>
                <a:spLocks noChangeShapeType="1"/>
              </p:cNvSpPr>
              <p:nvPr/>
            </p:nvSpPr>
            <p:spPr bwMode="auto">
              <a:xfrm>
                <a:off x="1474" y="1117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78" name="Line 19"/>
              <p:cNvSpPr>
                <a:spLocks noChangeShapeType="1"/>
              </p:cNvSpPr>
              <p:nvPr/>
            </p:nvSpPr>
            <p:spPr bwMode="auto">
              <a:xfrm>
                <a:off x="1474" y="1842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79" name="Line 20"/>
              <p:cNvSpPr>
                <a:spLocks noChangeShapeType="1"/>
              </p:cNvSpPr>
              <p:nvPr/>
            </p:nvSpPr>
            <p:spPr bwMode="auto">
              <a:xfrm>
                <a:off x="1474" y="302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0" name="Line 21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1" name="Line 22"/>
              <p:cNvSpPr>
                <a:spLocks noChangeShapeType="1"/>
              </p:cNvSpPr>
              <p:nvPr/>
            </p:nvSpPr>
            <p:spPr bwMode="auto">
              <a:xfrm>
                <a:off x="1474" y="2976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3574" name="Text Box 23"/>
            <p:cNvSpPr txBox="1">
              <a:spLocks noChangeArrowheads="1"/>
            </p:cNvSpPr>
            <p:nvPr/>
          </p:nvSpPr>
          <p:spPr bwMode="auto">
            <a:xfrm>
              <a:off x="2550" y="2445"/>
              <a:ext cx="2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h</a:t>
              </a:r>
              <a:r>
                <a:rPr lang="en-US" altLang="ru-RU" sz="1000"/>
                <a:t>1</a:t>
              </a:r>
              <a:endParaRPr lang="ru-RU" altLang="ru-RU" sz="2400"/>
            </a:p>
          </p:txBody>
        </p:sp>
        <p:sp>
          <p:nvSpPr>
            <p:cNvPr id="23575" name="Text Box 24"/>
            <p:cNvSpPr txBox="1">
              <a:spLocks noChangeArrowheads="1"/>
            </p:cNvSpPr>
            <p:nvPr/>
          </p:nvSpPr>
          <p:spPr bwMode="auto">
            <a:xfrm>
              <a:off x="2595" y="2717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r</a:t>
              </a:r>
              <a:r>
                <a:rPr lang="en-US" altLang="ru-RU" sz="600"/>
                <a:t>1</a:t>
              </a:r>
              <a:endParaRPr lang="ru-RU" altLang="ru-RU" sz="2400"/>
            </a:p>
          </p:txBody>
        </p:sp>
      </p:grpSp>
      <p:sp>
        <p:nvSpPr>
          <p:cNvPr id="23555" name="Text Box 25"/>
          <p:cNvSpPr txBox="1">
            <a:spLocks noChangeArrowheads="1"/>
          </p:cNvSpPr>
          <p:nvPr/>
        </p:nvSpPr>
        <p:spPr bwMode="auto">
          <a:xfrm>
            <a:off x="1331913" y="1052513"/>
            <a:ext cx="678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«Боковые и полные поверхности подобных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цилиндров относятся как квадраты радиусов или высот»</a:t>
            </a: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971550" y="1052513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76CD"/>
                </a:solidFill>
              </a:rPr>
              <a:t>Теорема:</a:t>
            </a:r>
          </a:p>
        </p:txBody>
      </p:sp>
      <p:sp>
        <p:nvSpPr>
          <p:cNvPr id="23557" name="Text Box 27"/>
          <p:cNvSpPr txBox="1">
            <a:spLocks noChangeArrowheads="1"/>
          </p:cNvSpPr>
          <p:nvPr/>
        </p:nvSpPr>
        <p:spPr bwMode="auto">
          <a:xfrm>
            <a:off x="1166813" y="258763"/>
            <a:ext cx="6732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Определение:</a:t>
            </a:r>
            <a:r>
              <a:rPr lang="ru-RU" altLang="ru-RU" sz="2000" b="1" i="1">
                <a:solidFill>
                  <a:srgbClr val="1F76CD"/>
                </a:solidFill>
              </a:rPr>
              <a:t> «Цилиндры называются подобными, если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они произошли от вращения подобных прямоугольников»</a:t>
            </a:r>
          </a:p>
        </p:txBody>
      </p:sp>
      <p:sp>
        <p:nvSpPr>
          <p:cNvPr id="23558" name="Text Box 29"/>
          <p:cNvSpPr txBox="1">
            <a:spLocks noChangeArrowheads="1"/>
          </p:cNvSpPr>
          <p:nvPr/>
        </p:nvSpPr>
        <p:spPr bwMode="auto">
          <a:xfrm>
            <a:off x="5076825" y="3429000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S</a:t>
            </a:r>
            <a:r>
              <a:rPr lang="ru-RU" altLang="ru-RU" sz="1600"/>
              <a:t>бок </a:t>
            </a:r>
            <a:r>
              <a:rPr lang="ru-RU" altLang="ru-RU" sz="800"/>
              <a:t>1</a:t>
            </a:r>
            <a:endParaRPr lang="ru-RU" altLang="ru-RU" sz="1600"/>
          </a:p>
        </p:txBody>
      </p:sp>
      <p:sp>
        <p:nvSpPr>
          <p:cNvPr id="23559" name="Text Box 30"/>
          <p:cNvSpPr txBox="1">
            <a:spLocks noChangeArrowheads="1"/>
          </p:cNvSpPr>
          <p:nvPr/>
        </p:nvSpPr>
        <p:spPr bwMode="auto">
          <a:xfrm>
            <a:off x="6462713" y="3284538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=</a:t>
            </a:r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6751638" y="34290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r</a:t>
            </a:r>
            <a:r>
              <a:rPr lang="ru-RU" altLang="ru-RU" sz="700" b="1"/>
              <a:t>1 </a:t>
            </a:r>
            <a:r>
              <a:rPr lang="en-US" altLang="ru-RU" sz="1800" b="1">
                <a:cs typeface="Times New Roman" pitchFamily="18" charset="0"/>
              </a:rPr>
              <a:t>²</a:t>
            </a:r>
            <a:endParaRPr lang="en-US" altLang="ru-RU" sz="2400" b="1">
              <a:cs typeface="Times New Roman" pitchFamily="18" charset="0"/>
            </a:endParaRPr>
          </a:p>
        </p:txBody>
      </p:sp>
      <p:sp>
        <p:nvSpPr>
          <p:cNvPr id="23561" name="Text Box 32"/>
          <p:cNvSpPr txBox="1">
            <a:spLocks noChangeArrowheads="1"/>
          </p:cNvSpPr>
          <p:nvPr/>
        </p:nvSpPr>
        <p:spPr bwMode="auto">
          <a:xfrm>
            <a:off x="7112000" y="3284538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=</a:t>
            </a:r>
          </a:p>
        </p:txBody>
      </p:sp>
      <p:sp>
        <p:nvSpPr>
          <p:cNvPr id="23562" name="Rectangle 33"/>
          <p:cNvSpPr>
            <a:spLocks noChangeArrowheads="1"/>
          </p:cNvSpPr>
          <p:nvPr/>
        </p:nvSpPr>
        <p:spPr bwMode="auto">
          <a:xfrm>
            <a:off x="7399338" y="3429000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h</a:t>
            </a:r>
            <a:r>
              <a:rPr lang="en-US" altLang="ru-RU" sz="800"/>
              <a:t>1</a:t>
            </a:r>
            <a:r>
              <a:rPr lang="en-US" altLang="ru-RU" sz="2400" b="1"/>
              <a:t>²</a:t>
            </a:r>
            <a:endParaRPr lang="ru-RU" altLang="ru-RU" sz="2400" b="1"/>
          </a:p>
        </p:txBody>
      </p:sp>
      <p:sp>
        <p:nvSpPr>
          <p:cNvPr id="23563" name="Text Box 35"/>
          <p:cNvSpPr txBox="1">
            <a:spLocks noChangeArrowheads="1"/>
          </p:cNvSpPr>
          <p:nvPr/>
        </p:nvSpPr>
        <p:spPr bwMode="auto">
          <a:xfrm>
            <a:off x="5076825" y="3141663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u="sng"/>
              <a:t>S</a:t>
            </a:r>
            <a:r>
              <a:rPr lang="ru-RU" altLang="ru-RU" sz="1600" u="sng"/>
              <a:t>бок</a:t>
            </a:r>
          </a:p>
        </p:txBody>
      </p:sp>
      <p:sp>
        <p:nvSpPr>
          <p:cNvPr id="23564" name="Text Box 36"/>
          <p:cNvSpPr txBox="1">
            <a:spLocks noChangeArrowheads="1"/>
          </p:cNvSpPr>
          <p:nvPr/>
        </p:nvSpPr>
        <p:spPr bwMode="auto">
          <a:xfrm>
            <a:off x="6751638" y="3141663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u="sng">
                <a:cs typeface="Times New Roman" pitchFamily="18" charset="0"/>
              </a:rPr>
              <a:t>r²</a:t>
            </a:r>
          </a:p>
        </p:txBody>
      </p:sp>
      <p:sp>
        <p:nvSpPr>
          <p:cNvPr id="23565" name="Rectangle 37"/>
          <p:cNvSpPr>
            <a:spLocks noChangeArrowheads="1"/>
          </p:cNvSpPr>
          <p:nvPr/>
        </p:nvSpPr>
        <p:spPr bwMode="auto">
          <a:xfrm>
            <a:off x="7399338" y="3141663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u="sng"/>
              <a:t>h²</a:t>
            </a:r>
          </a:p>
        </p:txBody>
      </p:sp>
      <p:sp>
        <p:nvSpPr>
          <p:cNvPr id="23566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805488"/>
            <a:ext cx="574675" cy="576262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3567" name="Text Box 49"/>
          <p:cNvSpPr txBox="1">
            <a:spLocks noChangeArrowheads="1"/>
          </p:cNvSpPr>
          <p:nvPr/>
        </p:nvSpPr>
        <p:spPr bwMode="auto">
          <a:xfrm>
            <a:off x="5651500" y="3284538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=</a:t>
            </a:r>
            <a:endParaRPr lang="ru-RU" altLang="ru-RU" sz="2400"/>
          </a:p>
        </p:txBody>
      </p:sp>
      <p:sp>
        <p:nvSpPr>
          <p:cNvPr id="23568" name="Rectangle 50"/>
          <p:cNvSpPr>
            <a:spLocks noChangeArrowheads="1"/>
          </p:cNvSpPr>
          <p:nvPr/>
        </p:nvSpPr>
        <p:spPr bwMode="auto">
          <a:xfrm>
            <a:off x="5867400" y="3141663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u="sng"/>
              <a:t>S</a:t>
            </a:r>
            <a:r>
              <a:rPr lang="ru-RU" altLang="ru-RU" sz="1600" u="sng"/>
              <a:t>полн</a:t>
            </a:r>
          </a:p>
        </p:txBody>
      </p:sp>
      <p:sp>
        <p:nvSpPr>
          <p:cNvPr id="23569" name="Rectangle 51"/>
          <p:cNvSpPr>
            <a:spLocks noChangeArrowheads="1"/>
          </p:cNvSpPr>
          <p:nvPr/>
        </p:nvSpPr>
        <p:spPr bwMode="auto">
          <a:xfrm>
            <a:off x="5867400" y="342900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S</a:t>
            </a:r>
            <a:r>
              <a:rPr lang="ru-RU" altLang="ru-RU" sz="1600"/>
              <a:t>полн </a:t>
            </a:r>
            <a:r>
              <a:rPr lang="ru-RU" altLang="ru-RU" sz="1000"/>
              <a:t>1</a:t>
            </a:r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03663" y="903288"/>
            <a:ext cx="1414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CC0099"/>
                </a:solidFill>
              </a:rPr>
              <a:t>Задача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03350" y="1700213"/>
            <a:ext cx="3619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Первый вариант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Вычислите полную и боковую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поверхность цилиндра,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полученного вращением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квадрата со стороной, равной 1 см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(ответ дать, не вычисляя значения  </a:t>
            </a:r>
            <a:r>
              <a:rPr lang="el-GR" altLang="ru-RU" sz="2000" b="1" i="1">
                <a:solidFill>
                  <a:srgbClr val="1F76CD"/>
                </a:solidFill>
                <a:cs typeface="Times New Roman" pitchFamily="18" charset="0"/>
              </a:rPr>
              <a:t>π</a:t>
            </a:r>
            <a:r>
              <a:rPr lang="ru-RU" altLang="ru-RU" sz="2000" b="1" i="1">
                <a:solidFill>
                  <a:srgbClr val="1F76CD"/>
                </a:solidFill>
                <a:cs typeface="Times New Roman" pitchFamily="18" charset="0"/>
              </a:rPr>
              <a:t> )</a:t>
            </a:r>
            <a:endParaRPr lang="el-GR" altLang="ru-RU" sz="2000" b="1" i="1">
              <a:solidFill>
                <a:srgbClr val="1F76CD"/>
              </a:solidFill>
              <a:cs typeface="Times New Roman" pitchFamily="18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932363" y="3716338"/>
            <a:ext cx="3619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Второй вариант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Вычислите полную и боковую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поверхность цилиндра,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радиус которого равен 1 дм, а высота 2 дм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1F76CD"/>
                </a:solidFill>
              </a:rPr>
              <a:t>(ответ дать, не вычисляя значения  </a:t>
            </a:r>
            <a:r>
              <a:rPr lang="el-GR" altLang="ru-RU" sz="2000" b="1" i="1">
                <a:solidFill>
                  <a:srgbClr val="1F76CD"/>
                </a:solidFill>
                <a:cs typeface="Times New Roman" pitchFamily="18" charset="0"/>
              </a:rPr>
              <a:t>π</a:t>
            </a:r>
            <a:r>
              <a:rPr lang="ru-RU" altLang="ru-RU" sz="2000" b="1" i="1">
                <a:solidFill>
                  <a:srgbClr val="1F76CD"/>
                </a:solidFill>
                <a:cs typeface="Times New Roman" pitchFamily="18" charset="0"/>
              </a:rPr>
              <a:t> )</a:t>
            </a:r>
            <a:endParaRPr lang="el-GR" altLang="ru-RU" sz="2000" b="1" i="1">
              <a:solidFill>
                <a:srgbClr val="1F76CD"/>
              </a:solidFill>
              <a:cs typeface="Times New Roman" pitchFamily="18" charset="0"/>
            </a:endParaRPr>
          </a:p>
        </p:txBody>
      </p:sp>
      <p:pic>
        <p:nvPicPr>
          <p:cNvPr id="41992" name="Picture 8" descr="35M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2028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6372225" y="1844675"/>
            <a:ext cx="1152525" cy="1719263"/>
          </a:xfrm>
          <a:prstGeom prst="can">
            <a:avLst>
              <a:gd name="adj" fmla="val 37293"/>
            </a:avLst>
          </a:prstGeom>
          <a:gradFill rotWithShape="1">
            <a:gsLst>
              <a:gs pos="0">
                <a:srgbClr val="FFCCFF"/>
              </a:gs>
              <a:gs pos="50000">
                <a:srgbClr val="CC00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458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504825" cy="503237"/>
          </a:xfrm>
          <a:prstGeom prst="actionButtonHome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824163" y="1073150"/>
            <a:ext cx="334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Историческая справка</a:t>
            </a:r>
          </a:p>
        </p:txBody>
      </p:sp>
      <p:sp>
        <p:nvSpPr>
          <p:cNvPr id="2560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734050"/>
            <a:ext cx="647700" cy="6477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560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734050"/>
            <a:ext cx="649288" cy="647700"/>
          </a:xfrm>
          <a:prstGeom prst="actionButtonHome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476375" y="2565400"/>
            <a:ext cx="70691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D1CDF"/>
                </a:solidFill>
              </a:rPr>
              <a:t>Слово «цилиндр»  происходит от греческого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D1CDF"/>
                </a:solidFill>
              </a:rPr>
              <a:t>слова</a:t>
            </a:r>
            <a:r>
              <a:rPr lang="ru-RU" altLang="ru-RU" sz="2800"/>
              <a:t> </a:t>
            </a:r>
            <a:r>
              <a:rPr lang="ru-RU" altLang="ru-RU" sz="2800">
                <a:solidFill>
                  <a:srgbClr val="FF0000"/>
                </a:solidFill>
              </a:rPr>
              <a:t>«</a:t>
            </a:r>
            <a:r>
              <a:rPr lang="el-GR" altLang="ru-RU" sz="2800">
                <a:solidFill>
                  <a:srgbClr val="FF0000"/>
                </a:solidFill>
                <a:cs typeface="Times New Roman" pitchFamily="18" charset="0"/>
              </a:rPr>
              <a:t>ΚΙΛΙΝΔΡΟΣ</a:t>
            </a:r>
            <a:r>
              <a:rPr lang="ru-RU" altLang="ru-RU" sz="2800">
                <a:solidFill>
                  <a:srgbClr val="FF0000"/>
                </a:solidFill>
              </a:rPr>
              <a:t>»,</a:t>
            </a:r>
            <a:r>
              <a:rPr lang="ru-RU" altLang="ru-RU" sz="2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D1CDF"/>
                </a:solidFill>
              </a:rPr>
              <a:t>что означает «валик», «каток».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25606" name="Picture 9" descr="jester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20713"/>
            <a:ext cx="1590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26627" name="Picture 6" descr="15_DSC0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620713"/>
            <a:ext cx="39973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00467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9850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00467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29699" name="Picture 5" descr="000467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2072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0723" name="Picture 5" descr="000467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76250"/>
            <a:ext cx="3773488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1747" name="Picture 5" descr="000467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71707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5M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028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557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Форму цилиндра имеют следующие предметы</a:t>
            </a:r>
            <a:r>
              <a:rPr lang="ru-RU" altLang="ru-RU" sz="2400"/>
              <a:t>:</a:t>
            </a:r>
          </a:p>
        </p:txBody>
      </p:sp>
      <p:sp>
        <p:nvSpPr>
          <p:cNvPr id="512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74675" cy="576262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5125" name="Group 36"/>
          <p:cNvGrpSpPr>
            <a:grpSpLocks/>
          </p:cNvGrpSpPr>
          <p:nvPr/>
        </p:nvGrpSpPr>
        <p:grpSpPr bwMode="auto">
          <a:xfrm>
            <a:off x="1403350" y="1844675"/>
            <a:ext cx="936625" cy="1079500"/>
            <a:chOff x="884" y="1162"/>
            <a:chExt cx="590" cy="680"/>
          </a:xfrm>
        </p:grpSpPr>
        <p:sp>
          <p:nvSpPr>
            <p:cNvPr id="5135" name="Rectangle 32"/>
            <p:cNvSpPr>
              <a:spLocks noChangeArrowheads="1"/>
            </p:cNvSpPr>
            <p:nvPr/>
          </p:nvSpPr>
          <p:spPr bwMode="auto">
            <a:xfrm>
              <a:off x="884" y="1162"/>
              <a:ext cx="590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136" name="Text Box 1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84" y="1207"/>
              <a:ext cx="58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5400" b="1">
                  <a:hlinkClick r:id="rId5" action="ppaction://hlinksldjump"/>
                </a:rPr>
                <a:t>1</a:t>
              </a:r>
              <a:endParaRPr lang="ru-RU" altLang="ru-RU" sz="5400" b="1"/>
            </a:p>
          </p:txBody>
        </p:sp>
      </p:grpSp>
      <p:grpSp>
        <p:nvGrpSpPr>
          <p:cNvPr id="5126" name="Group 37"/>
          <p:cNvGrpSpPr>
            <a:grpSpLocks/>
          </p:cNvGrpSpPr>
          <p:nvPr/>
        </p:nvGrpSpPr>
        <p:grpSpPr bwMode="auto">
          <a:xfrm>
            <a:off x="2843213" y="2781300"/>
            <a:ext cx="1079500" cy="1079500"/>
            <a:chOff x="1292" y="2069"/>
            <a:chExt cx="680" cy="680"/>
          </a:xfrm>
        </p:grpSpPr>
        <p:sp>
          <p:nvSpPr>
            <p:cNvPr id="5133" name="Rectangle 33"/>
            <p:cNvSpPr>
              <a:spLocks noChangeArrowheads="1"/>
            </p:cNvSpPr>
            <p:nvPr/>
          </p:nvSpPr>
          <p:spPr bwMode="auto">
            <a:xfrm>
              <a:off x="1338" y="2069"/>
              <a:ext cx="590" cy="6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134" name="Text Box 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92" y="2115"/>
              <a:ext cx="6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0" b="1">
                  <a:hlinkClick r:id="rId6" action="ppaction://hlinksldjump"/>
                </a:rPr>
                <a:t>2</a:t>
              </a:r>
              <a:endParaRPr lang="ru-RU" altLang="ru-RU" sz="6000" b="1"/>
            </a:p>
          </p:txBody>
        </p:sp>
      </p:grpSp>
      <p:grpSp>
        <p:nvGrpSpPr>
          <p:cNvPr id="5127" name="Group 38"/>
          <p:cNvGrpSpPr>
            <a:grpSpLocks/>
          </p:cNvGrpSpPr>
          <p:nvPr/>
        </p:nvGrpSpPr>
        <p:grpSpPr bwMode="auto">
          <a:xfrm>
            <a:off x="4356100" y="3716338"/>
            <a:ext cx="1081088" cy="1079500"/>
            <a:chOff x="1973" y="2931"/>
            <a:chExt cx="681" cy="680"/>
          </a:xfrm>
        </p:grpSpPr>
        <p:sp>
          <p:nvSpPr>
            <p:cNvPr id="5131" name="Rectangle 34"/>
            <p:cNvSpPr>
              <a:spLocks noChangeArrowheads="1"/>
            </p:cNvSpPr>
            <p:nvPr/>
          </p:nvSpPr>
          <p:spPr bwMode="auto">
            <a:xfrm>
              <a:off x="2018" y="2931"/>
              <a:ext cx="590" cy="68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132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73" y="2931"/>
              <a:ext cx="68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0" b="1">
                  <a:hlinkClick r:id="rId7" action="ppaction://hlinksldjump"/>
                </a:rPr>
                <a:t>3</a:t>
              </a:r>
              <a:endParaRPr lang="ru-RU" altLang="ru-RU" sz="6000" b="1"/>
            </a:p>
          </p:txBody>
        </p:sp>
      </p:grpSp>
      <p:grpSp>
        <p:nvGrpSpPr>
          <p:cNvPr id="5128" name="Group 39"/>
          <p:cNvGrpSpPr>
            <a:grpSpLocks/>
          </p:cNvGrpSpPr>
          <p:nvPr/>
        </p:nvGrpSpPr>
        <p:grpSpPr bwMode="auto">
          <a:xfrm>
            <a:off x="5724525" y="4724400"/>
            <a:ext cx="1152525" cy="1079500"/>
            <a:chOff x="2517" y="1706"/>
            <a:chExt cx="726" cy="680"/>
          </a:xfrm>
        </p:grpSpPr>
        <p:sp>
          <p:nvSpPr>
            <p:cNvPr id="5129" name="Rectangle 35"/>
            <p:cNvSpPr>
              <a:spLocks noChangeArrowheads="1"/>
            </p:cNvSpPr>
            <p:nvPr/>
          </p:nvSpPr>
          <p:spPr bwMode="auto">
            <a:xfrm>
              <a:off x="2608" y="1706"/>
              <a:ext cx="590" cy="68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130" name="Text Box 17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517" y="1706"/>
              <a:ext cx="72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0" b="1">
                  <a:hlinkClick r:id="rId8" action="ppaction://hlinksldjump"/>
                </a:rPr>
                <a:t>4</a:t>
              </a:r>
              <a:endParaRPr lang="ru-RU" altLang="ru-RU" sz="6000" b="1"/>
            </a:p>
          </p:txBody>
        </p:sp>
      </p:grp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2771" name="Picture 5" descr="000467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71723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689475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000467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33401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000467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2750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5843" name="Picture 5" descr="000467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75311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6867" name="Picture 5" descr="000467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760253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7891" name="Picture 5" descr="000468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7243762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Piter_02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9939" name="Picture 5" descr="018teatr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6985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114vdn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129462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16vdn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35052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113vdn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578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427538" y="2133600"/>
            <a:ext cx="424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 i="1">
                <a:solidFill>
                  <a:srgbClr val="FF0000"/>
                </a:solidFill>
              </a:rPr>
              <a:t>Шляпа 50%</a:t>
            </a:r>
          </a:p>
        </p:txBody>
      </p:sp>
      <p:pic>
        <p:nvPicPr>
          <p:cNvPr id="6147" name="Picture 5" descr="BUGSMAJ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952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6">
            <a:hlinkClick r:id="rId3" action="ppaction://hlinksldjump" highlightClick="1">
              <a:snd r:embed="rId4" name="laser.wav"/>
            </a:hlinkClick>
          </p:cNvPr>
          <p:cNvSpPr>
            <a:spLocks noChangeArrowheads="1"/>
          </p:cNvSpPr>
          <p:nvPr/>
        </p:nvSpPr>
        <p:spPr bwMode="auto">
          <a:xfrm>
            <a:off x="8027988" y="5805488"/>
            <a:ext cx="576262" cy="576262"/>
          </a:xfrm>
          <a:prstGeom prst="actionButtonBackPrevious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314428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44640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314429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44640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110vdn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41052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39750" cy="5762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000003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4882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00039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000393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60350"/>
            <a:ext cx="33321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000393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41767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539750" cy="5762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00012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38290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00012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549275"/>
            <a:ext cx="41640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539750" cy="5762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4643438" y="2997200"/>
            <a:ext cx="360362" cy="360363"/>
          </a:xfrm>
          <a:prstGeom prst="ellipse">
            <a:avLst/>
          </a:prstGeom>
          <a:solidFill>
            <a:srgbClr val="53A64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915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805488"/>
            <a:ext cx="649288" cy="6477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059113" y="333375"/>
            <a:ext cx="264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Ответь на вопросы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187450" y="765175"/>
            <a:ext cx="331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1. Назови  элементы цилиндра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2051050" y="1268413"/>
            <a:ext cx="4392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2.Назови вид осевого сечения цилиндра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979613" y="1844675"/>
            <a:ext cx="4137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3. Может ли сечение цилиндра  быть: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прямоугольником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квадратом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трапецией?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1187450" y="2997200"/>
            <a:ext cx="73453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4.Какие из данных утверждений верны: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/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любое сечение цилиндра плоскостью, перпендикулярной основанию есть окружность, равная окружности основания;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b="1" i="1"/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любое сечение цилиндра плоскостью есть окружность, равная окружности основания;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b="1" i="1"/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плоскость, перпендикулярная оси цилиндра, пересекает его по кругу, равному основанию цилиндра;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b="1" i="1"/>
          </a:p>
          <a:p>
            <a:pPr eaLnBrk="1" hangingPunct="1">
              <a:spcBef>
                <a:spcPct val="0"/>
              </a:spcBef>
            </a:pPr>
            <a:r>
              <a:rPr lang="ru-RU" altLang="ru-RU" sz="1800" b="1" i="1"/>
              <a:t>сечением цилиндра могут быть круг, прямоугольник, эллипс.</a:t>
            </a:r>
          </a:p>
        </p:txBody>
      </p:sp>
      <p:sp>
        <p:nvSpPr>
          <p:cNvPr id="5018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805488"/>
            <a:ext cx="649288" cy="6477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967038" y="712788"/>
            <a:ext cx="264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Ответь на вопросы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58888" y="1270000"/>
            <a:ext cx="674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Назови  элементы цилиндра</a:t>
            </a:r>
            <a:r>
              <a:rPr lang="ru-RU" altLang="ru-RU" sz="1800">
                <a:solidFill>
                  <a:srgbClr val="FF0000"/>
                </a:solidFill>
              </a:rPr>
              <a:t> (боковая поверхность, основание,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 ось, радиус, образующая, высота ).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2.Назови вид осевого сечения цилиндра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258888" y="2062163"/>
            <a:ext cx="38496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3. Может ли сечение цилиндра  быть: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-прямоугольником </a:t>
            </a:r>
            <a:r>
              <a:rPr lang="ru-RU" altLang="ru-RU" sz="1800">
                <a:solidFill>
                  <a:srgbClr val="FF0000"/>
                </a:solidFill>
              </a:rPr>
              <a:t>(да)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-квадратом </a:t>
            </a:r>
            <a:r>
              <a:rPr lang="ru-RU" altLang="ru-RU" sz="1800">
                <a:solidFill>
                  <a:srgbClr val="FF0000"/>
                </a:solidFill>
              </a:rPr>
              <a:t>(да)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-трапецией</a:t>
            </a:r>
            <a:r>
              <a:rPr lang="ru-RU" altLang="ru-RU" sz="1800">
                <a:solidFill>
                  <a:srgbClr val="FF0000"/>
                </a:solidFill>
              </a:rPr>
              <a:t>?(нет)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58888" y="3357563"/>
            <a:ext cx="73453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4.Какие из данных утверждений верны: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-любое сечение цилиндра плоскостью, перпендикулярной основанию есть окружность, равная окружности основания</a:t>
            </a:r>
            <a:r>
              <a:rPr lang="ru-RU" altLang="ru-RU" sz="1800">
                <a:solidFill>
                  <a:srgbClr val="1F76CD"/>
                </a:solidFill>
              </a:rPr>
              <a:t>;</a:t>
            </a:r>
            <a:r>
              <a:rPr lang="ru-RU" altLang="ru-RU" sz="1800">
                <a:solidFill>
                  <a:srgbClr val="FF0000"/>
                </a:solidFill>
              </a:rPr>
              <a:t> (неверно)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/>
              <a:t>любое сечение цилиндра плоскостью есть окружность, равная окружности основания; </a:t>
            </a:r>
            <a:r>
              <a:rPr lang="ru-RU" altLang="ru-RU" sz="1800">
                <a:solidFill>
                  <a:srgbClr val="FF0000"/>
                </a:solidFill>
              </a:rPr>
              <a:t>(неверно)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/>
              <a:t>-плоскость, перпендикулярная оси цилиндра, пересекает его по кругу, равному основанию цилиндра; </a:t>
            </a:r>
            <a:r>
              <a:rPr lang="ru-RU" altLang="ru-RU" sz="1800">
                <a:solidFill>
                  <a:srgbClr val="FF0000"/>
                </a:solidFill>
              </a:rPr>
              <a:t>(верно)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-сечением цилиндра могут быть круг, прямоугольник, эллипс</a:t>
            </a:r>
            <a:r>
              <a:rPr lang="ru-RU" altLang="ru-RU" sz="1800">
                <a:solidFill>
                  <a:srgbClr val="1F76CD"/>
                </a:solidFill>
              </a:rPr>
              <a:t>.</a:t>
            </a:r>
            <a:r>
              <a:rPr lang="ru-RU" altLang="ru-RU" sz="1800">
                <a:solidFill>
                  <a:srgbClr val="FF0000"/>
                </a:solidFill>
              </a:rPr>
              <a:t>(верно)</a:t>
            </a:r>
          </a:p>
        </p:txBody>
      </p:sp>
      <p:sp>
        <p:nvSpPr>
          <p:cNvPr id="5120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ь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66246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71775" y="188913"/>
            <a:ext cx="6192838" cy="4327525"/>
            <a:chOff x="1700" y="114"/>
            <a:chExt cx="3901" cy="2726"/>
          </a:xfrm>
        </p:grpSpPr>
        <p:sp>
          <p:nvSpPr>
            <p:cNvPr id="52230" name="AutoShape 5"/>
            <p:cNvSpPr>
              <a:spLocks noChangeArrowheads="1"/>
            </p:cNvSpPr>
            <p:nvPr/>
          </p:nvSpPr>
          <p:spPr bwMode="auto">
            <a:xfrm>
              <a:off x="1700" y="114"/>
              <a:ext cx="3901" cy="2721"/>
            </a:xfrm>
            <a:prstGeom prst="verticalScrol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2231" name="Text Box 4"/>
            <p:cNvSpPr txBox="1">
              <a:spLocks noChangeArrowheads="1"/>
            </p:cNvSpPr>
            <p:nvPr/>
          </p:nvSpPr>
          <p:spPr bwMode="auto">
            <a:xfrm>
              <a:off x="2154" y="482"/>
              <a:ext cx="3071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1F76CD"/>
                  </a:solidFill>
                </a:rPr>
                <a:t>Ода цилиндрам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Цилиндрам в Надыме почет и хвала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Ну что тут еще вам сказать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И денно, и нощно, и мощно по ним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Течет газ , тепло нам отдать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Цилиндры зарыты в земле глубоко,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Строителей подвиг велик!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Цилиндров значение так велико 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i="1">
                  <a:solidFill>
                    <a:srgbClr val="FF0000"/>
                  </a:solidFill>
                </a:rPr>
                <a:t>К  артериям  Мир весь приник!</a:t>
              </a:r>
            </a:p>
          </p:txBody>
        </p:sp>
      </p:grpSp>
      <p:sp>
        <p:nvSpPr>
          <p:cNvPr id="5222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52229" name="Picture 9" descr="ит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771775" y="2781300"/>
            <a:ext cx="56578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>
                <a:solidFill>
                  <a:srgbClr val="CC0099"/>
                </a:solidFill>
              </a:rPr>
              <a:t>предметы посуды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>
                <a:solidFill>
                  <a:srgbClr val="CC0099"/>
                </a:solidFill>
              </a:rPr>
              <a:t>25%</a:t>
            </a:r>
          </a:p>
        </p:txBody>
      </p:sp>
      <p:sp>
        <p:nvSpPr>
          <p:cNvPr id="7171" name="AutoShape 5">
            <a:hlinkClick r:id="rId2" action="ppaction://hlinksldjump" highlightClick="1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8027988" y="5805488"/>
            <a:ext cx="576262" cy="576262"/>
          </a:xfrm>
          <a:prstGeom prst="actionButtonBackPrevious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7172" name="Picture 6" descr="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22320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f06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221163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28800" y="533400"/>
            <a:ext cx="640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009900"/>
                </a:solidFill>
              </a:rPr>
              <a:t>Список используемых материалов</a:t>
            </a:r>
          </a:p>
        </p:txBody>
      </p:sp>
      <p:pic>
        <p:nvPicPr>
          <p:cNvPr id="12291" name="Picture 3" descr="ag0042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51038"/>
            <a:ext cx="17526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d0501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8907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700213"/>
            <a:ext cx="4343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/>
              <a:t>Учебник «Геометрия 10-11», Л.С. Атанасян и др., Москва ,Просвещение 2005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/>
              <a:t>Справочник по математике А.А Рывкин и др, Москва, Высшая школа 1987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/>
              <a:t>Математика. Справочные материалы В.А.Гусев, А.Г.Мордкович Москва, Просвещение 1988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/>
              <a:t>Энциклопедический словарь юного математика Москва Педагогика 1989 </a:t>
            </a:r>
          </a:p>
        </p:txBody>
      </p:sp>
      <p:sp>
        <p:nvSpPr>
          <p:cNvPr id="5325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445125"/>
            <a:ext cx="649287" cy="647700"/>
          </a:xfrm>
          <a:prstGeom prst="actionButtonHome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2103438" y="5467350"/>
            <a:ext cx="434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Автор: Филимонова Ольга Николаевна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«ККСД»</a:t>
            </a:r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00338" y="1484313"/>
            <a:ext cx="392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 i="1"/>
              <a:t>Трубы-15%</a:t>
            </a:r>
          </a:p>
        </p:txBody>
      </p:sp>
      <p:sp>
        <p:nvSpPr>
          <p:cNvPr id="8195" name="AutoShape 3">
            <a:hlinkClick r:id="rId2" action="ppaction://hlinksldjump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8027988" y="5805488"/>
            <a:ext cx="576262" cy="576262"/>
          </a:xfrm>
          <a:prstGeom prst="actionButtonBackPrevious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8196" name="Picture 4" descr="ь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45370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327400" y="2081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8198" name="Picture 6" descr="т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2597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692275" y="2565400"/>
            <a:ext cx="6913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>
                <a:solidFill>
                  <a:srgbClr val="0066FF"/>
                </a:solidFill>
              </a:rPr>
              <a:t>карандаши, ручки10%</a:t>
            </a:r>
          </a:p>
        </p:txBody>
      </p:sp>
      <p:pic>
        <p:nvPicPr>
          <p:cNvPr id="9219" name="Picture 5" descr="графическая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206216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ook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22748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7">
            <a:hlinkClick r:id="rId4" action="ppaction://hlinksldjump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8027988" y="5805488"/>
            <a:ext cx="576262" cy="576262"/>
          </a:xfrm>
          <a:prstGeom prst="actionButtonBackPrevious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66167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1F76CD"/>
                </a:solidFill>
              </a:rPr>
              <a:t>План урока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1.Понятие цилиндра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i="1">
              <a:solidFill>
                <a:srgbClr val="1F76C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2.Прямой круговой цилиндр и его элементы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i="1">
              <a:solidFill>
                <a:srgbClr val="1F76C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3.Сечения цилиндра плоскостью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i="1">
              <a:solidFill>
                <a:srgbClr val="1F76C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4.Площадь боковой и полной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поверхности цилиндра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i="1">
              <a:solidFill>
                <a:srgbClr val="1F76C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5.Цилиндры вокруг нас</a:t>
            </a:r>
          </a:p>
        </p:txBody>
      </p:sp>
      <p:sp>
        <p:nvSpPr>
          <p:cNvPr id="102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3573463"/>
            <a:ext cx="431800" cy="433387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1125538"/>
            <a:ext cx="431800" cy="4318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1844675"/>
            <a:ext cx="431800" cy="4318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2636838"/>
            <a:ext cx="431800" cy="4318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7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431800" cy="431800"/>
          </a:xfrm>
          <a:prstGeom prst="actionButtonEnd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431800" cy="431800"/>
          </a:xfrm>
          <a:prstGeom prst="actionButtonBeginning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24525" y="4508500"/>
            <a:ext cx="431800" cy="4318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87450" y="5300663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1F76CD"/>
                </a:solidFill>
                <a:latin typeface="Arial" charset="0"/>
              </a:rPr>
              <a:t>6. Самостоятельная работа</a:t>
            </a:r>
          </a:p>
        </p:txBody>
      </p:sp>
      <p:sp>
        <p:nvSpPr>
          <p:cNvPr id="10251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373688"/>
            <a:ext cx="431800" cy="431800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advClick="0" advTm="57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9"/>
          <p:cNvSpPr>
            <a:spLocks noChangeArrowheads="1"/>
          </p:cNvSpPr>
          <p:nvPr/>
        </p:nvSpPr>
        <p:spPr bwMode="auto">
          <a:xfrm>
            <a:off x="4284663" y="4508500"/>
            <a:ext cx="4859337" cy="1296988"/>
          </a:xfrm>
          <a:prstGeom prst="parallelogram">
            <a:avLst>
              <a:gd name="adj" fmla="val 93666"/>
            </a:avLst>
          </a:prstGeom>
          <a:solidFill>
            <a:srgbClr val="CCFF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3779838" y="3500438"/>
            <a:ext cx="183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1F76CD"/>
                </a:solidFill>
              </a:rPr>
              <a:t>образующая</a:t>
            </a:r>
          </a:p>
        </p:txBody>
      </p:sp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2700338" y="1773238"/>
            <a:ext cx="419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цилиндрическая поверхность</a:t>
            </a:r>
          </a:p>
        </p:txBody>
      </p:sp>
      <p:sp>
        <p:nvSpPr>
          <p:cNvPr id="11269" name="Line 19"/>
          <p:cNvSpPr>
            <a:spLocks noChangeShapeType="1"/>
          </p:cNvSpPr>
          <p:nvPr/>
        </p:nvSpPr>
        <p:spPr bwMode="auto">
          <a:xfrm>
            <a:off x="4859338" y="3860800"/>
            <a:ext cx="865187" cy="647700"/>
          </a:xfrm>
          <a:prstGeom prst="line">
            <a:avLst/>
          </a:prstGeom>
          <a:noFill/>
          <a:ln w="19050">
            <a:solidFill>
              <a:srgbClr val="1F76C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0" name="Text Box 20"/>
          <p:cNvSpPr txBox="1">
            <a:spLocks noChangeArrowheads="1"/>
          </p:cNvSpPr>
          <p:nvPr/>
        </p:nvSpPr>
        <p:spPr bwMode="auto">
          <a:xfrm>
            <a:off x="3348038" y="476250"/>
            <a:ext cx="301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произвольная кривая</a:t>
            </a:r>
          </a:p>
        </p:txBody>
      </p:sp>
      <p:sp>
        <p:nvSpPr>
          <p:cNvPr id="11271" name="Text Box 39"/>
          <p:cNvSpPr txBox="1">
            <a:spLocks noChangeArrowheads="1"/>
          </p:cNvSpPr>
          <p:nvPr/>
        </p:nvSpPr>
        <p:spPr bwMode="auto">
          <a:xfrm>
            <a:off x="2176463" y="5610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1272" name="Text Box 44"/>
          <p:cNvSpPr txBox="1">
            <a:spLocks noChangeArrowheads="1"/>
          </p:cNvSpPr>
          <p:nvPr/>
        </p:nvSpPr>
        <p:spPr bwMode="auto">
          <a:xfrm>
            <a:off x="5003800" y="2565400"/>
            <a:ext cx="293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Незамкнутая поверхность</a:t>
            </a:r>
          </a:p>
        </p:txBody>
      </p:sp>
      <p:sp>
        <p:nvSpPr>
          <p:cNvPr id="11273" name="Line 45"/>
          <p:cNvSpPr>
            <a:spLocks noChangeShapeType="1"/>
          </p:cNvSpPr>
          <p:nvPr/>
        </p:nvSpPr>
        <p:spPr bwMode="auto">
          <a:xfrm flipH="1">
            <a:off x="4140200" y="836613"/>
            <a:ext cx="6492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4" name="Line 46"/>
          <p:cNvSpPr>
            <a:spLocks noChangeShapeType="1"/>
          </p:cNvSpPr>
          <p:nvPr/>
        </p:nvSpPr>
        <p:spPr bwMode="auto">
          <a:xfrm>
            <a:off x="4787900" y="836613"/>
            <a:ext cx="7191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5" name="Text Box 47"/>
          <p:cNvSpPr txBox="1">
            <a:spLocks noChangeArrowheads="1"/>
          </p:cNvSpPr>
          <p:nvPr/>
        </p:nvSpPr>
        <p:spPr bwMode="auto">
          <a:xfrm>
            <a:off x="2268538" y="1268413"/>
            <a:ext cx="2073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Замкнутая кривая</a:t>
            </a:r>
          </a:p>
        </p:txBody>
      </p:sp>
      <p:sp>
        <p:nvSpPr>
          <p:cNvPr id="11276" name="Text Box 48"/>
          <p:cNvSpPr txBox="1">
            <a:spLocks noChangeArrowheads="1"/>
          </p:cNvSpPr>
          <p:nvPr/>
        </p:nvSpPr>
        <p:spPr bwMode="auto">
          <a:xfrm>
            <a:off x="5148263" y="1268413"/>
            <a:ext cx="2325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Незамкнутая кривая</a:t>
            </a:r>
          </a:p>
        </p:txBody>
      </p:sp>
      <p:sp>
        <p:nvSpPr>
          <p:cNvPr id="11277" name="Line 49"/>
          <p:cNvSpPr>
            <a:spLocks noChangeShapeType="1"/>
          </p:cNvSpPr>
          <p:nvPr/>
        </p:nvSpPr>
        <p:spPr bwMode="auto">
          <a:xfrm flipH="1">
            <a:off x="3779838" y="2133600"/>
            <a:ext cx="6492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8" name="Line 50"/>
          <p:cNvSpPr>
            <a:spLocks noChangeShapeType="1"/>
          </p:cNvSpPr>
          <p:nvPr/>
        </p:nvSpPr>
        <p:spPr bwMode="auto">
          <a:xfrm>
            <a:off x="4500563" y="2133600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9" name="Text Box 51"/>
          <p:cNvSpPr txBox="1">
            <a:spLocks noChangeArrowheads="1"/>
          </p:cNvSpPr>
          <p:nvPr/>
        </p:nvSpPr>
        <p:spPr bwMode="auto">
          <a:xfrm>
            <a:off x="1763713" y="2565400"/>
            <a:ext cx="2738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1F76CD"/>
                </a:solidFill>
              </a:rPr>
              <a:t>Замкнутая поверхность </a:t>
            </a:r>
          </a:p>
        </p:txBody>
      </p:sp>
      <p:pic>
        <p:nvPicPr>
          <p:cNvPr id="11280" name="Picture 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860800"/>
            <a:ext cx="211455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Line 15"/>
          <p:cNvSpPr>
            <a:spLocks noChangeShapeType="1"/>
          </p:cNvSpPr>
          <p:nvPr/>
        </p:nvSpPr>
        <p:spPr bwMode="auto">
          <a:xfrm flipH="1">
            <a:off x="2124075" y="3860800"/>
            <a:ext cx="2160588" cy="1223963"/>
          </a:xfrm>
          <a:prstGeom prst="line">
            <a:avLst/>
          </a:prstGeom>
          <a:noFill/>
          <a:ln w="19050">
            <a:solidFill>
              <a:srgbClr val="1F76C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82" name="AutoShape 6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949950"/>
            <a:ext cx="574675" cy="576263"/>
          </a:xfrm>
          <a:prstGeom prst="actionButtonForwardNext">
            <a:avLst/>
          </a:prstGeom>
          <a:solidFill>
            <a:srgbClr val="1F7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1283" name="Text Box 64"/>
          <p:cNvSpPr txBox="1">
            <a:spLocks noChangeArrowheads="1"/>
          </p:cNvSpPr>
          <p:nvPr/>
        </p:nvSpPr>
        <p:spPr bwMode="auto">
          <a:xfrm>
            <a:off x="3543300" y="306705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i="1" u="sng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i="1" u="sng">
              <a:solidFill>
                <a:srgbClr val="FF0000"/>
              </a:solidFill>
            </a:endParaRPr>
          </a:p>
        </p:txBody>
      </p:sp>
      <p:sp>
        <p:nvSpPr>
          <p:cNvPr id="11284" name="Text Box 65"/>
          <p:cNvSpPr txBox="1">
            <a:spLocks noChangeArrowheads="1"/>
          </p:cNvSpPr>
          <p:nvPr/>
        </p:nvSpPr>
        <p:spPr bwMode="auto">
          <a:xfrm>
            <a:off x="5148263" y="50133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А</a:t>
            </a:r>
          </a:p>
        </p:txBody>
      </p:sp>
      <p:grpSp>
        <p:nvGrpSpPr>
          <p:cNvPr id="11285" name="Group 78"/>
          <p:cNvGrpSpPr>
            <a:grpSpLocks/>
          </p:cNvGrpSpPr>
          <p:nvPr/>
        </p:nvGrpSpPr>
        <p:grpSpPr bwMode="auto">
          <a:xfrm>
            <a:off x="5580063" y="3068638"/>
            <a:ext cx="2630487" cy="2905125"/>
            <a:chOff x="3515" y="1933"/>
            <a:chExt cx="1657" cy="1830"/>
          </a:xfrm>
        </p:grpSpPr>
        <p:sp>
          <p:nvSpPr>
            <p:cNvPr id="11296" name="Line 5"/>
            <p:cNvSpPr>
              <a:spLocks noChangeShapeType="1"/>
            </p:cNvSpPr>
            <p:nvPr/>
          </p:nvSpPr>
          <p:spPr bwMode="auto">
            <a:xfrm flipH="1">
              <a:off x="4901" y="2296"/>
              <a:ext cx="263" cy="10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97" name="Freeform 3"/>
            <p:cNvSpPr>
              <a:spLocks/>
            </p:cNvSpPr>
            <p:nvPr/>
          </p:nvSpPr>
          <p:spPr bwMode="auto">
            <a:xfrm>
              <a:off x="3781" y="1933"/>
              <a:ext cx="1391" cy="562"/>
            </a:xfrm>
            <a:custGeom>
              <a:avLst/>
              <a:gdLst>
                <a:gd name="T0" fmla="*/ 0 w 1457"/>
                <a:gd name="T1" fmla="*/ 240 h 744"/>
                <a:gd name="T2" fmla="*/ 71 w 1457"/>
                <a:gd name="T3" fmla="*/ 256 h 744"/>
                <a:gd name="T4" fmla="*/ 390 w 1457"/>
                <a:gd name="T5" fmla="*/ 300 h 744"/>
                <a:gd name="T6" fmla="*/ 643 w 1457"/>
                <a:gd name="T7" fmla="*/ 319 h 744"/>
                <a:gd name="T8" fmla="*/ 1034 w 1457"/>
                <a:gd name="T9" fmla="*/ 315 h 744"/>
                <a:gd name="T10" fmla="*/ 1114 w 1457"/>
                <a:gd name="T11" fmla="*/ 292 h 744"/>
                <a:gd name="T12" fmla="*/ 1162 w 1457"/>
                <a:gd name="T13" fmla="*/ 283 h 744"/>
                <a:gd name="T14" fmla="*/ 1240 w 1457"/>
                <a:gd name="T15" fmla="*/ 236 h 744"/>
                <a:gd name="T16" fmla="*/ 1217 w 1457"/>
                <a:gd name="T17" fmla="*/ 107 h 744"/>
                <a:gd name="T18" fmla="*/ 1074 w 1457"/>
                <a:gd name="T19" fmla="*/ 51 h 744"/>
                <a:gd name="T20" fmla="*/ 970 w 1457"/>
                <a:gd name="T21" fmla="*/ 27 h 744"/>
                <a:gd name="T22" fmla="*/ 708 w 1457"/>
                <a:gd name="T23" fmla="*/ 0 h 7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57"/>
                <a:gd name="T37" fmla="*/ 0 h 744"/>
                <a:gd name="T38" fmla="*/ 1457 w 1457"/>
                <a:gd name="T39" fmla="*/ 744 h 7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57" h="744">
                  <a:moveTo>
                    <a:pt x="0" y="557"/>
                  </a:moveTo>
                  <a:cubicBezTo>
                    <a:pt x="25" y="584"/>
                    <a:pt x="51" y="579"/>
                    <a:pt x="82" y="594"/>
                  </a:cubicBezTo>
                  <a:cubicBezTo>
                    <a:pt x="195" y="649"/>
                    <a:pt x="323" y="683"/>
                    <a:pt x="448" y="695"/>
                  </a:cubicBezTo>
                  <a:cubicBezTo>
                    <a:pt x="544" y="719"/>
                    <a:pt x="643" y="724"/>
                    <a:pt x="740" y="740"/>
                  </a:cubicBezTo>
                  <a:cubicBezTo>
                    <a:pt x="889" y="737"/>
                    <a:pt x="1039" y="744"/>
                    <a:pt x="1188" y="731"/>
                  </a:cubicBezTo>
                  <a:cubicBezTo>
                    <a:pt x="1224" y="728"/>
                    <a:pt x="1247" y="689"/>
                    <a:pt x="1280" y="676"/>
                  </a:cubicBezTo>
                  <a:cubicBezTo>
                    <a:pt x="1298" y="669"/>
                    <a:pt x="1335" y="658"/>
                    <a:pt x="1335" y="658"/>
                  </a:cubicBezTo>
                  <a:cubicBezTo>
                    <a:pt x="1384" y="621"/>
                    <a:pt x="1387" y="589"/>
                    <a:pt x="1426" y="548"/>
                  </a:cubicBezTo>
                  <a:cubicBezTo>
                    <a:pt x="1451" y="448"/>
                    <a:pt x="1457" y="334"/>
                    <a:pt x="1399" y="247"/>
                  </a:cubicBezTo>
                  <a:cubicBezTo>
                    <a:pt x="1377" y="178"/>
                    <a:pt x="1295" y="148"/>
                    <a:pt x="1234" y="119"/>
                  </a:cubicBezTo>
                  <a:cubicBezTo>
                    <a:pt x="1202" y="85"/>
                    <a:pt x="1158" y="76"/>
                    <a:pt x="1115" y="64"/>
                  </a:cubicBezTo>
                  <a:cubicBezTo>
                    <a:pt x="1014" y="36"/>
                    <a:pt x="921" y="0"/>
                    <a:pt x="814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98" name="Freeform 4"/>
            <p:cNvSpPr>
              <a:spLocks/>
            </p:cNvSpPr>
            <p:nvPr/>
          </p:nvSpPr>
          <p:spPr bwMode="auto">
            <a:xfrm>
              <a:off x="3515" y="2999"/>
              <a:ext cx="1391" cy="563"/>
            </a:xfrm>
            <a:custGeom>
              <a:avLst/>
              <a:gdLst>
                <a:gd name="T0" fmla="*/ 0 w 1457"/>
                <a:gd name="T1" fmla="*/ 241 h 744"/>
                <a:gd name="T2" fmla="*/ 71 w 1457"/>
                <a:gd name="T3" fmla="*/ 257 h 744"/>
                <a:gd name="T4" fmla="*/ 390 w 1457"/>
                <a:gd name="T5" fmla="*/ 301 h 744"/>
                <a:gd name="T6" fmla="*/ 643 w 1457"/>
                <a:gd name="T7" fmla="*/ 321 h 744"/>
                <a:gd name="T8" fmla="*/ 1034 w 1457"/>
                <a:gd name="T9" fmla="*/ 316 h 744"/>
                <a:gd name="T10" fmla="*/ 1114 w 1457"/>
                <a:gd name="T11" fmla="*/ 293 h 744"/>
                <a:gd name="T12" fmla="*/ 1162 w 1457"/>
                <a:gd name="T13" fmla="*/ 285 h 744"/>
                <a:gd name="T14" fmla="*/ 1240 w 1457"/>
                <a:gd name="T15" fmla="*/ 238 h 744"/>
                <a:gd name="T16" fmla="*/ 1217 w 1457"/>
                <a:gd name="T17" fmla="*/ 107 h 744"/>
                <a:gd name="T18" fmla="*/ 1074 w 1457"/>
                <a:gd name="T19" fmla="*/ 51 h 744"/>
                <a:gd name="T20" fmla="*/ 970 w 1457"/>
                <a:gd name="T21" fmla="*/ 27 h 744"/>
                <a:gd name="T22" fmla="*/ 708 w 1457"/>
                <a:gd name="T23" fmla="*/ 0 h 7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57"/>
                <a:gd name="T37" fmla="*/ 0 h 744"/>
                <a:gd name="T38" fmla="*/ 1457 w 1457"/>
                <a:gd name="T39" fmla="*/ 744 h 7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57" h="744">
                  <a:moveTo>
                    <a:pt x="0" y="557"/>
                  </a:moveTo>
                  <a:cubicBezTo>
                    <a:pt x="25" y="584"/>
                    <a:pt x="51" y="579"/>
                    <a:pt x="82" y="594"/>
                  </a:cubicBezTo>
                  <a:cubicBezTo>
                    <a:pt x="195" y="649"/>
                    <a:pt x="323" y="683"/>
                    <a:pt x="448" y="695"/>
                  </a:cubicBezTo>
                  <a:cubicBezTo>
                    <a:pt x="544" y="719"/>
                    <a:pt x="643" y="724"/>
                    <a:pt x="740" y="740"/>
                  </a:cubicBezTo>
                  <a:cubicBezTo>
                    <a:pt x="889" y="737"/>
                    <a:pt x="1039" y="744"/>
                    <a:pt x="1188" y="731"/>
                  </a:cubicBezTo>
                  <a:cubicBezTo>
                    <a:pt x="1224" y="728"/>
                    <a:pt x="1247" y="689"/>
                    <a:pt x="1280" y="676"/>
                  </a:cubicBezTo>
                  <a:cubicBezTo>
                    <a:pt x="1298" y="669"/>
                    <a:pt x="1335" y="658"/>
                    <a:pt x="1335" y="658"/>
                  </a:cubicBezTo>
                  <a:cubicBezTo>
                    <a:pt x="1384" y="621"/>
                    <a:pt x="1387" y="589"/>
                    <a:pt x="1426" y="548"/>
                  </a:cubicBezTo>
                  <a:cubicBezTo>
                    <a:pt x="1451" y="448"/>
                    <a:pt x="1457" y="334"/>
                    <a:pt x="1399" y="247"/>
                  </a:cubicBezTo>
                  <a:cubicBezTo>
                    <a:pt x="1377" y="178"/>
                    <a:pt x="1295" y="148"/>
                    <a:pt x="1234" y="119"/>
                  </a:cubicBezTo>
                  <a:cubicBezTo>
                    <a:pt x="1202" y="85"/>
                    <a:pt x="1158" y="76"/>
                    <a:pt x="1115" y="64"/>
                  </a:cubicBezTo>
                  <a:cubicBezTo>
                    <a:pt x="1014" y="36"/>
                    <a:pt x="921" y="0"/>
                    <a:pt x="814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99" name="Line 6"/>
            <p:cNvSpPr>
              <a:spLocks noChangeShapeType="1"/>
            </p:cNvSpPr>
            <p:nvPr/>
          </p:nvSpPr>
          <p:spPr bwMode="auto">
            <a:xfrm flipH="1">
              <a:off x="4431" y="1947"/>
              <a:ext cx="138" cy="5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0" name="Line 7"/>
            <p:cNvSpPr>
              <a:spLocks noChangeShapeType="1"/>
            </p:cNvSpPr>
            <p:nvPr/>
          </p:nvSpPr>
          <p:spPr bwMode="auto">
            <a:xfrm flipH="1">
              <a:off x="4294" y="2490"/>
              <a:ext cx="137" cy="5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1" name="Line 21"/>
            <p:cNvSpPr>
              <a:spLocks noChangeShapeType="1"/>
            </p:cNvSpPr>
            <p:nvPr/>
          </p:nvSpPr>
          <p:spPr bwMode="auto">
            <a:xfrm flipH="1">
              <a:off x="3602" y="2379"/>
              <a:ext cx="279" cy="10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2" name="Line 23"/>
            <p:cNvSpPr>
              <a:spLocks noChangeShapeType="1"/>
            </p:cNvSpPr>
            <p:nvPr/>
          </p:nvSpPr>
          <p:spPr bwMode="auto">
            <a:xfrm flipH="1">
              <a:off x="3689" y="2441"/>
              <a:ext cx="284" cy="10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3" name="Line 24"/>
            <p:cNvSpPr>
              <a:spLocks noChangeShapeType="1"/>
            </p:cNvSpPr>
            <p:nvPr/>
          </p:nvSpPr>
          <p:spPr bwMode="auto">
            <a:xfrm flipH="1">
              <a:off x="3790" y="2441"/>
              <a:ext cx="275" cy="10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4" name="Line 25"/>
            <p:cNvSpPr>
              <a:spLocks noChangeShapeType="1"/>
            </p:cNvSpPr>
            <p:nvPr/>
          </p:nvSpPr>
          <p:spPr bwMode="auto">
            <a:xfrm flipH="1">
              <a:off x="3904" y="2481"/>
              <a:ext cx="261" cy="10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5" name="Line 29"/>
            <p:cNvSpPr>
              <a:spLocks noChangeShapeType="1"/>
            </p:cNvSpPr>
            <p:nvPr/>
          </p:nvSpPr>
          <p:spPr bwMode="auto">
            <a:xfrm flipH="1">
              <a:off x="4641" y="2481"/>
              <a:ext cx="260" cy="1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6" name="Line 31"/>
            <p:cNvSpPr>
              <a:spLocks noChangeShapeType="1"/>
            </p:cNvSpPr>
            <p:nvPr/>
          </p:nvSpPr>
          <p:spPr bwMode="auto">
            <a:xfrm flipH="1">
              <a:off x="4771" y="2448"/>
              <a:ext cx="260" cy="1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7" name="Line 34"/>
            <p:cNvSpPr>
              <a:spLocks noChangeShapeType="1"/>
            </p:cNvSpPr>
            <p:nvPr/>
          </p:nvSpPr>
          <p:spPr bwMode="auto">
            <a:xfrm flipH="1">
              <a:off x="3991" y="2481"/>
              <a:ext cx="260" cy="1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8" name="Line 35"/>
            <p:cNvSpPr>
              <a:spLocks noChangeShapeType="1"/>
            </p:cNvSpPr>
            <p:nvPr/>
          </p:nvSpPr>
          <p:spPr bwMode="auto">
            <a:xfrm flipH="1">
              <a:off x="4121" y="2481"/>
              <a:ext cx="260" cy="1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09" name="Line 36"/>
            <p:cNvSpPr>
              <a:spLocks noChangeShapeType="1"/>
            </p:cNvSpPr>
            <p:nvPr/>
          </p:nvSpPr>
          <p:spPr bwMode="auto">
            <a:xfrm flipH="1">
              <a:off x="4251" y="2481"/>
              <a:ext cx="259" cy="1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10" name="Line 37"/>
            <p:cNvSpPr>
              <a:spLocks noChangeShapeType="1"/>
            </p:cNvSpPr>
            <p:nvPr/>
          </p:nvSpPr>
          <p:spPr bwMode="auto">
            <a:xfrm flipH="1">
              <a:off x="4381" y="2481"/>
              <a:ext cx="259" cy="1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11" name="Line 38"/>
            <p:cNvSpPr>
              <a:spLocks noChangeShapeType="1"/>
            </p:cNvSpPr>
            <p:nvPr/>
          </p:nvSpPr>
          <p:spPr bwMode="auto">
            <a:xfrm flipH="1">
              <a:off x="4510" y="2481"/>
              <a:ext cx="260" cy="1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312" name="Text Box 66"/>
            <p:cNvSpPr txBox="1">
              <a:spLocks noChangeArrowheads="1"/>
            </p:cNvSpPr>
            <p:nvPr/>
          </p:nvSpPr>
          <p:spPr bwMode="auto">
            <a:xfrm>
              <a:off x="3593" y="2088"/>
              <a:ext cx="24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/>
                <a:t>В</a:t>
              </a:r>
            </a:p>
          </p:txBody>
        </p:sp>
        <p:sp>
          <p:nvSpPr>
            <p:cNvPr id="11313" name="Text Box 67"/>
            <p:cNvSpPr txBox="1">
              <a:spLocks noChangeArrowheads="1"/>
            </p:cNvSpPr>
            <p:nvPr/>
          </p:nvSpPr>
          <p:spPr bwMode="auto">
            <a:xfrm>
              <a:off x="3787" y="3475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L</a:t>
              </a:r>
              <a:endParaRPr lang="ru-RU" altLang="ru-RU" sz="2400"/>
            </a:p>
          </p:txBody>
        </p:sp>
      </p:grpSp>
      <p:sp>
        <p:nvSpPr>
          <p:cNvPr id="11286" name="Line 70"/>
          <p:cNvSpPr>
            <a:spLocks noChangeShapeType="1"/>
          </p:cNvSpPr>
          <p:nvPr/>
        </p:nvSpPr>
        <p:spPr bwMode="auto">
          <a:xfrm flipH="1">
            <a:off x="8388350" y="2997200"/>
            <a:ext cx="360363" cy="18716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87" name="Line 72"/>
          <p:cNvSpPr>
            <a:spLocks noChangeShapeType="1"/>
          </p:cNvSpPr>
          <p:nvPr/>
        </p:nvSpPr>
        <p:spPr bwMode="auto">
          <a:xfrm flipH="1">
            <a:off x="8243888" y="4868863"/>
            <a:ext cx="144462" cy="576262"/>
          </a:xfrm>
          <a:prstGeom prst="line">
            <a:avLst/>
          </a:prstGeom>
          <a:noFill/>
          <a:ln w="38100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 flipH="1">
            <a:off x="8172450" y="5445125"/>
            <a:ext cx="71438" cy="3603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89" name="Text Box 74"/>
          <p:cNvSpPr txBox="1">
            <a:spLocks noChangeArrowheads="1"/>
          </p:cNvSpPr>
          <p:nvPr/>
        </p:nvSpPr>
        <p:spPr bwMode="auto">
          <a:xfrm>
            <a:off x="8440738" y="2801938"/>
            <a:ext cx="42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5435600" y="3068638"/>
            <a:ext cx="720725" cy="3240087"/>
            <a:chOff x="3424" y="1933"/>
            <a:chExt cx="454" cy="2041"/>
          </a:xfrm>
        </p:grpSpPr>
        <p:grpSp>
          <p:nvGrpSpPr>
            <p:cNvPr id="11292" name="Group 77"/>
            <p:cNvGrpSpPr>
              <a:grpSpLocks/>
            </p:cNvGrpSpPr>
            <p:nvPr/>
          </p:nvGrpSpPr>
          <p:grpSpPr bwMode="auto">
            <a:xfrm>
              <a:off x="3470" y="1933"/>
              <a:ext cx="408" cy="1724"/>
              <a:chOff x="3470" y="1933"/>
              <a:chExt cx="408" cy="1724"/>
            </a:xfrm>
          </p:grpSpPr>
          <p:sp>
            <p:nvSpPr>
              <p:cNvPr id="11294" name="Line 8"/>
              <p:cNvSpPr>
                <a:spLocks noChangeShapeType="1"/>
              </p:cNvSpPr>
              <p:nvPr/>
            </p:nvSpPr>
            <p:spPr bwMode="auto">
              <a:xfrm flipH="1">
                <a:off x="3515" y="1933"/>
                <a:ext cx="363" cy="14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295" name="Line 75"/>
              <p:cNvSpPr>
                <a:spLocks noChangeShapeType="1"/>
              </p:cNvSpPr>
              <p:nvPr/>
            </p:nvSpPr>
            <p:spPr bwMode="auto">
              <a:xfrm flipH="1">
                <a:off x="3470" y="3430"/>
                <a:ext cx="45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1293" name="Line 76"/>
            <p:cNvSpPr>
              <a:spLocks noChangeShapeType="1"/>
            </p:cNvSpPr>
            <p:nvPr/>
          </p:nvSpPr>
          <p:spPr bwMode="auto">
            <a:xfrm flipH="1">
              <a:off x="3424" y="3657"/>
              <a:ext cx="46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1291" name="Text Box 81"/>
          <p:cNvSpPr txBox="1">
            <a:spLocks noChangeArrowheads="1"/>
          </p:cNvSpPr>
          <p:nvPr/>
        </p:nvSpPr>
        <p:spPr bwMode="auto">
          <a:xfrm>
            <a:off x="4572000" y="5300663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400">
                <a:cs typeface="Times New Roman" pitchFamily="18" charset="0"/>
              </a:rPr>
              <a:t>α</a:t>
            </a:r>
          </a:p>
        </p:txBody>
      </p:sp>
    </p:spTree>
  </p:cSld>
  <p:clrMapOvr>
    <a:masterClrMapping/>
  </p:clrMapOvr>
  <p:transition advTm="5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4.81481E-6 C 0.00764 0.00347 0.01042 0.0044 0.01876 0.00556 C 0.0349 0.01991 0.05643 0.01852 0.07501 0.01944 C 0.12379 0.0412 0.17674 0.0294 0.22396 0.00833 C 0.2283 0.00648 0.23299 0.00741 0.23751 0.00694 C 0.24705 -0.01227 0.23126 -0.02176 0.22084 -0.02778 C 0.21441 -0.03148 0.20678 -0.02963 0.20001 -0.03194 C 0.18004 -0.03866 0.16129 -0.04931 0.14063 -0.05139 C 0.08907 -0.05023 0.0882 -0.05023 0.05313 -0.04722 C 0.05105 -0.0463 0.04896 -0.04537 0.04688 -0.04444 C 0.04445 -0.04329 0.04306 -0.03935 0.04063 -0.03889 C 0.03056 -0.03727 0.03507 -0.03819 0.02709 -0.03611 C 0.02518 -0.03449 0.0224 -0.03403 0.02084 -0.03194 C 0.01893 -0.0294 0.01841 -0.02245 0.01667 -0.01944 C 0.01476 -0.0162 0.0099 -0.01481 0.0073 -0.0125 C 0.00591 -0.00972 0.004 -0.00741 0.00313 -0.00417 C 0.00278 -0.00278 0.00278 -0.00093 0.00209 4.81481E-6 C 0.00157 0.00069 0.0007 4.81481E-6 9.16667E-6 4.81481E-6 Z " pathEditMode="relative" ptsTypes="fffffffffffff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1677</TotalTime>
  <Words>888</Words>
  <Application>Microsoft Office PowerPoint</Application>
  <PresentationFormat>Экран (4:3)</PresentationFormat>
  <Paragraphs>239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Windows 7</cp:lastModifiedBy>
  <cp:revision>29</cp:revision>
  <dcterms:created xsi:type="dcterms:W3CDTF">2006-03-30T15:26:02Z</dcterms:created>
  <dcterms:modified xsi:type="dcterms:W3CDTF">2013-11-28T12:27:26Z</dcterms:modified>
</cp:coreProperties>
</file>