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57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C0EA-5446-40D9-86CA-22B769F3D6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639B-16C8-4244-B2E9-CE38EC90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1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C0EA-5446-40D9-86CA-22B769F3D6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639B-16C8-4244-B2E9-CE38EC90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C0EA-5446-40D9-86CA-22B769F3D6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639B-16C8-4244-B2E9-CE38EC90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4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C0EA-5446-40D9-86CA-22B769F3D6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639B-16C8-4244-B2E9-CE38EC90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1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C0EA-5446-40D9-86CA-22B769F3D6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639B-16C8-4244-B2E9-CE38EC90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3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C0EA-5446-40D9-86CA-22B769F3D6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639B-16C8-4244-B2E9-CE38EC90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4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C0EA-5446-40D9-86CA-22B769F3D6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639B-16C8-4244-B2E9-CE38EC90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9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C0EA-5446-40D9-86CA-22B769F3D6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639B-16C8-4244-B2E9-CE38EC90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3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C0EA-5446-40D9-86CA-22B769F3D6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639B-16C8-4244-B2E9-CE38EC90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4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C0EA-5446-40D9-86CA-22B769F3D6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639B-16C8-4244-B2E9-CE38EC90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7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C0EA-5446-40D9-86CA-22B769F3D6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639B-16C8-4244-B2E9-CE38EC90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7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0C0EA-5446-40D9-86CA-22B769F3D6CC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639B-16C8-4244-B2E9-CE38EC90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4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F%D0%B0%D0%BC%D1%8F%D1%82%D0%BD%D0%B8%D0%BA%20%D0%B6%D0%B5%D1%80%D1%82%D0%B2%D0%B0%D0%BC%20%D0%BF%D0%BE%D0%BB%D0%B8%D1%82%D0%B8%D1%87%D0%B5%D1%81%D0%BA%D0%B8%D1%85%20%D1%80%D0%B5%D0%BF%D1%80%D0%B5%D1%81%D1%81%D0%B8%D0%B9%20%D1%81%D0%B0%D0%BD%D0%BA%D1%82-%D0%BF%D0%B5%D1%82%D0%B5%D1%80%D0%B1%D1%83%D1%80%D0%B3&amp;pos=2&amp;uinfo=sw-1349-sh-622-fw-1124-fh-448-pd-1&amp;rpt=simage&amp;img_url=http://img1.liveinternet.ru/images/attach/c/7/95/939/95939345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text=%D0%BF%D0%B0%D0%BC%D1%8F%D1%82%D0%BD%D0%B8%D0%BA%20%D0%B6%D0%B5%D1%80%D1%82%D0%B2%D0%B0%D0%BC%20%D0%BF%D0%BE%D0%BB%D0%B8%D1%82%D0%B8%D1%87%D0%B5%D1%81%D0%BA%D0%B8%D1%85%20%D1%80%D0%B5%D0%BF%D1%80%D0%B5%D1%81%D1%81%D0%B8%D0%B9%20%D1%81%D0%B0%D0%BD%D0%BA%D1%82-%D0%BF%D0%B5%D1%82%D0%B5%D1%80%D0%B1%D1%83%D1%80%D0%B3&amp;pos=17&amp;uinfo=sw-1349-sh-622-fw-1124-fh-448-pd-1&amp;rpt=simage&amp;img_url=http://www.hellopiter.ru/image/shemakinn5675676754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1%D1%82%D0%B0%D0%BB%D0%B8%D0%BD%D1%81%D0%BA%D0%B8%D0%B5_%D1%80%D0%B5%D0%BF%D1%80%D0%B5%D1%81%D1%81%D0%B8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C%D1%8B%20%D0%B6%D0%B8%D0%B2%D0%B5%D0%BC%20%D0%BF%D0%BE%D0%B4%20%D1%81%D0%BE%D0%B1%D0%BE%D1%8E%20%D0%BD%D0%B5%20%D1%87%D1%83%D1%8F%20%D1%81%D1%82%D1%80%D0%B0%D0%BD%D1%8B&amp;pos=22&amp;rpt=simage&amp;uinfo=sw-1349-sh-622-fw-1124-fh-448-pd-1&amp;img_url=http://upload.wikimedia.org/wikipedia/commons/thumb/d/d4/NKVD_Mandelstam.jpg/250px-NKVD_Mandelstam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aq.kz/foto/a4d096b8c710e4db8abf3a95409a0a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15"/>
            <a:ext cx="9873163" cy="68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Жертвы политических репрессий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tx1"/>
                </a:solidFill>
              </a:rPr>
              <a:t>30 октября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3" y="6280424"/>
            <a:ext cx="472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 истории  Орел Елена Анатольевна </a:t>
            </a:r>
          </a:p>
          <a:p>
            <a:r>
              <a:rPr lang="ru-RU" dirty="0" smtClean="0"/>
              <a:t>Лицей  </a:t>
            </a:r>
            <a:r>
              <a:rPr lang="ru-RU" smtClean="0"/>
              <a:t>244 Санкт-  Петербург  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273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0964" name="Picture 5" descr="1293120793_0_40736_85529a4e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64575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8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3012" name="Picture 5" descr="cu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37600" cy="632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0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img1.liveinternet.ru/images/attach/c/7/95/939/95939345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6470"/>
            <a:ext cx="9143999" cy="73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hellopiter.ru/image/shemakinn567567675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281" y="-374179"/>
            <a:ext cx="9589725" cy="72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П.Левашово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9628" y="1600200"/>
            <a:ext cx="4657172" cy="4525963"/>
          </a:xfrm>
        </p:spPr>
        <p:txBody>
          <a:bodyPr/>
          <a:lstStyle/>
          <a:p>
            <a:r>
              <a:rPr lang="ru-RU" dirty="0" smtClean="0"/>
              <a:t>здесь захоронено около 45 тысяч жертв </a:t>
            </a:r>
            <a:r>
              <a:rPr lang="ru-RU" dirty="0" smtClean="0">
                <a:hlinkClick r:id="rId2" tooltip="Сталинские репрессии"/>
              </a:rPr>
              <a:t>сталинских репрессий</a:t>
            </a:r>
            <a:r>
              <a:rPr lang="ru-RU" dirty="0" smtClean="0"/>
              <a:t> 1937—1953 </a:t>
            </a:r>
            <a:r>
              <a:rPr lang="ru-RU" dirty="0" err="1" smtClean="0"/>
              <a:t>гг</a:t>
            </a:r>
            <a:endParaRPr lang="ru-RU" dirty="0"/>
          </a:p>
        </p:txBody>
      </p:sp>
      <p:pic>
        <p:nvPicPr>
          <p:cNvPr id="14338" name="Picture 2" descr="http://rosagr.natm.ru/dynamic/images/monuments/271199P000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778108" cy="550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rosagr.natm.ru/dynamic/images/pamjatniki/latyshilevasho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92341"/>
            <a:ext cx="4654825" cy="311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Репрессии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0840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– </a:t>
            </a:r>
            <a:r>
              <a:rPr lang="ru-RU" sz="2800" dirty="0"/>
              <a:t>“подавление” (от латинского) – карательные мероприятия, наказания, имеющие целью подавить, положить конец чему-либо. Пик сталинских репрессий в нашей стране пришелся на 1937-1938 годы. Караганда, Чита, Магадан, Колыма, </a:t>
            </a:r>
            <a:r>
              <a:rPr lang="ru-RU" sz="2800" dirty="0" err="1"/>
              <a:t>Игарка</a:t>
            </a:r>
            <a:r>
              <a:rPr lang="ru-RU" sz="2800" dirty="0"/>
              <a:t>, Дудинка, Хатанга, Норильск… Создавалось впечатление, будто вся страна – один большой лагерь. Это были годы кровавых расправ, судов при закрытых дверях и море людских слез, сломанных судеб, искалеченных жизней.</a:t>
            </a:r>
          </a:p>
        </p:txBody>
      </p:sp>
    </p:spTree>
    <p:extLst>
      <p:ext uri="{BB962C8B-B14F-4D97-AF65-F5344CB8AC3E}">
        <p14:creationId xmlns:p14="http://schemas.microsoft.com/office/powerpoint/2010/main" val="24713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0000"/>
                </a:solidFill>
              </a:rPr>
              <a:t>Жертвы политического террора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/>
              <a:t> по данным НКВД:</a:t>
            </a:r>
          </a:p>
          <a:p>
            <a:pPr eaLnBrk="1" hangingPunct="1">
              <a:buFontTx/>
              <a:buNone/>
            </a:pPr>
            <a:r>
              <a:rPr lang="ru-RU" altLang="ru-RU" b="1" smtClean="0"/>
              <a:t>1 344 923 арестованных;</a:t>
            </a:r>
            <a:br>
              <a:rPr lang="ru-RU" altLang="ru-RU" b="1" smtClean="0"/>
            </a:br>
            <a:r>
              <a:rPr lang="ru-RU" altLang="ru-RU" b="1" smtClean="0"/>
              <a:t>681 692 расстрелянных.</a:t>
            </a:r>
            <a:r>
              <a:rPr lang="ru-RU" altLang="ru-RU" smtClean="0"/>
              <a:t> </a:t>
            </a:r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/>
              <a:t>Комиссия ЦК КПСС в 1962 году назвала:</a:t>
            </a:r>
            <a:endParaRPr lang="ru-RU" altLang="ru-RU" b="1" smtClean="0"/>
          </a:p>
          <a:p>
            <a:pPr eaLnBrk="1" hangingPunct="1">
              <a:buFontTx/>
              <a:buNone/>
            </a:pPr>
            <a:r>
              <a:rPr lang="ru-RU" altLang="ru-RU" b="1" smtClean="0"/>
              <a:t>19 млн.</a:t>
            </a:r>
            <a:r>
              <a:rPr lang="ru-RU" altLang="ru-RU" smtClean="0"/>
              <a:t> арестованных;</a:t>
            </a:r>
          </a:p>
          <a:p>
            <a:pPr eaLnBrk="1" hangingPunct="1">
              <a:buFontTx/>
              <a:buNone/>
            </a:pPr>
            <a:r>
              <a:rPr lang="ru-RU" altLang="ru-RU" b="1" smtClean="0"/>
              <a:t>не менее 7 млн</a:t>
            </a:r>
            <a:r>
              <a:rPr lang="ru-RU" altLang="ru-RU" smtClean="0"/>
              <a:t>. расстрелянных.</a:t>
            </a:r>
          </a:p>
        </p:txBody>
      </p:sp>
    </p:spTree>
    <p:extLst>
      <p:ext uri="{BB962C8B-B14F-4D97-AF65-F5344CB8AC3E}">
        <p14:creationId xmlns:p14="http://schemas.microsoft.com/office/powerpoint/2010/main" val="36624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57886/data/images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68" y="0"/>
            <a:ext cx="9459896" cy="704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2690336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2"/>
                </a:solidFill>
              </a:rPr>
              <a:t>Мы живем, под собою не чуя страны,</a:t>
            </a:r>
            <a:br>
              <a:rPr lang="ru-RU" sz="3600" dirty="0">
                <a:solidFill>
                  <a:schemeClr val="bg2"/>
                </a:solidFill>
              </a:rPr>
            </a:br>
            <a:r>
              <a:rPr lang="ru-RU" sz="3600" dirty="0">
                <a:solidFill>
                  <a:schemeClr val="bg2"/>
                </a:solidFill>
              </a:rPr>
              <a:t>Наши речи за десять шагов не слышны,</a:t>
            </a:r>
            <a:br>
              <a:rPr lang="ru-RU" sz="3600" dirty="0">
                <a:solidFill>
                  <a:schemeClr val="bg2"/>
                </a:solidFill>
              </a:rPr>
            </a:br>
            <a:r>
              <a:rPr lang="ru-RU" sz="3600" dirty="0">
                <a:solidFill>
                  <a:schemeClr val="bg2"/>
                </a:solidFill>
              </a:rPr>
              <a:t>А где хватит на </a:t>
            </a:r>
            <a:r>
              <a:rPr lang="ru-RU" sz="3600" dirty="0" err="1">
                <a:solidFill>
                  <a:schemeClr val="bg2"/>
                </a:solidFill>
              </a:rPr>
              <a:t>полразговорца</a:t>
            </a:r>
            <a:r>
              <a:rPr lang="ru-RU" sz="3600" dirty="0">
                <a:solidFill>
                  <a:schemeClr val="bg2"/>
                </a:solidFill>
              </a:rPr>
              <a:t>,</a:t>
            </a:r>
            <a:br>
              <a:rPr lang="ru-RU" sz="3600" dirty="0">
                <a:solidFill>
                  <a:schemeClr val="bg2"/>
                </a:solidFill>
              </a:rPr>
            </a:br>
            <a:r>
              <a:rPr lang="ru-RU" sz="3600" dirty="0">
                <a:solidFill>
                  <a:schemeClr val="bg2"/>
                </a:solidFill>
              </a:rPr>
              <a:t>Там припомнят кремлёвского горца.</a:t>
            </a:r>
            <a:br>
              <a:rPr lang="ru-RU" sz="3600" dirty="0">
                <a:solidFill>
                  <a:schemeClr val="bg2"/>
                </a:solidFill>
              </a:rPr>
            </a:b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1028" name="Picture 4" descr="http://vladnews.ru/uploads/akimov/280211/mandelstam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" y="260648"/>
            <a:ext cx="8873143" cy="62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8075612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rgbClr val="FF0000"/>
                </a:solidFill>
              </a:rPr>
              <a:t>Г</a:t>
            </a:r>
            <a:r>
              <a:rPr lang="en-US" altLang="ru-RU" sz="4000" b="1" smtClean="0">
                <a:solidFill>
                  <a:srgbClr val="FF0000"/>
                </a:solidFill>
              </a:rPr>
              <a:t> </a:t>
            </a:r>
            <a:r>
              <a:rPr lang="ru-RU" altLang="ru-RU" sz="4000" b="1" smtClean="0">
                <a:solidFill>
                  <a:srgbClr val="FF0000"/>
                </a:solidFill>
              </a:rPr>
              <a:t>У</a:t>
            </a:r>
            <a:r>
              <a:rPr lang="en-US" altLang="ru-RU" sz="4000" b="1" smtClean="0">
                <a:solidFill>
                  <a:srgbClr val="FF0000"/>
                </a:solidFill>
              </a:rPr>
              <a:t> </a:t>
            </a:r>
            <a:r>
              <a:rPr lang="ru-RU" altLang="ru-RU" sz="4000" b="1" smtClean="0">
                <a:solidFill>
                  <a:srgbClr val="FF0000"/>
                </a:solidFill>
              </a:rPr>
              <a:t>Л</a:t>
            </a:r>
            <a:r>
              <a:rPr lang="en-US" altLang="ru-RU" sz="4000" b="1" smtClean="0">
                <a:solidFill>
                  <a:srgbClr val="FF0000"/>
                </a:solidFill>
              </a:rPr>
              <a:t> </a:t>
            </a:r>
            <a:r>
              <a:rPr lang="ru-RU" altLang="ru-RU" sz="4000" b="1" smtClean="0">
                <a:solidFill>
                  <a:srgbClr val="FF0000"/>
                </a:solidFill>
              </a:rPr>
              <a:t>А</a:t>
            </a:r>
            <a:r>
              <a:rPr lang="en-US" altLang="ru-RU" sz="4000" b="1" smtClean="0">
                <a:solidFill>
                  <a:srgbClr val="FF0000"/>
                </a:solidFill>
              </a:rPr>
              <a:t> </a:t>
            </a:r>
            <a:r>
              <a:rPr lang="ru-RU" altLang="ru-RU" sz="4000" b="1" smtClean="0">
                <a:solidFill>
                  <a:srgbClr val="FF0000"/>
                </a:solidFill>
              </a:rPr>
              <a:t>Г</a:t>
            </a:r>
            <a:br>
              <a:rPr lang="ru-RU" altLang="ru-RU" sz="4000" b="1" smtClean="0">
                <a:solidFill>
                  <a:srgbClr val="FF0000"/>
                </a:solidFill>
              </a:rPr>
            </a:br>
            <a:r>
              <a:rPr lang="ru-RU" altLang="ru-RU" sz="4000" smtClean="0"/>
              <a:t>1934-1956</a:t>
            </a:r>
            <a:r>
              <a:rPr lang="ru-RU" altLang="ru-RU" sz="4000" b="1" smtClean="0">
                <a:solidFill>
                  <a:srgbClr val="FF0000"/>
                </a:solidFill>
              </a:rPr>
              <a:t/>
            </a:r>
            <a:br>
              <a:rPr lang="ru-RU" altLang="ru-RU" sz="4000" b="1" smtClean="0">
                <a:solidFill>
                  <a:srgbClr val="FF0000"/>
                </a:solidFill>
              </a:rPr>
            </a:br>
            <a:endParaRPr lang="ru-RU" altLang="ru-RU" sz="4000" b="1" smtClean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4" descr="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88931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3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Итак, НОРИЛЬЛАГ родился 25 июня 1935 года.</a:t>
            </a:r>
          </a:p>
          <a:p>
            <a:r>
              <a:rPr lang="ru-RU" dirty="0" smtClean="0"/>
              <a:t>Из </a:t>
            </a:r>
            <a:r>
              <a:rPr lang="ru-RU" dirty="0"/>
              <a:t>архивных данных: </a:t>
            </a:r>
          </a:p>
          <a:p>
            <a:r>
              <a:rPr lang="ru-RU" dirty="0"/>
              <a:t>“Июль – октябрь 1935 год – 1200 заключенных, </a:t>
            </a:r>
          </a:p>
          <a:p>
            <a:r>
              <a:rPr lang="ru-RU" dirty="0"/>
              <a:t>январь 1936 г. – 1251 заключенный,</a:t>
            </a:r>
          </a:p>
          <a:p>
            <a:r>
              <a:rPr lang="ru-RU" dirty="0"/>
              <a:t>1937 г. – 9139 заключенных, </a:t>
            </a:r>
          </a:p>
          <a:p>
            <a:r>
              <a:rPr lang="ru-RU" dirty="0"/>
              <a:t>1938 г. – 10332 заключенных, </a:t>
            </a:r>
          </a:p>
          <a:p>
            <a:r>
              <a:rPr lang="ru-RU" dirty="0"/>
              <a:t>1942 г. – 26421 заключенный,</a:t>
            </a:r>
          </a:p>
          <a:p>
            <a:r>
              <a:rPr lang="ru-RU" dirty="0"/>
              <a:t>октябрь 1948 г. – 49822 заключенных,</a:t>
            </a:r>
          </a:p>
          <a:p>
            <a:r>
              <a:rPr lang="ru-RU" dirty="0"/>
              <a:t>1951 г. – 71331 заключенный,</a:t>
            </a:r>
          </a:p>
          <a:p>
            <a:r>
              <a:rPr lang="ru-RU" dirty="0"/>
              <a:t>1953 г. – 120000 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6" name="Picture 4" descr="B75F418A-99EB-484B-B73C-C18AB08971E1_mw800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4638"/>
            <a:ext cx="8424863" cy="63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4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60" name="Picture 4" descr="20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3050"/>
            <a:ext cx="8642350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4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208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Жертвы политических репрессий</vt:lpstr>
      <vt:lpstr>Репрессии</vt:lpstr>
      <vt:lpstr>Жертвы политического террора</vt:lpstr>
      <vt:lpstr>Презентация PowerPoint</vt:lpstr>
      <vt:lpstr>Г У Л А Г 1934-1956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П.Левашово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7</cp:revision>
  <dcterms:created xsi:type="dcterms:W3CDTF">2013-10-14T15:13:58Z</dcterms:created>
  <dcterms:modified xsi:type="dcterms:W3CDTF">2014-04-27T13:17:34Z</dcterms:modified>
</cp:coreProperties>
</file>