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70" r:id="rId4"/>
    <p:sldId id="261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921DB-FDB5-4DF2-9688-C4D711467EC6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E8933-9EF6-4B0A-9AB7-FB58E6DCF6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92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E8933-9EF6-4B0A-9AB7-FB58E6DCF68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4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E8933-9EF6-4B0A-9AB7-FB58E6DCF68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41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E8933-9EF6-4B0A-9AB7-FB58E6DCF68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41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E8933-9EF6-4B0A-9AB7-FB58E6DCF68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41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E8933-9EF6-4B0A-9AB7-FB58E6DCF68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4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" t="7850" r="4235" b="3419"/>
          <a:stretch/>
        </p:blipFill>
        <p:spPr bwMode="auto">
          <a:xfrm>
            <a:off x="0" y="44625"/>
            <a:ext cx="9144000" cy="6336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36512" y="1817529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Соотношение между сторонами и углами треугольника.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9" t="31152" r="13145" b="34424"/>
          <a:stretch/>
        </p:blipFill>
        <p:spPr bwMode="auto">
          <a:xfrm>
            <a:off x="7683951" y="332656"/>
            <a:ext cx="1440160" cy="50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96" y="6396335"/>
            <a:ext cx="90719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© </a:t>
            </a:r>
            <a:r>
              <a:rPr lang="ru-RU" b="1" dirty="0" err="1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Ишутченко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Н.Ф., ЛГ МБОУ «СОШ № 5», г. </a:t>
            </a:r>
            <a:r>
              <a:rPr lang="ru-RU" b="1" dirty="0" err="1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Лангепас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, 2013 год</a:t>
            </a:r>
            <a:endParaRPr lang="ru-RU" b="1" dirty="0">
              <a:ln w="11430">
                <a:solidFill>
                  <a:schemeClr val="tx2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68344" y="903635"/>
            <a:ext cx="2133600" cy="365125"/>
          </a:xfrm>
        </p:spPr>
        <p:txBody>
          <a:bodyPr/>
          <a:lstStyle/>
          <a:p>
            <a:fld id="{A88FFED4-812C-43F6-8CBA-F1DF5A3FB43A}" type="datetime1">
              <a:rPr lang="ru-RU" sz="1800" b="1" smtClean="0">
                <a:solidFill>
                  <a:schemeClr val="tx1"/>
                </a:solidFill>
              </a:rPr>
              <a:t>22.11.2013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Дуга 52"/>
          <p:cNvSpPr/>
          <p:nvPr/>
        </p:nvSpPr>
        <p:spPr>
          <a:xfrm>
            <a:off x="1043608" y="4149080"/>
            <a:ext cx="288032" cy="360040"/>
          </a:xfrm>
          <a:prstGeom prst="arc">
            <a:avLst>
              <a:gd name="adj1" fmla="val 16200000"/>
              <a:gd name="adj2" fmla="val 2073669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5" name="Группа 64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66" name="Группа 65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75" name="Группа 74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79" name="Овал 78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6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7" name="Скругленный прямоугольник 66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030584" y="548680"/>
              <a:ext cx="292554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Теорема.</a:t>
              </a:r>
              <a:endParaRPr lang="ru-RU" sz="54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395536" y="1754326"/>
            <a:ext cx="8280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Теорема: </a:t>
            </a:r>
            <a:r>
              <a:rPr lang="ru-RU" sz="24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площадь треугольника равна половине произведения сторон на синус угла между ними .</a:t>
            </a:r>
            <a:endParaRPr lang="ru-RU" sz="24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467544" y="2636912"/>
            <a:ext cx="3566090" cy="2261865"/>
            <a:chOff x="899592" y="2924944"/>
            <a:chExt cx="3566090" cy="2261865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2915816" y="4437112"/>
              <a:ext cx="144016" cy="144016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43808" y="321297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66138" y="4509120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/>
                <a:t>В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83468" y="4479503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71800" y="4509120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Н</a:t>
              </a:r>
              <a:endParaRPr lang="ru-RU" sz="2400" b="1" dirty="0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>
              <a:off x="1187624" y="4581128"/>
              <a:ext cx="30963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V="1">
              <a:off x="1331640" y="3212976"/>
              <a:ext cx="1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Равнобедренный треугольник 29"/>
            <p:cNvSpPr/>
            <p:nvPr/>
          </p:nvSpPr>
          <p:spPr>
            <a:xfrm>
              <a:off x="1331640" y="3573016"/>
              <a:ext cx="2304256" cy="1008112"/>
            </a:xfrm>
            <a:prstGeom prst="triangle">
              <a:avLst>
                <a:gd name="adj" fmla="val 68839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0" idx="0"/>
              <a:endCxn id="30" idx="3"/>
            </p:cNvCxnSpPr>
            <p:nvPr/>
          </p:nvCxnSpPr>
          <p:spPr>
            <a:xfrm>
              <a:off x="2917867" y="3573016"/>
              <a:ext cx="0" cy="100811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139952" y="4509120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err="1" smtClean="0"/>
                <a:t>х</a:t>
              </a:r>
              <a:endParaRPr lang="ru-RU" sz="2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99592" y="2924944"/>
              <a:ext cx="3305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у</a:t>
              </a:r>
              <a:endParaRPr lang="ru-RU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67744" y="4725144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a</a:t>
              </a:r>
              <a:endParaRPr lang="ru-RU" sz="2400" i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79712" y="3573016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b</a:t>
              </a:r>
              <a:endParaRPr lang="ru-RU" sz="2400" i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72452" y="3861048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h</a:t>
              </a:r>
              <a:endParaRPr lang="ru-RU" sz="2400" i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75856" y="3717032"/>
              <a:ext cx="3129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c</a:t>
              </a:r>
              <a:endParaRPr lang="ru-RU" sz="2400" i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49" name="Объект 48"/>
          <p:cNvGraphicFramePr>
            <a:graphicFrameLocks noChangeAspect="1"/>
          </p:cNvGraphicFramePr>
          <p:nvPr/>
        </p:nvGraphicFramePr>
        <p:xfrm>
          <a:off x="4067944" y="2636912"/>
          <a:ext cx="4578451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3" imgW="2603160" imgH="1473120" progId="Equation.3">
                  <p:embed/>
                </p:oleObj>
              </mc:Choice>
              <mc:Fallback>
                <p:oleObj name="Формула" r:id="rId3" imgW="2603160" imgH="1473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636912"/>
                        <a:ext cx="4578451" cy="259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Прямоугольник 51"/>
          <p:cNvSpPr/>
          <p:nvPr/>
        </p:nvSpPr>
        <p:spPr>
          <a:xfrm>
            <a:off x="6876256" y="5301208"/>
            <a:ext cx="144016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4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65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" name="Группа 74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79" name="Овал 78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6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7" name="Скругленный прямоугольник 66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971600" y="548680"/>
              <a:ext cx="5112568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0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Формулы для нахождения площади треугольника.</a:t>
              </a:r>
              <a:endParaRPr lang="ru-RU" sz="32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225548"/>
              </p:ext>
            </p:extLst>
          </p:nvPr>
        </p:nvGraphicFramePr>
        <p:xfrm>
          <a:off x="899592" y="1844824"/>
          <a:ext cx="4536504" cy="4439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3" imgW="1752480" imgH="1714320" progId="Equation.3">
                  <p:embed/>
                </p:oleObj>
              </mc:Choice>
              <mc:Fallback>
                <p:oleObj name="Формула" r:id="rId3" imgW="1752480" imgH="1714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44824"/>
                        <a:ext cx="4536504" cy="4439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63888" y="3131676"/>
            <a:ext cx="522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Через стороны треугольника и синус угла между ними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88" y="3925308"/>
            <a:ext cx="524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Через полупериметр и радиус вписанной окружности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7884" y="4725144"/>
            <a:ext cx="521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Через стороны треугольника и </a:t>
            </a:r>
            <a:r>
              <a:rPr lang="ru-RU" dirty="0">
                <a:solidFill>
                  <a:srgbClr val="0000FF"/>
                </a:solidFill>
              </a:rPr>
              <a:t>радиус </a:t>
            </a:r>
            <a:r>
              <a:rPr lang="ru-RU" dirty="0" smtClean="0">
                <a:solidFill>
                  <a:srgbClr val="0000FF"/>
                </a:solidFill>
              </a:rPr>
              <a:t>описанной </a:t>
            </a:r>
            <a:r>
              <a:rPr lang="ru-RU" dirty="0">
                <a:solidFill>
                  <a:srgbClr val="0000FF"/>
                </a:solidFill>
              </a:rPr>
              <a:t>окружности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42271" y="5805264"/>
            <a:ext cx="1789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Формула Герона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94557" y="2276872"/>
            <a:ext cx="4793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Через сторону треугольника и высоту к ней проведенную</a:t>
            </a: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Группа 64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66" name="Группа 65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75" name="Группа 74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79" name="Овал 78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6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7" name="Скругленный прямоугольник 66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009744" y="548680"/>
              <a:ext cx="29672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Теорема!</a:t>
              </a:r>
              <a:endParaRPr lang="ru-RU" sz="54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395536" y="1754326"/>
            <a:ext cx="8280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Теорема синусов: </a:t>
            </a:r>
            <a:r>
              <a:rPr lang="ru-RU" sz="24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стороны треугольника пропорциональны синусам противолежащих углов.</a:t>
            </a:r>
            <a:endParaRPr lang="ru-RU" sz="24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grpSp>
        <p:nvGrpSpPr>
          <p:cNvPr id="138" name="Группа 137"/>
          <p:cNvGrpSpPr/>
          <p:nvPr/>
        </p:nvGrpSpPr>
        <p:grpSpPr>
          <a:xfrm>
            <a:off x="5808004" y="2564904"/>
            <a:ext cx="2940460" cy="1973833"/>
            <a:chOff x="551420" y="2924944"/>
            <a:chExt cx="2940460" cy="1973833"/>
          </a:xfrm>
        </p:grpSpPr>
        <p:sp>
          <p:nvSpPr>
            <p:cNvPr id="124" name="TextBox 123"/>
            <p:cNvSpPr txBox="1"/>
            <p:nvPr/>
          </p:nvSpPr>
          <p:spPr>
            <a:xfrm>
              <a:off x="2411760" y="2924944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134090" y="4221088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/>
                <a:t>В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51420" y="4191471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sp>
          <p:nvSpPr>
            <p:cNvPr id="130" name="Равнобедренный треугольник 129"/>
            <p:cNvSpPr/>
            <p:nvPr/>
          </p:nvSpPr>
          <p:spPr>
            <a:xfrm>
              <a:off x="899592" y="3284984"/>
              <a:ext cx="2304256" cy="1008112"/>
            </a:xfrm>
            <a:prstGeom prst="triangle">
              <a:avLst>
                <a:gd name="adj" fmla="val 68839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835696" y="4437112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chemeClr val="tx1"/>
                    </a:solidFill>
                  </a:ln>
                </a:rPr>
                <a:t>a</a:t>
              </a:r>
              <a:endParaRPr lang="ru-RU" sz="2400" i="1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547664" y="3284984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chemeClr val="tx1"/>
                    </a:solidFill>
                  </a:ln>
                </a:rPr>
                <a:t>b</a:t>
              </a:r>
              <a:endParaRPr lang="ru-RU" sz="2400" i="1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843808" y="3429000"/>
              <a:ext cx="3129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chemeClr val="tx1"/>
                    </a:solidFill>
                  </a:ln>
                </a:rPr>
                <a:t>c</a:t>
              </a:r>
              <a:endParaRPr lang="ru-RU" sz="2400" i="1" dirty="0">
                <a:ln>
                  <a:solidFill>
                    <a:schemeClr val="tx1"/>
                  </a:solidFill>
                </a:ln>
              </a:endParaRPr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95536" y="2636912"/>
          <a:ext cx="8355946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4" imgW="5206680" imgH="2108160" progId="Equation.3">
                  <p:embed/>
                </p:oleObj>
              </mc:Choice>
              <mc:Fallback>
                <p:oleObj name="Формула" r:id="rId4" imgW="5206680" imgH="2108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636912"/>
                        <a:ext cx="8355946" cy="3384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" name="Прямоугольник 138"/>
          <p:cNvSpPr/>
          <p:nvPr/>
        </p:nvSpPr>
        <p:spPr>
          <a:xfrm>
            <a:off x="7020272" y="5949280"/>
            <a:ext cx="144016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9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уга 40"/>
          <p:cNvSpPr/>
          <p:nvPr/>
        </p:nvSpPr>
        <p:spPr>
          <a:xfrm>
            <a:off x="827584" y="4293096"/>
            <a:ext cx="288032" cy="360040"/>
          </a:xfrm>
          <a:prstGeom prst="arc">
            <a:avLst>
              <a:gd name="adj1" fmla="val 15414140"/>
              <a:gd name="adj2" fmla="val 2073669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4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65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74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79" name="Овал 78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6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7" name="Скругленный прямоугольник 66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009744" y="548680"/>
              <a:ext cx="29672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Теорема!</a:t>
              </a:r>
              <a:endParaRPr lang="ru-RU" sz="54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395536" y="1796623"/>
            <a:ext cx="82809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Теорема косинусов: </a:t>
            </a:r>
            <a:r>
              <a:rPr lang="ru-RU" sz="20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квадрат стороны треугольника равен сумме квадратов двух других его сторон минус удвоенное произведение этих сторон на косинус угла между ними.</a:t>
            </a:r>
            <a:endParaRPr lang="ru-RU" sz="20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211960" y="2852936"/>
          <a:ext cx="4570269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4" imgW="2476440" imgH="1638000" progId="Equation.3">
                  <p:embed/>
                </p:oleObj>
              </mc:Choice>
              <mc:Fallback>
                <p:oleObj name="Формула" r:id="rId4" imgW="2476440" imgH="163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852936"/>
                        <a:ext cx="4570269" cy="3024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" name="Прямоугольник 138"/>
          <p:cNvSpPr/>
          <p:nvPr/>
        </p:nvSpPr>
        <p:spPr>
          <a:xfrm>
            <a:off x="7524328" y="6165304"/>
            <a:ext cx="144016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251520" y="2780928"/>
            <a:ext cx="3996892" cy="2185556"/>
            <a:chOff x="899592" y="2924944"/>
            <a:chExt cx="3996892" cy="2185556"/>
          </a:xfrm>
        </p:grpSpPr>
        <p:sp>
          <p:nvSpPr>
            <p:cNvPr id="27" name="TextBox 26"/>
            <p:cNvSpPr txBox="1"/>
            <p:nvPr/>
          </p:nvSpPr>
          <p:spPr>
            <a:xfrm>
              <a:off x="2699792" y="3140968"/>
              <a:ext cx="21966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C</a:t>
              </a:r>
              <a:r>
                <a:rPr lang="ru-RU" sz="2400" b="1" dirty="0" smtClean="0"/>
                <a:t>(</a:t>
              </a:r>
              <a:r>
                <a:rPr lang="en-US" sz="2400" b="1" dirty="0" err="1" smtClean="0"/>
                <a:t>bcosA</a:t>
              </a:r>
              <a:r>
                <a:rPr lang="en-US" sz="2400" b="1" dirty="0" smtClean="0"/>
                <a:t>; </a:t>
              </a:r>
              <a:r>
                <a:rPr lang="en-US" sz="2400" b="1" dirty="0" err="1" smtClean="0"/>
                <a:t>bsinA</a:t>
              </a:r>
              <a:r>
                <a:rPr lang="ru-RU" sz="2400" b="1" dirty="0" smtClean="0"/>
                <a:t>)</a:t>
              </a:r>
              <a:endParaRPr lang="ru-RU" sz="24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75856" y="4509120"/>
              <a:ext cx="9877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В(с; 0)</a:t>
              </a:r>
              <a:endParaRPr lang="ru-RU" sz="2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83468" y="4479503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</a:t>
              </a:r>
              <a:endParaRPr lang="ru-RU" sz="2400" b="1" dirty="0"/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>
              <a:off x="1187624" y="4581128"/>
              <a:ext cx="30963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flipV="1">
              <a:off x="1331640" y="3212976"/>
              <a:ext cx="1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Равнобедренный треугольник 32"/>
            <p:cNvSpPr/>
            <p:nvPr/>
          </p:nvSpPr>
          <p:spPr>
            <a:xfrm>
              <a:off x="1331640" y="3573016"/>
              <a:ext cx="2304256" cy="1008112"/>
            </a:xfrm>
            <a:prstGeom prst="triangle">
              <a:avLst>
                <a:gd name="adj" fmla="val 68839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39952" y="4509120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err="1" smtClean="0"/>
                <a:t>х</a:t>
              </a:r>
              <a:endParaRPr lang="ru-RU" sz="24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9592" y="2924944"/>
              <a:ext cx="3305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у</a:t>
              </a:r>
              <a:endParaRPr lang="ru-RU" sz="24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6142" y="3769314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a</a:t>
              </a:r>
              <a:endParaRPr lang="ru-RU" sz="2400" i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79712" y="3573016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b</a:t>
              </a:r>
              <a:endParaRPr lang="ru-RU" sz="2400" i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16620" y="4648835"/>
              <a:ext cx="3129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c</a:t>
              </a:r>
              <a:endParaRPr lang="ru-RU" sz="2400" i="1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19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Дуга 52"/>
          <p:cNvSpPr/>
          <p:nvPr/>
        </p:nvSpPr>
        <p:spPr>
          <a:xfrm rot="7511772">
            <a:off x="841678" y="2534323"/>
            <a:ext cx="288032" cy="360040"/>
          </a:xfrm>
          <a:prstGeom prst="arc">
            <a:avLst>
              <a:gd name="adj1" fmla="val 16200000"/>
              <a:gd name="adj2" fmla="val 2073669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4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65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74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79" name="Овал 78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6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7" name="Скругленный прямоугольник 66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294537" y="548680"/>
              <a:ext cx="2397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Важно</a:t>
              </a:r>
              <a:r>
                <a:rPr lang="ru-RU" sz="5400" b="1" cap="none" spc="0" dirty="0" smtClean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!</a:t>
              </a:r>
              <a:endParaRPr lang="ru-RU" sz="5400" b="1" cap="none" spc="0" dirty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256336"/>
              </p:ext>
            </p:extLst>
          </p:nvPr>
        </p:nvGraphicFramePr>
        <p:xfrm>
          <a:off x="2811299" y="2589714"/>
          <a:ext cx="5577220" cy="526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4" imgW="2145960" imgH="203040" progId="Equation.3">
                  <p:embed/>
                </p:oleObj>
              </mc:Choice>
              <mc:Fallback>
                <p:oleObj name="Формула" r:id="rId4" imgW="21459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299" y="2589714"/>
                        <a:ext cx="5577220" cy="526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51520" y="1556792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треугольника </a:t>
            </a:r>
          </a:p>
          <a:p>
            <a:pPr algn="ctr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двум сторонам и углу между ними.</a:t>
            </a:r>
            <a:endParaRPr lang="ru-RU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539552" y="2708920"/>
            <a:ext cx="1872208" cy="1296144"/>
          </a:xfrm>
          <a:prstGeom prst="triangle">
            <a:avLst>
              <a:gd name="adj" fmla="val 25333"/>
            </a:avLst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5436" y="234888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411760" y="386104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79512" y="393305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cxnSp>
        <p:nvCxnSpPr>
          <p:cNvPr id="46" name="Прямая соединительная линия 45"/>
          <p:cNvCxnSpPr>
            <a:stCxn id="34" idx="0"/>
            <a:endCxn id="34" idx="4"/>
          </p:cNvCxnSpPr>
          <p:nvPr/>
        </p:nvCxnSpPr>
        <p:spPr>
          <a:xfrm>
            <a:off x="1013838" y="2708920"/>
            <a:ext cx="1397922" cy="12961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4" idx="0"/>
            <a:endCxn id="34" idx="2"/>
          </p:cNvCxnSpPr>
          <p:nvPr/>
        </p:nvCxnSpPr>
        <p:spPr>
          <a:xfrm flipH="1">
            <a:off x="539552" y="2708920"/>
            <a:ext cx="474286" cy="129614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91680" y="2852936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a</a:t>
            </a:r>
            <a:endParaRPr lang="ru-RU" sz="2400" i="1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5536" y="2996952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b</a:t>
            </a:r>
            <a:endParaRPr lang="ru-RU" sz="2400" i="1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76844" y="3356992"/>
            <a:ext cx="414748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можно найти???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67543" y="4328513"/>
                <a:ext cx="806489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1. АВ по теореме косинусов</a:t>
                </a:r>
              </a:p>
              <a:p>
                <a:r>
                  <a:rPr lang="ru-RU" sz="2400" dirty="0" smtClean="0">
                    <a:latin typeface="Cambria Math"/>
                    <a:ea typeface="Cambria Math"/>
                  </a:rPr>
                  <a:t>2.  </a:t>
                </a:r>
                <a14:m>
                  <m:oMath xmlns:m="http://schemas.openxmlformats.org/officeDocument/2006/math">
                    <m:r>
                      <a:rPr lang="ru-RU" sz="2400" i="0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2400" b="0" i="0" smtClean="0">
                        <a:latin typeface="Cambria Math"/>
                        <a:ea typeface="Cambria Math"/>
                      </a:rPr>
                      <m:t>А и ∠В</m:t>
                    </m:r>
                  </m:oMath>
                </a14:m>
                <a:r>
                  <a:rPr lang="ru-RU" sz="2400" dirty="0" smtClean="0"/>
                  <a:t> по теореме синусов</a:t>
                </a:r>
              </a:p>
              <a:p>
                <a:r>
                  <a:rPr lang="ru-RU" sz="2400" dirty="0" smtClean="0"/>
                  <a:t>3. Площадь треугольника </a:t>
                </a:r>
              </a:p>
              <a:p>
                <a:r>
                  <a:rPr lang="ru-RU" sz="2400" dirty="0" smtClean="0"/>
                  <a:t>4. Радиусы вписанной и описанной </a:t>
                </a:r>
                <a:r>
                  <a:rPr lang="ru-RU" sz="2400" dirty="0" smtClean="0"/>
                  <a:t>окружностей</a:t>
                </a:r>
              </a:p>
              <a:p>
                <a:r>
                  <a:rPr lang="ru-RU" sz="2400" dirty="0" smtClean="0"/>
                  <a:t>5. Высоты треугольника</a:t>
                </a:r>
                <a:endParaRPr lang="ru-RU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4328513"/>
                <a:ext cx="8064895" cy="1938992"/>
              </a:xfrm>
              <a:prstGeom prst="rect">
                <a:avLst/>
              </a:prstGeom>
              <a:blipFill rotWithShape="1">
                <a:blip r:embed="rId6"/>
                <a:stretch>
                  <a:fillRect l="-1209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93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4" grpId="1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уга 27"/>
          <p:cNvSpPr/>
          <p:nvPr/>
        </p:nvSpPr>
        <p:spPr>
          <a:xfrm rot="14562642">
            <a:off x="2229845" y="3803791"/>
            <a:ext cx="288032" cy="360040"/>
          </a:xfrm>
          <a:prstGeom prst="arc">
            <a:avLst>
              <a:gd name="adj1" fmla="val 17178790"/>
              <a:gd name="adj2" fmla="val 20736695"/>
            </a:avLst>
          </a:prstGeom>
          <a:ln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4562642">
            <a:off x="2117041" y="3753035"/>
            <a:ext cx="288032" cy="360040"/>
          </a:xfrm>
          <a:prstGeom prst="arc">
            <a:avLst>
              <a:gd name="adj1" fmla="val 16200000"/>
              <a:gd name="adj2" fmla="val 20736695"/>
            </a:avLst>
          </a:prstGeom>
          <a:ln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Дуга 52"/>
          <p:cNvSpPr/>
          <p:nvPr/>
        </p:nvSpPr>
        <p:spPr>
          <a:xfrm rot="7511772">
            <a:off x="841678" y="2534323"/>
            <a:ext cx="288032" cy="360040"/>
          </a:xfrm>
          <a:prstGeom prst="arc">
            <a:avLst>
              <a:gd name="adj1" fmla="val 16200000"/>
              <a:gd name="adj2" fmla="val 2073669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4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65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74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79" name="Овал 78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6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7" name="Скругленный прямоугольник 66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294537" y="548680"/>
              <a:ext cx="2397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Важно</a:t>
              </a:r>
              <a:r>
                <a:rPr lang="ru-RU" sz="5400" b="1" cap="none" spc="0" dirty="0" smtClean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!</a:t>
              </a:r>
              <a:endParaRPr lang="ru-RU" sz="5400" b="1" cap="none" spc="0" dirty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742909"/>
              </p:ext>
            </p:extLst>
          </p:nvPr>
        </p:nvGraphicFramePr>
        <p:xfrm>
          <a:off x="3108325" y="2589213"/>
          <a:ext cx="49831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4" imgW="1917360" imgH="203040" progId="Equation.3">
                  <p:embed/>
                </p:oleObj>
              </mc:Choice>
              <mc:Fallback>
                <p:oleObj name="Формула" r:id="rId4" imgW="1917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2589213"/>
                        <a:ext cx="4983163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51520" y="1556792"/>
            <a:ext cx="775847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треугольника </a:t>
            </a:r>
          </a:p>
          <a:p>
            <a:pPr algn="ctr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стороне и двум прилегающим к ней углам.</a:t>
            </a:r>
            <a:endParaRPr lang="ru-RU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539552" y="2708920"/>
            <a:ext cx="1872208" cy="1296144"/>
          </a:xfrm>
          <a:prstGeom prst="triangle">
            <a:avLst>
              <a:gd name="adj" fmla="val 25333"/>
            </a:avLst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5436" y="234888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411760" y="386104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79512" y="393305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cxnSp>
        <p:nvCxnSpPr>
          <p:cNvPr id="46" name="Прямая соединительная линия 45"/>
          <p:cNvCxnSpPr>
            <a:stCxn id="34" idx="0"/>
            <a:endCxn id="34" idx="4"/>
          </p:cNvCxnSpPr>
          <p:nvPr/>
        </p:nvCxnSpPr>
        <p:spPr>
          <a:xfrm>
            <a:off x="1013838" y="2708920"/>
            <a:ext cx="1397922" cy="12961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91680" y="2852936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a</a:t>
            </a:r>
            <a:endParaRPr lang="ru-RU" sz="2400" i="1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76844" y="3356992"/>
            <a:ext cx="414748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можно найти???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67543" y="4328513"/>
                <a:ext cx="806489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ea typeface="Cambria Math"/>
                  </a:rPr>
                  <a:t>1. </a:t>
                </a:r>
                <a14:m>
                  <m:oMath xmlns:m="http://schemas.openxmlformats.org/officeDocument/2006/math">
                    <m:r>
                      <a:rPr lang="ru-RU" sz="2400" smtClean="0">
                        <a:latin typeface="Cambria Math"/>
                        <a:ea typeface="Cambria Math"/>
                      </a:rPr>
                      <m:t>∠А</m:t>
                    </m:r>
                    <m:r>
                      <a:rPr lang="ru-RU" sz="2400" b="0" i="0" smtClean="0">
                        <a:latin typeface="Cambria Math"/>
                        <a:ea typeface="Cambria Math"/>
                      </a:rPr>
                      <m:t> (сумма углов треугольника равна </m:t>
                    </m:r>
                    <m:sSup>
                      <m:sSupPr>
                        <m:ctrlPr>
                          <a:rPr lang="ru-RU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180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ru-RU" sz="2400" b="0" i="0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ru-RU" sz="240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ru-RU" sz="2400" dirty="0" smtClean="0">
                  <a:latin typeface="Cambria Math"/>
                  <a:ea typeface="Cambria Math"/>
                </a:endParaRPr>
              </a:p>
              <a:p>
                <a:r>
                  <a:rPr lang="ru-RU" sz="2400" dirty="0" smtClean="0">
                    <a:latin typeface="Cambria Math"/>
                    <a:ea typeface="Cambria Math"/>
                  </a:rPr>
                  <a:t>2. АС и АВ </a:t>
                </a:r>
                <a:r>
                  <a:rPr lang="ru-RU" sz="2400" dirty="0" smtClean="0"/>
                  <a:t>по теореме синусов</a:t>
                </a:r>
              </a:p>
              <a:p>
                <a:r>
                  <a:rPr lang="ru-RU" sz="2400" dirty="0" smtClean="0"/>
                  <a:t>3. Площадь треугольника </a:t>
                </a:r>
              </a:p>
              <a:p>
                <a:r>
                  <a:rPr lang="ru-RU" sz="2400" dirty="0" smtClean="0"/>
                  <a:t>4. Радиусы вписанной и описанной </a:t>
                </a:r>
                <a:r>
                  <a:rPr lang="ru-RU" sz="2400" dirty="0" smtClean="0"/>
                  <a:t>окружностей</a:t>
                </a:r>
              </a:p>
              <a:p>
                <a:r>
                  <a:rPr lang="ru-RU" sz="2400" dirty="0" smtClean="0"/>
                  <a:t>5. Высоты треугольника</a:t>
                </a:r>
                <a:endParaRPr lang="ru-RU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4328513"/>
                <a:ext cx="8064895" cy="1938992"/>
              </a:xfrm>
              <a:prstGeom prst="rect">
                <a:avLst/>
              </a:prstGeom>
              <a:blipFill rotWithShape="1">
                <a:blip r:embed="rId6"/>
                <a:stretch>
                  <a:fillRect l="-1209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44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4" grpId="1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4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65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74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79" name="Овал 78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6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00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7" name="Скругленный прямоугольник 66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294537" y="548680"/>
              <a:ext cx="2397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Важно</a:t>
              </a:r>
              <a:r>
                <a:rPr lang="ru-RU" sz="5400" b="1" cap="none" spc="0" dirty="0" smtClean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!</a:t>
              </a:r>
              <a:endParaRPr lang="ru-RU" sz="5400" b="1" cap="none" spc="0" dirty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067710"/>
              </p:ext>
            </p:extLst>
          </p:nvPr>
        </p:nvGraphicFramePr>
        <p:xfrm>
          <a:off x="2547938" y="2589213"/>
          <a:ext cx="61055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Формула" r:id="rId4" imgW="2349360" imgH="203040" progId="Equation.3">
                  <p:embed/>
                </p:oleObj>
              </mc:Choice>
              <mc:Fallback>
                <p:oleObj name="Формула" r:id="rId4" imgW="2349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2589213"/>
                        <a:ext cx="6105525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51520" y="1556792"/>
            <a:ext cx="775847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треугольника </a:t>
            </a:r>
          </a:p>
          <a:p>
            <a:pPr algn="ctr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трем сторонам.</a:t>
            </a:r>
            <a:endParaRPr lang="ru-RU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539552" y="2708920"/>
            <a:ext cx="1872208" cy="1296144"/>
          </a:xfrm>
          <a:prstGeom prst="triangle">
            <a:avLst>
              <a:gd name="adj" fmla="val 25333"/>
            </a:avLst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5436" y="234888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411760" y="378904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79512" y="393305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cxnSp>
        <p:nvCxnSpPr>
          <p:cNvPr id="46" name="Прямая соединительная линия 45"/>
          <p:cNvCxnSpPr>
            <a:stCxn id="34" idx="0"/>
            <a:endCxn id="34" idx="4"/>
          </p:cNvCxnSpPr>
          <p:nvPr/>
        </p:nvCxnSpPr>
        <p:spPr>
          <a:xfrm>
            <a:off x="1013838" y="2708920"/>
            <a:ext cx="1397922" cy="12961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91680" y="2852936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a</a:t>
            </a:r>
            <a:endParaRPr lang="ru-RU" sz="2400" i="1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76844" y="3356992"/>
            <a:ext cx="414748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можно найти???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67543" y="4328513"/>
                <a:ext cx="806489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ea typeface="Cambria Math"/>
                  </a:rPr>
                  <a:t>1. </a:t>
                </a:r>
                <a14:m>
                  <m:oMath xmlns:m="http://schemas.openxmlformats.org/officeDocument/2006/math">
                    <m:r>
                      <a:rPr lang="ru-RU" sz="2400" smtClean="0">
                        <a:latin typeface="Cambria Math"/>
                        <a:ea typeface="Cambria Math"/>
                      </a:rPr>
                      <m:t>∠А</m:t>
                    </m:r>
                    <m:r>
                      <a:rPr lang="ru-RU" sz="2400" b="0" i="0" smtClean="0">
                        <a:latin typeface="Cambria Math"/>
                        <a:ea typeface="Cambria Math"/>
                      </a:rPr>
                      <m:t> (терема косинусов)</m:t>
                    </m:r>
                    <m:r>
                      <a:rPr lang="ru-RU" sz="240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ru-RU" sz="2400" dirty="0" smtClean="0">
                  <a:latin typeface="Cambria Math"/>
                  <a:ea typeface="Cambria Math"/>
                </a:endParaRPr>
              </a:p>
              <a:p>
                <a:r>
                  <a:rPr lang="ru-RU" sz="2400" dirty="0" smtClean="0">
                    <a:latin typeface="Cambria Math"/>
                    <a:ea typeface="Cambria Math"/>
                  </a:rPr>
                  <a:t>2. </a:t>
                </a:r>
                <a14:m>
                  <m:oMath xmlns:m="http://schemas.openxmlformats.org/officeDocument/2006/math">
                    <m:r>
                      <a:rPr lang="ru-RU" sz="240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2400" b="0" i="0" smtClean="0">
                        <a:latin typeface="Cambria Math"/>
                        <a:ea typeface="Cambria Math"/>
                      </a:rPr>
                      <m:t>В и </m:t>
                    </m:r>
                    <m:r>
                      <a:rPr lang="ru-RU" sz="240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2400" dirty="0" smtClean="0"/>
                  <a:t>С (теорема синусов)</a:t>
                </a:r>
              </a:p>
              <a:p>
                <a:r>
                  <a:rPr lang="ru-RU" sz="2400" dirty="0" smtClean="0"/>
                  <a:t>3. Площадь треугольника </a:t>
                </a:r>
              </a:p>
              <a:p>
                <a:r>
                  <a:rPr lang="ru-RU" sz="2400" dirty="0" smtClean="0"/>
                  <a:t>4. Радиусы вписанной и описанной </a:t>
                </a:r>
                <a:r>
                  <a:rPr lang="ru-RU" sz="2400" dirty="0" smtClean="0"/>
                  <a:t>окружностей</a:t>
                </a:r>
              </a:p>
              <a:p>
                <a:r>
                  <a:rPr lang="ru-RU" sz="2400" dirty="0" smtClean="0"/>
                  <a:t>5. Высоты треугольника</a:t>
                </a:r>
                <a:endParaRPr lang="ru-RU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4328513"/>
                <a:ext cx="8064895" cy="1938992"/>
              </a:xfrm>
              <a:prstGeom prst="rect">
                <a:avLst/>
              </a:prstGeom>
              <a:blipFill rotWithShape="1">
                <a:blip r:embed="rId6"/>
                <a:stretch>
                  <a:fillRect l="-1209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67543" y="2960548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b</a:t>
            </a:r>
            <a:endParaRPr lang="ru-RU" sz="2400" i="1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5811" y="3912746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c</a:t>
            </a:r>
            <a:endParaRPr lang="ru-RU" sz="2400" i="1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cxnSp>
        <p:nvCxnSpPr>
          <p:cNvPr id="32" name="Прямая соединительная линия 31"/>
          <p:cNvCxnSpPr>
            <a:endCxn id="34" idx="2"/>
          </p:cNvCxnSpPr>
          <p:nvPr/>
        </p:nvCxnSpPr>
        <p:spPr>
          <a:xfrm flipH="1">
            <a:off x="539552" y="2715344"/>
            <a:ext cx="474286" cy="128972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34" idx="2"/>
            <a:endCxn id="34" idx="4"/>
          </p:cNvCxnSpPr>
          <p:nvPr/>
        </p:nvCxnSpPr>
        <p:spPr>
          <a:xfrm>
            <a:off x="539552" y="4005064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9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4" grpId="1"/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322</Words>
  <Application>Microsoft Office PowerPoint</Application>
  <PresentationFormat>Экран (4:3)</PresentationFormat>
  <Paragraphs>93</Paragraphs>
  <Slides>8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Формула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64</cp:revision>
  <dcterms:created xsi:type="dcterms:W3CDTF">2013-09-10T11:12:55Z</dcterms:created>
  <dcterms:modified xsi:type="dcterms:W3CDTF">2013-11-22T02:46:35Z</dcterms:modified>
</cp:coreProperties>
</file>