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73" r:id="rId4"/>
    <p:sldId id="301" r:id="rId5"/>
    <p:sldId id="302" r:id="rId6"/>
    <p:sldId id="303" r:id="rId7"/>
    <p:sldId id="306" r:id="rId8"/>
    <p:sldId id="307" r:id="rId9"/>
    <p:sldId id="308" r:id="rId10"/>
    <p:sldId id="309" r:id="rId11"/>
    <p:sldId id="310" r:id="rId12"/>
    <p:sldId id="311" r:id="rId13"/>
    <p:sldId id="300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E0CBC0"/>
    <a:srgbClr val="11111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8387" autoAdjust="0"/>
  </p:normalViewPr>
  <p:slideViewPr>
    <p:cSldViewPr>
      <p:cViewPr varScale="1">
        <p:scale>
          <a:sx n="69" d="100"/>
          <a:sy n="69" d="100"/>
        </p:scale>
        <p:origin x="-3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2000" dirty="0" smtClean="0">
                <a:solidFill>
                  <a:srgbClr val="7030A0"/>
                </a:solidFill>
              </a:rPr>
              <a:t>Детское </a:t>
            </a:r>
            <a:r>
              <a:rPr lang="ru-RU" sz="2000" dirty="0">
                <a:solidFill>
                  <a:srgbClr val="7030A0"/>
                </a:solidFill>
              </a:rPr>
              <a:t>население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Летское население</c:v>
                </c:pt>
              </c:strCache>
            </c:strRef>
          </c:tx>
          <c:cat>
            <c:strRef>
              <c:f>Лист1!$A$2:$A$3</c:f>
              <c:strCache>
                <c:ptCount val="1"/>
                <c:pt idx="0">
                  <c:v>"Невидимый голод"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1.4</c:v>
                </c:pt>
                <c:pt idx="1">
                  <c:v>8.6</c:v>
                </c:pt>
              </c:numCache>
            </c:numRef>
          </c:val>
        </c:ser>
      </c:pie3DChart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70493075333668409"/>
          <c:y val="0.36505786927236517"/>
          <c:w val="0.28654574428196478"/>
          <c:h val="0.20948490813648296"/>
        </c:manualLayout>
      </c:layout>
      <c:txPr>
        <a:bodyPr/>
        <a:lstStyle/>
        <a:p>
          <a:pPr>
            <a:defRPr sz="10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5020C9A-2FE4-40EF-9E81-230548823C0D}" type="datetimeFigureOut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56369DA-173A-4F15-9D4D-D6C1907CFB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3A80B9-3B0F-4062-B63C-22D3010ECC5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41E2B3-037B-4929-BB21-4648C22FEFA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D1C310-F87F-40ED-BDAC-0E9BC3605E2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7C8EC-0693-4233-A3AD-085325ED3FBE}" type="datetimeFigureOut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B225B-5E73-47C6-A256-B4209FB76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E39DD-533B-4D37-99CC-6CC1AEAE6737}" type="datetimeFigureOut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9CCDC-1684-4B77-A0FD-32B37D5EB2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E4326-D717-4D6F-BB5D-1093651AA9D3}" type="datetimeFigureOut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7D5C7-273B-46F0-9163-B6FFD3D01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B2A80-03FD-4161-82BB-E0C374DFA603}" type="datetimeFigureOut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8053B-D649-4ACD-B27D-8052CBD231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57BFB-04FB-44DA-9336-FC4B76A3FF88}" type="datetimeFigureOut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70222-D84C-4115-8A83-97B2D0185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5D563-EEA9-4902-B374-99A9521AB51E}" type="datetimeFigureOut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B476-20DA-41FF-B394-65BC98A10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98FFA-5EB3-4E0C-91A7-1ED171A5D246}" type="datetimeFigureOut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B615C-F9F9-4960-B1AA-588E57CCF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85EB7-E268-4A85-A035-632843A468CC}" type="datetimeFigureOut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94A94-C476-4F8E-9165-C0083B4DE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5B7C9-517B-4AFD-922F-6943318A99C3}" type="datetimeFigureOut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F7C50-A417-4FE0-B629-C6C8F21B0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3E9A2-80AF-4945-B10D-FCE3B5B12CD0}" type="datetimeFigureOut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ED874-2A5C-4444-BE87-A4A13A581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75C04-C6AE-4AAC-A638-F421DCE87571}" type="datetimeFigureOut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B4BD8-A70E-40AD-B023-1F5A45899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47B512-C7D5-4D3E-9530-9F2BC5C605E2}" type="datetimeFigureOut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050ADF-9789-4B92-8D14-7EE4A81CB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ae8df6a2a78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2209800"/>
            <a:ext cx="6553200" cy="2133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 преодоления отсталости развивающихся стран</a:t>
            </a:r>
            <a:endParaRPr lang="ru-RU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6172200" y="4953000"/>
            <a:ext cx="281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dirty="0">
                <a:latin typeface="+mn-lt"/>
                <a:cs typeface="Times New Roman" pitchFamily="18" charset="0"/>
              </a:rPr>
              <a:t>Работу выполнил</a:t>
            </a:r>
            <a:r>
              <a:rPr lang="en-US" altLang="ru-RU" sz="1600" dirty="0">
                <a:latin typeface="+mn-lt"/>
                <a:cs typeface="Times New Roman" pitchFamily="18" charset="0"/>
              </a:rPr>
              <a:t>:</a:t>
            </a:r>
            <a:r>
              <a:rPr lang="ru-RU" altLang="ru-RU" sz="1600" dirty="0">
                <a:latin typeface="+mn-lt"/>
                <a:cs typeface="Times New Roman" pitchFamily="18" charset="0"/>
              </a:rPr>
              <a:t> </a:t>
            </a:r>
          </a:p>
          <a:p>
            <a:r>
              <a:rPr lang="ru-RU" altLang="ru-RU" sz="1600">
                <a:latin typeface="+mn-lt"/>
                <a:cs typeface="Times New Roman" pitchFamily="18" charset="0"/>
              </a:rPr>
              <a:t>Краевой </a:t>
            </a:r>
            <a:r>
              <a:rPr lang="ru-RU" altLang="ru-RU" sz="1600" smtClean="0">
                <a:latin typeface="+mn-lt"/>
                <a:cs typeface="Times New Roman" pitchFamily="18" charset="0"/>
              </a:rPr>
              <a:t>Никита</a:t>
            </a:r>
            <a:endParaRPr lang="ru-RU" altLang="ru-RU" sz="1600" dirty="0">
              <a:latin typeface="+mn-lt"/>
              <a:cs typeface="Times New Roman" pitchFamily="18" charset="0"/>
            </a:endParaRPr>
          </a:p>
        </p:txBody>
      </p:sp>
      <p:sp>
        <p:nvSpPr>
          <p:cNvPr id="2053" name="Прямоугольник 4"/>
          <p:cNvSpPr>
            <a:spLocks noChangeArrowheads="1"/>
          </p:cNvSpPr>
          <p:nvPr/>
        </p:nvSpPr>
        <p:spPr bwMode="auto">
          <a:xfrm>
            <a:off x="3657600" y="5791200"/>
            <a:ext cx="1355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b="1" dirty="0"/>
              <a:t>Пыталово</a:t>
            </a:r>
          </a:p>
          <a:p>
            <a:pPr algn="ctr"/>
            <a:r>
              <a:rPr lang="ru-RU" b="1" dirty="0" smtClean="0"/>
              <a:t>- 2013 </a:t>
            </a:r>
            <a:r>
              <a:rPr lang="ru-RU" b="1" dirty="0"/>
              <a:t>г.-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33600" y="7620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7200" algn="ctr"/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ГОСУДАРСТВЕННОЕ БЮДЖЕТНОЕ ОБРАЗОВАТЕЛЬНОЕ УЧРЕЖДЕНИЕ ПСКОВСКОЙ ОБЛАСТИ</a:t>
            </a:r>
            <a:endParaRPr lang="ru-RU" sz="1200" dirty="0">
              <a:latin typeface="+mn-lt"/>
            </a:endParaRPr>
          </a:p>
          <a:p>
            <a:pPr lvl="0" indent="457200" algn="ctr" eaLnBrk="0" hangingPunct="0"/>
            <a:r>
              <a:rPr lang="ru-RU" sz="1200" b="1" dirty="0">
                <a:latin typeface="+mn-lt"/>
                <a:ea typeface="Times New Roman" pitchFamily="18" charset="0"/>
              </a:rPr>
              <a:t> «ПЫТАЛОВСКАЯ СПЕЦИАЛЬНАЯ (КОРРЕКЦИОННАЯ) ОБЩЕОБРАЗОВАТЕЛЬНАЯ ШКОЛА-ИНТЕРНАТ </a:t>
            </a:r>
            <a:r>
              <a:rPr lang="en-US" sz="1200" b="1" dirty="0">
                <a:latin typeface="+mn-lt"/>
                <a:ea typeface="Times New Roman" pitchFamily="18" charset="0"/>
              </a:rPr>
              <a:t>I</a:t>
            </a:r>
            <a:r>
              <a:rPr lang="ru-RU" sz="1200" b="1" dirty="0">
                <a:latin typeface="+mn-lt"/>
                <a:ea typeface="Times New Roman" pitchFamily="18" charset="0"/>
              </a:rPr>
              <a:t> И </a:t>
            </a:r>
            <a:r>
              <a:rPr lang="en-US" sz="1200" b="1" dirty="0">
                <a:latin typeface="+mn-lt"/>
                <a:ea typeface="Times New Roman" pitchFamily="18" charset="0"/>
              </a:rPr>
              <a:t>II</a:t>
            </a:r>
            <a:r>
              <a:rPr lang="ru-RU" sz="1200" b="1" dirty="0">
                <a:latin typeface="+mn-lt"/>
                <a:ea typeface="Times New Roman" pitchFamily="18" charset="0"/>
              </a:rPr>
              <a:t> ВИДА»</a:t>
            </a:r>
            <a:endParaRPr lang="ru-RU" sz="1200" b="1" dirty="0">
              <a:latin typeface="+mn-lt"/>
            </a:endParaRPr>
          </a:p>
        </p:txBody>
      </p:sp>
      <p:pic>
        <p:nvPicPr>
          <p:cNvPr id="2057" name="Picture 9" descr="http://koms-nvk-licey.at.ua/2010/pravo/prava_ditini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352800"/>
            <a:ext cx="2133600" cy="2040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i054.radikal.ru/1103/6c/832d85c822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609600"/>
            <a:ext cx="4343400" cy="2590800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       Современные политические исследования показывают, что между экономической отсталостью и правами человека также существует прямая связь. Чем беднее общество, тем меньше оно уделяет внимания правам человека, куда мы относим и право человека на образование, социальное страхование, улучшение условий труда и качества жизни и прочие.</a:t>
            </a:r>
          </a:p>
          <a:p>
            <a:endParaRPr lang="ru-RU" dirty="0"/>
          </a:p>
        </p:txBody>
      </p:sp>
      <p:pic>
        <p:nvPicPr>
          <p:cNvPr id="5" name="Picture 8" descr="http://www.un.org/ru/unforpeople/images/education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066800"/>
            <a:ext cx="238125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7" descr="C:\Users\Смирняга\Desktop\d094ae7e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733800"/>
            <a:ext cx="2565890" cy="1925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C:\Users\Смирняга\Desktop\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3505200"/>
            <a:ext cx="1533251" cy="2505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C:\Users\Смирняга\Desktop\eradication-of-povert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2819400"/>
            <a:ext cx="2115989" cy="1674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http://www.itar-tass.com/data/Photos/Photo/76254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4572000"/>
            <a:ext cx="2388446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i054.radikal.ru/1103/6c/832d85c822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52600" y="1295400"/>
            <a:ext cx="6400800" cy="1752600"/>
          </a:xfrm>
        </p:spPr>
        <p:txBody>
          <a:bodyPr/>
          <a:lstStyle/>
          <a:p>
            <a:pPr algn="ctr">
              <a:buNone/>
            </a:pPr>
            <a:r>
              <a:rPr lang="ru-RU" sz="1600" dirty="0" smtClean="0"/>
              <a:t>      Голод и нищету как социальную проблему, полностью исключить из повседневной экономической жизни практически невозможно, а вот снизить её нагрузку на всю систему в целом и масштабы влияния </a:t>
            </a:r>
            <a:r>
              <a:rPr lang="ru-RU" sz="1600" dirty="0" err="1" smtClean="0"/>
              <a:t>c</a:t>
            </a:r>
            <a:r>
              <a:rPr lang="ru-RU" sz="1600" dirty="0" smtClean="0"/>
              <a:t> помощью социальных программ и международной помощи развивающимся государствам  вполне по силам.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C:\Users\Смирняга\Desktop\gump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743200"/>
            <a:ext cx="2443857" cy="1837135"/>
          </a:xfrm>
          <a:prstGeom prst="rect">
            <a:avLst/>
          </a:prstGeom>
          <a:noFill/>
        </p:spPr>
      </p:pic>
      <p:pic>
        <p:nvPicPr>
          <p:cNvPr id="6" name="Picture 2" descr="http://www.vseneprostotak.ru/wp-content/uploads/2010/09/900x600-6EJTR6S400AO0001-720x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276600"/>
            <a:ext cx="2362200" cy="1640417"/>
          </a:xfrm>
          <a:prstGeom prst="rect">
            <a:avLst/>
          </a:prstGeom>
          <a:noFill/>
        </p:spPr>
      </p:pic>
      <p:pic>
        <p:nvPicPr>
          <p:cNvPr id="72706" name="Picture 2" descr="http://g1.delphi.lv/images/pix/228x138/1725fe4b/file25606569_15bf64a572496e29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886200"/>
            <a:ext cx="2517911" cy="1524000"/>
          </a:xfrm>
          <a:prstGeom prst="rect">
            <a:avLst/>
          </a:prstGeom>
          <a:noFill/>
        </p:spPr>
      </p:pic>
      <p:pic>
        <p:nvPicPr>
          <p:cNvPr id="72708" name="Picture 4" descr="http://school39.ru/images/stories/big/%D0%9E%D0%9E%D0%9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4495800"/>
            <a:ext cx="1981200" cy="14918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i054.radikal.ru/1103/6c/832d85c822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971800" y="990600"/>
            <a:ext cx="33368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+mn-lt"/>
              </a:rPr>
              <a:t>Список использованных источников</a:t>
            </a:r>
          </a:p>
        </p:txBody>
      </p:sp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2133600" y="1447800"/>
            <a:ext cx="49530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1. Широков Г. «Третий мир» - стратегия развития // Азия и Африка сегодня. - 1992. - № 3.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2. Протасов О.Г. Глобальные проблемы человечества // Экология и экономика, №11, 2010 г.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3. Проблемы преодоления экономической отсталости и технологической зависимости развивающихся стран: сборник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науч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. Трудов / МГИМО МИД СССР; под ред. Л.А.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Фитуни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– М., 1985.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4. [Электронный ресурс] http://articles.excelion.ru/ Статья «Глобальные экономические проблемы: сущность, виды, динамика»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5. [Электронный ресурс] http://www.e-college.ru/ Учебно-методический комплекс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6. [Электронный ресурс] http://ru.wikipedia.org/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7. [Электронный ресурс] http://www.voronova-on.ru/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8. [Электронный ресурс] http://www.personalmoney.ru/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9. Родионова, И.А. Глобальные проблемы человечества / И.А. Родионова - М.: Аспект Пресс,1995.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10. Всеобщая Декларация Прав Человека: Принята Генеральной Ассамблеей ООН 10 декабря 1948 г.- Париж.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11. Библиотека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Еxsolver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: портал [электронный ресурс]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 descr="ae8df6a2a78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 bwMode="auto">
          <a:xfrm>
            <a:off x="2362200" y="2514600"/>
            <a:ext cx="59436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charset="0"/>
                <a:cs typeface="Arial" charset="0"/>
              </a:rPr>
              <a:t>Спасибо за внимание</a:t>
            </a:r>
            <a:r>
              <a:rPr lang="en-US" sz="4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charset="0"/>
                <a:cs typeface="Arial" charset="0"/>
              </a:rPr>
              <a:t>!</a:t>
            </a:r>
            <a:r>
              <a:rPr lang="ru-RU" sz="4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charset="0"/>
                <a:cs typeface="Arial" charset="0"/>
              </a:rPr>
              <a:t> </a:t>
            </a:r>
            <a:endParaRPr lang="ru-RU" sz="48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 cstate="print">
            <a:lum bright="34000" contrast="-34000"/>
          </a:blip>
          <a:srcRect/>
          <a:stretch>
            <a:fillRect/>
          </a:stretch>
        </p:blipFill>
        <p:spPr bwMode="auto">
          <a:xfrm>
            <a:off x="0" y="0"/>
            <a:ext cx="9472613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85800" y="3124200"/>
            <a:ext cx="44958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>
                <a:latin typeface="Times New Roman" pitchFamily="18" charset="0"/>
                <a:cs typeface="Calibri" pitchFamily="34" charset="0"/>
              </a:rPr>
              <a:t>Человек, будучи носителем разума, становится участником развития мира и оказывает воздействие на развитие, причём темпы этого воздействия таковы, что могут создавать проблемы, общие для всего человечества.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http://i054.radikal.ru/1103/6c/832d85c822f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4" descr="Рассмотрим модель взаимосвязи глобальных пробле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066800"/>
            <a:ext cx="5762625" cy="379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http://i054.radikal.ru/1103/6c/832d85c822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667000" y="1600200"/>
            <a:ext cx="4343400" cy="1524000"/>
          </a:xfrm>
        </p:spPr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</a:rPr>
              <a:t>Государства Азии</a:t>
            </a:r>
          </a:p>
          <a:p>
            <a:pPr algn="l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</a:rPr>
              <a:t>Государства Африки</a:t>
            </a:r>
          </a:p>
          <a:p>
            <a:pPr algn="l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</a:rPr>
              <a:t>Государства Латинской Америки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    и Океании</a:t>
            </a:r>
          </a:p>
        </p:txBody>
      </p:sp>
      <p:pic>
        <p:nvPicPr>
          <p:cNvPr id="5125" name="Picture 2" descr="http://i006.radikal.ru/0711/78/902dbd83a2f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048000"/>
            <a:ext cx="6019800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Прямоугольник 5"/>
          <p:cNvSpPr>
            <a:spLocks noChangeArrowheads="1"/>
          </p:cNvSpPr>
          <p:nvPr/>
        </p:nvSpPr>
        <p:spPr bwMode="auto">
          <a:xfrm>
            <a:off x="1905000" y="5715000"/>
            <a:ext cx="6019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/>
              <a:t>Многие ученые считают, что в проблемах стран «третьего мира» заложен взрывной потенциал, не уступающий по своей силе ядерному.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67000" y="914400"/>
            <a:ext cx="4413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«ТРЕТИЙ МИР» – ЧТО ЭТО?</a:t>
            </a:r>
            <a:endParaRPr lang="ru-RU" sz="24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i054.radikal.ru/1103/6c/832d85c822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133600" y="1143000"/>
            <a:ext cx="5715000" cy="609600"/>
          </a:xfrm>
        </p:spPr>
        <p:txBody>
          <a:bodyPr/>
          <a:lstStyle/>
          <a:p>
            <a:pPr lvl="0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 smtClean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1981200" y="1447800"/>
            <a:ext cx="5791199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1. отсутствие доступа в мире изобилия возможностей;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2. отсутствие справедливости и равенства;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3. отсутствие безопасности человека и мира;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4. отсутствие политической свободы нищих;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5. отсутствие системы здравоохранения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6. неспособность нищих участвовать в процессе принятия решений;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7. 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Arial" pitchFamily="34" charset="0"/>
              </a:rPr>
              <a:t>безработица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8.отсутствие добросовестного управления;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9.отсутствие личной безопасности 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др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286000" y="1143000"/>
            <a:ext cx="571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Calibri" pitchFamily="34" charset="0"/>
                <a:cs typeface="Arial" pitchFamily="34" charset="0"/>
              </a:rPr>
              <a:t>Основные причины нищеты: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i054.radikal.ru/1103/6c/832d85c822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Прямоугольник 4"/>
          <p:cNvSpPr>
            <a:spLocks noChangeArrowheads="1"/>
          </p:cNvSpPr>
          <p:nvPr/>
        </p:nvSpPr>
        <p:spPr bwMode="auto">
          <a:xfrm>
            <a:off x="2514600" y="5029200"/>
            <a:ext cx="5181600" cy="103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ru-RU" altLang="ru-RU" dirty="0" smtClean="0">
                <a:latin typeface="+mn-lt"/>
              </a:rPr>
              <a:t>Точные </a:t>
            </a:r>
            <a:r>
              <a:rPr lang="ru-RU" altLang="ru-RU" dirty="0">
                <a:latin typeface="+mn-lt"/>
              </a:rPr>
              <a:t>размеры нищеты трудно рассчитать </a:t>
            </a:r>
            <a:endParaRPr lang="ru-RU" altLang="ru-RU" dirty="0" smtClean="0">
              <a:latin typeface="+mn-lt"/>
            </a:endParaRP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ru-RU" altLang="ru-RU" dirty="0" smtClean="0">
                <a:latin typeface="+mn-lt"/>
              </a:rPr>
              <a:t>из-за нехватки </a:t>
            </a:r>
            <a:r>
              <a:rPr lang="ru-RU" altLang="ru-RU" dirty="0">
                <a:latin typeface="+mn-lt"/>
              </a:rPr>
              <a:t>статистических показателей </a:t>
            </a:r>
            <a:endParaRPr lang="ru-RU" altLang="ru-RU" dirty="0" smtClean="0">
              <a:latin typeface="+mn-lt"/>
            </a:endParaRP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ru-RU" altLang="ru-RU" dirty="0" smtClean="0">
                <a:latin typeface="+mn-lt"/>
              </a:rPr>
              <a:t>и </a:t>
            </a:r>
            <a:r>
              <a:rPr lang="ru-RU" altLang="ru-RU" dirty="0">
                <a:latin typeface="+mn-lt"/>
              </a:rPr>
              <a:t>различий в определении </a:t>
            </a:r>
            <a:r>
              <a:rPr lang="ru-RU" altLang="ru-RU" dirty="0" smtClean="0">
                <a:latin typeface="+mn-lt"/>
              </a:rPr>
              <a:t>её </a:t>
            </a:r>
            <a:r>
              <a:rPr lang="ru-RU" altLang="ru-RU" dirty="0">
                <a:latin typeface="+mn-lt"/>
              </a:rPr>
              <a:t>границ.</a:t>
            </a:r>
          </a:p>
        </p:txBody>
      </p:sp>
      <p:pic>
        <p:nvPicPr>
          <p:cNvPr id="7174" name="Picture 6" descr="http://www.pcparsi.com/uploaded/pce684ddc6e41211d79082ea6fc2e603e4_5e845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88146">
            <a:off x="6140282" y="970458"/>
            <a:ext cx="2095500" cy="1676400"/>
          </a:xfrm>
          <a:prstGeom prst="rect">
            <a:avLst/>
          </a:prstGeom>
          <a:noFill/>
        </p:spPr>
      </p:pic>
      <p:pic>
        <p:nvPicPr>
          <p:cNvPr id="7178" name="Picture 10" descr="http://guzgan.ro/uploads/posts/2011-03/1299531889_haioase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1433" y="2977676"/>
            <a:ext cx="2353164" cy="1764873"/>
          </a:xfrm>
          <a:prstGeom prst="rect">
            <a:avLst/>
          </a:prstGeom>
          <a:noFill/>
        </p:spPr>
      </p:pic>
      <p:pic>
        <p:nvPicPr>
          <p:cNvPr id="7184" name="Picture 16" descr="http://s1.n1.by/sites/default/files/imagecache/full/345_BnHov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2895600"/>
            <a:ext cx="2400300" cy="1920240"/>
          </a:xfrm>
          <a:prstGeom prst="rect">
            <a:avLst/>
          </a:prstGeom>
          <a:noFill/>
        </p:spPr>
      </p:pic>
      <p:pic>
        <p:nvPicPr>
          <p:cNvPr id="7186" name="Picture 18" descr="http://www.un.org/en/events/charityday/images/charityda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2667000"/>
            <a:ext cx="2107992" cy="1714501"/>
          </a:xfrm>
          <a:prstGeom prst="rect">
            <a:avLst/>
          </a:prstGeom>
          <a:noFill/>
        </p:spPr>
      </p:pic>
      <p:pic>
        <p:nvPicPr>
          <p:cNvPr id="7188" name="Picture 20" descr="http://darfur.blox.pl/resource/z4622425X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218199">
            <a:off x="1761421" y="965321"/>
            <a:ext cx="2386577" cy="1666875"/>
          </a:xfrm>
          <a:prstGeom prst="rect">
            <a:avLst/>
          </a:prstGeom>
          <a:noFill/>
        </p:spPr>
      </p:pic>
      <p:pic>
        <p:nvPicPr>
          <p:cNvPr id="7180" name="Picture 12" descr="http://www.snowcave.ru/mcrgo/biblio/pressa/expedition/2005-03-boiko/parallel%27niy_mir_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6200" y="685800"/>
            <a:ext cx="2362200" cy="1771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 descr="http://i054.radikal.ru/1103/6c/832d85c822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2" name="Picture 6" descr="http://s0.i-news.kz/illustrations/b/fb/70/82/1341941642-29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295400"/>
            <a:ext cx="1962150" cy="156972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3124200" y="685800"/>
            <a:ext cx="358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6633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«Человек ест, чтобы жить, </a:t>
            </a:r>
            <a:br>
              <a:rPr lang="ru-RU" b="1" dirty="0">
                <a:solidFill>
                  <a:srgbClr val="6633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b="1" dirty="0">
                <a:solidFill>
                  <a:srgbClr val="6633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а не живёт, чтобы есть».</a:t>
            </a:r>
            <a:endParaRPr lang="ru-RU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1981200" y="1905000"/>
          <a:ext cx="32004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2667000" y="4953000"/>
            <a:ext cx="5029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i="1" dirty="0" smtClean="0">
                <a:latin typeface="Times New Roman" pitchFamily="18" charset="0"/>
                <a:cs typeface="Times New Roman" pitchFamily="18" charset="0"/>
              </a:rPr>
              <a:t>Основная причина голода кроется не в природных катаклизмах, а экономической отсталости развивающихся стран и </a:t>
            </a:r>
            <a:r>
              <a:rPr lang="ru-RU" altLang="ru-RU" sz="1400" b="1" i="1" dirty="0" err="1" smtClean="0">
                <a:latin typeface="Times New Roman" pitchFamily="18" charset="0"/>
                <a:cs typeface="Times New Roman" pitchFamily="18" charset="0"/>
              </a:rPr>
              <a:t>неоколониальной</a:t>
            </a:r>
            <a:r>
              <a:rPr lang="ru-RU" altLang="ru-RU" sz="1400" b="1" i="1" dirty="0" smtClean="0">
                <a:latin typeface="Times New Roman" pitchFamily="18" charset="0"/>
                <a:cs typeface="Times New Roman" pitchFamily="18" charset="0"/>
              </a:rPr>
              <a:t> политике Запада. Отсутствие</a:t>
            </a:r>
          </a:p>
          <a:p>
            <a:pPr algn="ctr"/>
            <a:r>
              <a:rPr lang="ru-RU" altLang="ru-RU" sz="1400" b="1" i="1" dirty="0" smtClean="0">
                <a:latin typeface="Times New Roman" pitchFamily="18" charset="0"/>
                <a:cs typeface="Times New Roman" pitchFamily="18" charset="0"/>
              </a:rPr>
              <a:t> в развивающихся странах необходимой инфраструктуры, осложняет своевременную доставку продовольствия </a:t>
            </a:r>
          </a:p>
          <a:p>
            <a:pPr algn="ctr"/>
            <a:r>
              <a:rPr lang="ru-RU" altLang="ru-RU" sz="1400" b="1" i="1" dirty="0" smtClean="0">
                <a:latin typeface="Times New Roman" pitchFamily="18" charset="0"/>
                <a:cs typeface="Times New Roman" pitchFamily="18" charset="0"/>
              </a:rPr>
              <a:t>в районы, пораженные голодом. </a:t>
            </a:r>
            <a:endParaRPr lang="ru-RU" alt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68" name="Picture 12" descr="http://cezarsalahor.files.wordpress.com/2010/12/fata-saraculu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3505200"/>
            <a:ext cx="2514600" cy="1514349"/>
          </a:xfrm>
          <a:prstGeom prst="rect">
            <a:avLst/>
          </a:prstGeom>
          <a:noFill/>
        </p:spPr>
      </p:pic>
      <p:pic>
        <p:nvPicPr>
          <p:cNvPr id="70670" name="Picture 14" descr="http://www.pandia.ru/wp-content/uploads/2011/08/wpid-image057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2743200"/>
            <a:ext cx="2103055" cy="1447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http://i054.radikal.ru/1103/6c/832d85c822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2" name="Picture 2" descr="http://www.kath.ch/upload/pre/5171h480w64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819400"/>
            <a:ext cx="2387600" cy="1704896"/>
          </a:xfrm>
          <a:prstGeom prst="rect">
            <a:avLst/>
          </a:prstGeom>
          <a:noFill/>
        </p:spPr>
      </p:pic>
      <p:pic>
        <p:nvPicPr>
          <p:cNvPr id="71684" name="Picture 4" descr="http://open.az/uploads/posts/2011-08/1313412286_post-12466228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914400"/>
            <a:ext cx="2281223" cy="1819276"/>
          </a:xfrm>
          <a:prstGeom prst="rect">
            <a:avLst/>
          </a:prstGeom>
          <a:noFill/>
        </p:spPr>
      </p:pic>
      <p:pic>
        <p:nvPicPr>
          <p:cNvPr id="71686" name="Picture 6" descr="http://gdb.voanews.com/E7C670D2-A06D-49B7-A1A4-A343656ACA08_w640_r1_s_cx0_cy2_cw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3048000"/>
            <a:ext cx="2438400" cy="13716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828800" y="914400"/>
            <a:ext cx="304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n-lt"/>
              </a:rPr>
              <a:t>Из-за болезней, связанных </a:t>
            </a:r>
            <a:endParaRPr lang="ru-RU" dirty="0" smtClean="0">
              <a:latin typeface="+mn-lt"/>
            </a:endParaRPr>
          </a:p>
          <a:p>
            <a:r>
              <a:rPr lang="ru-RU" dirty="0" smtClean="0">
                <a:latin typeface="+mn-lt"/>
              </a:rPr>
              <a:t>с </a:t>
            </a:r>
            <a:r>
              <a:rPr lang="ru-RU" dirty="0">
                <a:latin typeface="+mn-lt"/>
              </a:rPr>
              <a:t>недоеданием и голодом, недостатком чистой воды, в развивающихся странах ежегодно умирает 40 млн</a:t>
            </a:r>
            <a:r>
              <a:rPr lang="ru-RU" dirty="0" smtClean="0">
                <a:latin typeface="+mn-lt"/>
              </a:rPr>
              <a:t>., в </a:t>
            </a:r>
            <a:r>
              <a:rPr lang="ru-RU" dirty="0">
                <a:latin typeface="+mn-lt"/>
              </a:rPr>
              <a:t>том числе 18 млн. детей.</a:t>
            </a:r>
          </a:p>
        </p:txBody>
      </p:sp>
      <p:pic>
        <p:nvPicPr>
          <p:cNvPr id="71688" name="Picture 8" descr="http://daughterofthemidnightsun.files.wordpress.com/2011/07/africa_water_girl-ashz-0906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4495800"/>
            <a:ext cx="2286000" cy="1522828"/>
          </a:xfrm>
          <a:prstGeom prst="rect">
            <a:avLst/>
          </a:prstGeom>
          <a:noFill/>
        </p:spPr>
      </p:pic>
      <p:pic>
        <p:nvPicPr>
          <p:cNvPr id="11" name="Picture 8" descr="http://legend.az/uploads/posts/2012-01/1326117763_q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4495800"/>
            <a:ext cx="2286000" cy="1485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http://i054.radikal.ru/1103/6c/832d85c822f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971800" y="762000"/>
            <a:ext cx="344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Способы решения проблем:</a:t>
            </a:r>
            <a:endParaRPr lang="ru-RU" b="1" dirty="0">
              <a:solidFill>
                <a:srgbClr val="6633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62200" y="1295401"/>
            <a:ext cx="457200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1. Прекращение войн, введение конституции, наличие постоянной армии. </a:t>
            </a:r>
          </a:p>
          <a:p>
            <a:r>
              <a:rPr lang="ru-RU" sz="1400" dirty="0" smtClean="0"/>
              <a:t>2.Экономический подъем, путём налаживания и расширения предприятий, импорта и экспорта с другими странами, инвестирования в страну из-за рубежа, налаживанием отношений с соседними высокоразвитыми странами</a:t>
            </a:r>
          </a:p>
          <a:p>
            <a:r>
              <a:rPr lang="ru-RU" sz="1400" dirty="0" smtClean="0"/>
              <a:t>3. Улучшение медицины, обмен опытом с высокоразвитыми странами, закупка оборудования и строительство госпиталей</a:t>
            </a:r>
          </a:p>
          <a:p>
            <a:r>
              <a:rPr lang="ru-RU" sz="1400" dirty="0" smtClean="0"/>
              <a:t>4. Строительство учебных заведений, налаживание книгопечатания , широкое использование интернет ресурсов</a:t>
            </a:r>
          </a:p>
          <a:p>
            <a:r>
              <a:rPr lang="ru-RU" sz="1400" dirty="0" smtClean="0"/>
              <a:t>5. Улучшение экологии, прекращение загрязнения водоемов, рек</a:t>
            </a:r>
          </a:p>
          <a:p>
            <a:r>
              <a:rPr lang="ru-RU" sz="1400" dirty="0" smtClean="0"/>
              <a:t>6. Разведение домашнего скота, налаживание сельского хозяйства, импорт и экспорт с развитыми странами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1623</TotalTime>
  <Words>489</Words>
  <Application>Microsoft Office PowerPoint</Application>
  <PresentationFormat>Экран (4:3)</PresentationFormat>
  <Paragraphs>66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Преодоление отсталости развивающихся стран</dc:title>
  <dc:creator>Mari</dc:creator>
  <cp:lastModifiedBy>Лариса</cp:lastModifiedBy>
  <cp:revision>164</cp:revision>
  <dcterms:created xsi:type="dcterms:W3CDTF">2011-04-24T10:51:06Z</dcterms:created>
  <dcterms:modified xsi:type="dcterms:W3CDTF">2014-04-25T08:12:07Z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000800aa16000000000001024120</vt:lpwstr>
  </property>
</Properties>
</file>