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2" r:id="rId4"/>
    <p:sldId id="273" r:id="rId5"/>
    <p:sldId id="274" r:id="rId6"/>
    <p:sldId id="269" r:id="rId7"/>
    <p:sldId id="26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8" autoAdjust="0"/>
  </p:normalViewPr>
  <p:slideViewPr>
    <p:cSldViewPr>
      <p:cViewPr varScale="1">
        <p:scale>
          <a:sx n="104" d="100"/>
          <a:sy n="104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928670"/>
            <a:ext cx="6357982" cy="3724096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Решение задач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По теме «Теорема Пифагора»</a:t>
            </a:r>
          </a:p>
          <a:p>
            <a:pPr algn="ctr"/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Геометрия 8 класс</a:t>
            </a:r>
          </a:p>
          <a:p>
            <a:pPr algn="ctr"/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5085184"/>
            <a:ext cx="3759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Выполнила:</a:t>
            </a:r>
          </a:p>
          <a:p>
            <a:pPr algn="r"/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Коршикова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Н. Г. 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читель математики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 квалификационная категория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857232"/>
            <a:ext cx="61436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Домашнее задание:</a:t>
            </a:r>
          </a:p>
          <a:p>
            <a:pPr algn="ctr"/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п. 62-67, составить задачу на нахождение элементов треугольника, используя теорему Пифагора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143240" y="3643314"/>
            <a:ext cx="2736850" cy="143986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43240" y="3643314"/>
            <a:ext cx="2714644" cy="14287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3143240" y="3643314"/>
            <a:ext cx="2714644" cy="14287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0"/>
            <a:endCxn id="2" idx="2"/>
          </p:cNvCxnSpPr>
          <p:nvPr/>
        </p:nvCxnSpPr>
        <p:spPr>
          <a:xfrm rot="16200000" flipH="1">
            <a:off x="3791733" y="4363245"/>
            <a:ext cx="143986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H="1">
            <a:off x="3143240" y="4357694"/>
            <a:ext cx="27368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928670"/>
            <a:ext cx="5857916" cy="1754326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Сколько прямоугольных треугольников на рисунке?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5715016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Ответ: 12,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286676" cy="95410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Вставьте пропущенное слово, чтобы получилось верное высказывание: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В … треугольнике сумма квадратов катетов равна …</a:t>
            </a:r>
            <a:endParaRPr lang="ru-RU" sz="32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57224" y="3286124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Если в прямоугольном треугольнике ∆АВС  с прямым углом 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АВ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=АС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-ВС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то АС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 ….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92919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3. Синусом острого угла прямоугольного треугольника называется отношение …..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1" grpId="1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572428" cy="58477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Истинно или ложно утверждение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714488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Если к прямой из одной точки проведены перпендикуляр и наклонная, то наклонная меньше перпендикуляра.</a:t>
            </a:r>
            <a:endParaRPr lang="ru-RU" sz="2400" dirty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rot="17960081" flipV="1">
            <a:off x="7146838" y="1707011"/>
            <a:ext cx="544913" cy="180090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 flipV="1">
            <a:off x="6786578" y="1928802"/>
            <a:ext cx="0" cy="142876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72264" y="15716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0082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001024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4286256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Треугольник со сторонами 3, 4 и 5 единиц называют египетским.</a:t>
            </a:r>
            <a:endParaRPr lang="ru-RU" sz="2400" dirty="0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428596" y="4286256"/>
            <a:ext cx="2714644" cy="172561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3143240" y="4286256"/>
            <a:ext cx="0" cy="172561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428596" y="6000768"/>
            <a:ext cx="27368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643042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60007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4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4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4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4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4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5" grpId="0" animBg="1"/>
      <p:bldP spid="7" grpId="0"/>
      <p:bldP spid="8" grpId="0"/>
      <p:bldP spid="9" grpId="0"/>
      <p:bldP spid="9" grpId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6500858" cy="95410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Найдите расстояние до окна к которому приставлена лестница.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Line 14"/>
          <p:cNvSpPr>
            <a:spLocks noChangeShapeType="1"/>
          </p:cNvSpPr>
          <p:nvPr/>
        </p:nvSpPr>
        <p:spPr bwMode="auto">
          <a:xfrm>
            <a:off x="1142976" y="6072206"/>
            <a:ext cx="392909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rot="20608960" flipV="1">
            <a:off x="797922" y="3202767"/>
            <a:ext cx="826562" cy="2809918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rot="20608960" flipV="1">
            <a:off x="3583468" y="3199084"/>
            <a:ext cx="801711" cy="2817286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20608960">
            <a:off x="1201667" y="2801662"/>
            <a:ext cx="2740138" cy="810598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rot="20608960" flipV="1">
            <a:off x="1032965" y="2458641"/>
            <a:ext cx="1791660" cy="513846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20608960" flipH="1" flipV="1">
            <a:off x="2883314" y="2052398"/>
            <a:ext cx="948477" cy="1324444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428860" y="3571876"/>
            <a:ext cx="12255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357422" y="4572008"/>
            <a:ext cx="1357322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428860" y="3571876"/>
            <a:ext cx="0" cy="100013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3643306" y="3571876"/>
            <a:ext cx="0" cy="100013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000496" y="4429132"/>
            <a:ext cx="1071570" cy="1643074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428860" y="4071942"/>
            <a:ext cx="12255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071802" y="4071942"/>
            <a:ext cx="0" cy="500066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500562" y="478632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57150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929322" y="542926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Ответ: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4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6333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1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>
                <a:solidFill>
                  <a:schemeClr val="accent1"/>
                </a:solidFill>
                <a:cs typeface="Times New Roman" pitchFamily="18" charset="0"/>
              </a:rPr>
              <a:t>Боковые стороны равнобедренного треугольника равны 10. Высота, опущенная на основание, равна 8. Найдите основание.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1000" y="47244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</a:rPr>
              <a:t>Ответ: </a:t>
            </a:r>
            <a:r>
              <a:rPr lang="ru-RU" sz="3200">
                <a:solidFill>
                  <a:schemeClr val="accent1"/>
                </a:solidFill>
              </a:rPr>
              <a:t>12</a:t>
            </a:r>
            <a:r>
              <a:rPr lang="ru-RU" sz="3200">
                <a:solidFill>
                  <a:schemeClr val="accent1"/>
                </a:solidFill>
                <a:cs typeface="Times New Roman" pitchFamily="18" charset="0"/>
              </a:rPr>
              <a:t>. 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199" y="2667000"/>
            <a:ext cx="2847323" cy="197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6333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>
                <a:solidFill>
                  <a:schemeClr val="accent1"/>
                </a:solidFill>
                <a:cs typeface="Times New Roman" pitchFamily="18" charset="0"/>
              </a:rPr>
              <a:t>В прямоугольном треугольнике </a:t>
            </a:r>
            <a:r>
              <a:rPr lang="en-US" sz="3200" i="1">
                <a:solidFill>
                  <a:schemeClr val="accent1"/>
                </a:solidFill>
                <a:cs typeface="Times New Roman" pitchFamily="18" charset="0"/>
              </a:rPr>
              <a:t>ABC </a:t>
            </a:r>
            <a:r>
              <a:rPr lang="en-US" sz="3200">
                <a:solidFill>
                  <a:schemeClr val="accent1"/>
                </a:solidFill>
                <a:cs typeface="Times New Roman" pitchFamily="18" charset="0"/>
              </a:rPr>
              <a:t>tg </a:t>
            </a:r>
            <a:r>
              <a:rPr lang="en-US" sz="3200" i="1">
                <a:solidFill>
                  <a:schemeClr val="accent1"/>
                </a:solidFill>
                <a:cs typeface="Times New Roman" pitchFamily="18" charset="0"/>
              </a:rPr>
              <a:t>A</a:t>
            </a:r>
            <a:r>
              <a:rPr lang="en-US" sz="3200">
                <a:solidFill>
                  <a:schemeClr val="accent1"/>
                </a:solidFill>
                <a:cs typeface="Times New Roman" pitchFamily="18" charset="0"/>
              </a:rPr>
              <a:t> = 2/3, </a:t>
            </a:r>
            <a:r>
              <a:rPr lang="en-US" sz="3200" i="1">
                <a:solidFill>
                  <a:schemeClr val="accent1"/>
                </a:solidFill>
                <a:cs typeface="Times New Roman" pitchFamily="18" charset="0"/>
              </a:rPr>
              <a:t>AC = </a:t>
            </a:r>
            <a:r>
              <a:rPr lang="en-US" sz="3200">
                <a:solidFill>
                  <a:schemeClr val="accent1"/>
                </a:solidFill>
                <a:cs typeface="Times New Roman" pitchFamily="18" charset="0"/>
              </a:rPr>
              <a:t>6.</a:t>
            </a:r>
            <a:r>
              <a:rPr lang="ru-RU" sz="3200">
                <a:solidFill>
                  <a:schemeClr val="accent1"/>
                </a:solidFill>
                <a:cs typeface="Times New Roman" pitchFamily="18" charset="0"/>
              </a:rPr>
              <a:t> Найдите </a:t>
            </a:r>
            <a:r>
              <a:rPr lang="en-US" sz="3200" i="1">
                <a:solidFill>
                  <a:schemeClr val="accent1"/>
                </a:solidFill>
                <a:cs typeface="Times New Roman" pitchFamily="18" charset="0"/>
              </a:rPr>
              <a:t>BC</a:t>
            </a:r>
            <a:r>
              <a:rPr lang="ru-RU" sz="320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en-US" sz="32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47244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</a:rPr>
              <a:t>Ответ: </a:t>
            </a:r>
            <a:r>
              <a:rPr lang="en-US" sz="3200">
                <a:solidFill>
                  <a:schemeClr val="accent1"/>
                </a:solidFill>
              </a:rPr>
              <a:t>4</a:t>
            </a:r>
            <a:r>
              <a:rPr lang="ru-RU" sz="3200">
                <a:solidFill>
                  <a:schemeClr val="accent1"/>
                </a:solidFill>
                <a:cs typeface="Times New Roman" pitchFamily="18" charset="0"/>
              </a:rPr>
              <a:t>.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7850" y="2339975"/>
            <a:ext cx="2906713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357298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треугольнике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ABC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угол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равен 90</a:t>
            </a:r>
            <a:r>
              <a:rPr lang="ru-RU" sz="2400" baseline="30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AB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10,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AC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8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Найдите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sin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00034" y="2714620"/>
            <a:ext cx="7910942" cy="2092808"/>
            <a:chOff x="336" y="1344"/>
            <a:chExt cx="5049" cy="1099"/>
          </a:xfrm>
        </p:grpSpPr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336" y="1344"/>
              <a:ext cx="3888" cy="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/>
                <a:t>Решение 1.</a:t>
              </a:r>
              <a:r>
                <a:rPr lang="ru-RU" sz="2000" dirty="0"/>
                <a:t> </a:t>
              </a:r>
              <a:r>
                <a:rPr lang="ru-RU" sz="2000" dirty="0">
                  <a:cs typeface="Times New Roman" pitchFamily="18" charset="0"/>
                </a:rPr>
                <a:t>В прямоугольном треугольнике </a:t>
              </a:r>
              <a:r>
                <a:rPr lang="en-US" sz="2000" i="1" dirty="0">
                  <a:cs typeface="Times New Roman" pitchFamily="18" charset="0"/>
                </a:rPr>
                <a:t>ABC </a:t>
              </a:r>
              <a:endParaRPr lang="ru-RU" sz="2000" i="1" dirty="0" smtClean="0"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ru-RU" sz="2000" dirty="0" smtClean="0">
                  <a:cs typeface="Times New Roman" pitchFamily="18" charset="0"/>
                </a:rPr>
                <a:t>гипотенуза </a:t>
              </a:r>
              <a:r>
                <a:rPr lang="en-US" sz="2000" i="1" dirty="0">
                  <a:cs typeface="Times New Roman" pitchFamily="18" charset="0"/>
                </a:rPr>
                <a:t>AB </a:t>
              </a:r>
              <a:r>
                <a:rPr lang="ru-RU" sz="2000" dirty="0">
                  <a:cs typeface="Times New Roman" pitchFamily="18" charset="0"/>
                </a:rPr>
                <a:t>равна 10. Найдем катет </a:t>
              </a:r>
              <a:r>
                <a:rPr lang="en-US" sz="2000" i="1" dirty="0">
                  <a:cs typeface="Times New Roman" pitchFamily="18" charset="0"/>
                </a:rPr>
                <a:t>BC</a:t>
              </a:r>
              <a:r>
                <a:rPr lang="ru-RU" sz="2000" dirty="0">
                  <a:cs typeface="Times New Roman" pitchFamily="18" charset="0"/>
                </a:rPr>
                <a:t>.</a:t>
              </a:r>
              <a:r>
                <a:rPr lang="ru-RU" sz="2000" i="1" dirty="0">
                  <a:cs typeface="Times New Roman" pitchFamily="18" charset="0"/>
                </a:rPr>
                <a:t> </a:t>
              </a:r>
              <a:r>
                <a:rPr lang="ru-RU" sz="2000" dirty="0">
                  <a:cs typeface="Times New Roman" pitchFamily="18" charset="0"/>
                </a:rPr>
                <a:t>Используя </a:t>
              </a:r>
              <a:r>
                <a:rPr lang="ru-RU" sz="2000" dirty="0" smtClean="0">
                  <a:cs typeface="Times New Roman" pitchFamily="18" charset="0"/>
                </a:rPr>
                <a:t>теорему </a:t>
              </a:r>
              <a:r>
                <a:rPr lang="ru-RU" sz="2000" dirty="0">
                  <a:cs typeface="Times New Roman" pitchFamily="18" charset="0"/>
                </a:rPr>
                <a:t>Пифагора</a:t>
              </a:r>
              <a:r>
                <a:rPr lang="ru-RU" sz="2000" dirty="0" smtClean="0">
                  <a:cs typeface="Times New Roman" pitchFamily="18" charset="0"/>
                </a:rPr>
                <a:t>,</a:t>
              </a:r>
            </a:p>
            <a:p>
              <a:pPr>
                <a:spcBef>
                  <a:spcPct val="50000"/>
                </a:spcBef>
              </a:pPr>
              <a:r>
                <a:rPr lang="ru-RU" sz="2000" dirty="0" smtClean="0">
                  <a:cs typeface="Times New Roman" pitchFamily="18" charset="0"/>
                </a:rPr>
                <a:t> </a:t>
              </a:r>
              <a:r>
                <a:rPr lang="ru-RU" sz="2000" dirty="0">
                  <a:cs typeface="Times New Roman" pitchFamily="18" charset="0"/>
                </a:rPr>
                <a:t>имеем </a:t>
              </a:r>
              <a:r>
                <a:rPr lang="en-US" sz="2000" i="1" dirty="0">
                  <a:cs typeface="Times New Roman" pitchFamily="18" charset="0"/>
                </a:rPr>
                <a:t>BC</a:t>
              </a:r>
              <a:r>
                <a:rPr lang="ru-RU" sz="2000" i="1" dirty="0">
                  <a:cs typeface="Times New Roman" pitchFamily="18" charset="0"/>
                </a:rPr>
                <a:t> = </a:t>
              </a:r>
              <a:r>
                <a:rPr lang="ru-RU" sz="2000" i="1" dirty="0"/>
                <a:t>                       </a:t>
              </a:r>
              <a:r>
                <a:rPr lang="ru-RU" sz="2000" dirty="0">
                  <a:cs typeface="Times New Roman" pitchFamily="18" charset="0"/>
                </a:rPr>
                <a:t>. </a:t>
              </a:r>
              <a:endParaRPr lang="ru-RU" sz="2000" dirty="0" smtClean="0"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ru-RU" sz="2000" dirty="0" smtClean="0">
                  <a:cs typeface="Times New Roman" pitchFamily="18" charset="0"/>
                </a:rPr>
                <a:t>Следовательно</a:t>
              </a:r>
              <a:r>
                <a:rPr lang="ru-RU" sz="2000" dirty="0">
                  <a:cs typeface="Times New Roman" pitchFamily="18" charset="0"/>
                </a:rPr>
                <a:t>, </a:t>
              </a:r>
              <a:r>
                <a:rPr lang="en-US" sz="2000" dirty="0">
                  <a:cs typeface="Times New Roman" pitchFamily="18" charset="0"/>
                </a:rPr>
                <a:t>sin </a:t>
              </a:r>
              <a:r>
                <a:rPr lang="en-US" sz="2000" i="1" dirty="0">
                  <a:cs typeface="Times New Roman" pitchFamily="18" charset="0"/>
                </a:rPr>
                <a:t>A</a:t>
              </a:r>
              <a:r>
                <a:rPr lang="ru-RU" sz="2000" i="1" dirty="0">
                  <a:cs typeface="Times New Roman" pitchFamily="18" charset="0"/>
                </a:rPr>
                <a:t> = </a:t>
              </a:r>
              <a:r>
                <a:rPr lang="ru-RU" sz="2000" dirty="0" smtClean="0">
                  <a:cs typeface="Times New Roman" pitchFamily="18" charset="0"/>
                </a:rPr>
                <a:t>0,8. </a:t>
              </a:r>
              <a:endParaRPr lang="ru-RU" sz="2000" dirty="0">
                <a:cs typeface="Times New Roman" pitchFamily="18" charset="0"/>
              </a:endParaRPr>
            </a:p>
          </p:txBody>
        </p:sp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99" y="1499"/>
              <a:ext cx="1286" cy="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8" name="Object 19"/>
            <p:cNvGraphicFramePr>
              <a:graphicFrameLocks noChangeAspect="1"/>
            </p:cNvGraphicFramePr>
            <p:nvPr/>
          </p:nvGraphicFramePr>
          <p:xfrm>
            <a:off x="1363" y="1912"/>
            <a:ext cx="1040" cy="272"/>
          </p:xfrm>
          <a:graphic>
            <a:graphicData uri="http://schemas.openxmlformats.org/presentationml/2006/ole">
              <p:oleObj spid="_x0000_s43010" name="Equation" r:id="rId4" imgW="1650960" imgH="431640" progId="">
                <p:embed/>
              </p:oleObj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1428728" y="5572140"/>
            <a:ext cx="4098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Найдите ошибку в решении задачи 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03005" y="285728"/>
            <a:ext cx="2117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 smtClean="0">
                <a:solidFill>
                  <a:srgbClr val="FF3300"/>
                </a:solidFill>
              </a:rPr>
              <a:t>Задача 3</a:t>
            </a:r>
            <a:endParaRPr 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14356"/>
            <a:ext cx="5786478" cy="64633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Проверочная работа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928802"/>
          <a:ext cx="6715172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1229"/>
                <a:gridCol w="3173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onstantia" pitchFamily="18" charset="0"/>
                        </a:rPr>
                        <a:t>Вариант 1</a:t>
                      </a:r>
                      <a:endParaRPr lang="ru-RU" sz="2800" b="1" dirty="0">
                        <a:latin typeface="Constant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onstantia" pitchFamily="18" charset="0"/>
                        </a:rPr>
                        <a:t>Вариант 2</a:t>
                      </a:r>
                      <a:endParaRPr lang="ru-RU" sz="2800" b="1" dirty="0">
                        <a:latin typeface="Constant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Гипотенуза прямоугольного треугольника равна 13. Один из его катетов равен 5. Найдите другой катет. 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Катеты прямоугольного треугольника равны 3 и 4. Найдите гипотенузу.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В треугольнике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ABC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угол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C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равен 90</a:t>
                      </a:r>
                      <a:r>
                        <a:rPr lang="ru-RU" baseline="300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tg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=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0,75,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AC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=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8. Найдите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AB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. </a:t>
                      </a:r>
                      <a:endParaRPr lang="en-US" sz="18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В прямоугольном треугольнике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ABC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tg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= 3/4,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BC =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6.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Найдите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AC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339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2013-11-18T13:38:13Z</dcterms:modified>
</cp:coreProperties>
</file>