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3" r:id="rId3"/>
    <p:sldId id="299" r:id="rId4"/>
    <p:sldId id="265" r:id="rId5"/>
    <p:sldId id="266" r:id="rId6"/>
    <p:sldId id="267" r:id="rId7"/>
    <p:sldId id="268" r:id="rId8"/>
    <p:sldId id="269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2E7"/>
    <a:srgbClr val="00339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 autoAdjust="0"/>
    <p:restoredTop sz="93190" autoAdjust="0"/>
  </p:normalViewPr>
  <p:slideViewPr>
    <p:cSldViewPr snapToGrid="0">
      <p:cViewPr varScale="1">
        <p:scale>
          <a:sx n="69" d="100"/>
          <a:sy n="6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40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DB66-BF0F-4EE4-8CCA-7387F7D753A7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34FF-72B2-446D-957E-AFB1ABB2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274638"/>
            <a:ext cx="7463172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628" y="1268760"/>
            <a:ext cx="7463172" cy="50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8504" y="5193376"/>
            <a:ext cx="5040000" cy="1620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Курбанова Ирина Борисовна,</a:t>
            </a:r>
          </a:p>
          <a:p>
            <a:pPr algn="l">
              <a:spcBef>
                <a:spcPts val="0"/>
              </a:spcBef>
            </a:pPr>
            <a:r>
              <a:rPr lang="ru-RU" sz="2400" b="1" dirty="0" err="1" smtClean="0">
                <a:solidFill>
                  <a:srgbClr val="003399"/>
                </a:solidFill>
              </a:rPr>
              <a:t>Хайми</a:t>
            </a:r>
            <a:r>
              <a:rPr lang="ru-RU" sz="2400" b="1" dirty="0" smtClean="0">
                <a:solidFill>
                  <a:srgbClr val="003399"/>
                </a:solidFill>
              </a:rPr>
              <a:t> Наталия Ивановна,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учителя информатики и ИКТ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3399"/>
                </a:solidFill>
              </a:rPr>
              <a:t>ГБОУ школа № 594 Санкт-Петербург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2856" y="2683218"/>
            <a:ext cx="70982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развития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вычислительной техники</a:t>
            </a:r>
            <a:b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 часть)</a:t>
            </a:r>
            <a:endParaRPr lang="ru-RU" sz="4800" b="1" cap="none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7106" name="Picture 2" descr="&amp;Rcy;&amp;icy;&amp;mcy;&amp;scy;&amp;kcy;&amp;icy;&amp;jcy; &amp;acy;&amp;bcy;&amp;acy;&amp;kcy; (&amp;rcy;&amp;iecy;&amp;kcy;&amp;ocy;&amp;ncy;&amp;scy;&amp;tcy;&amp;rcy;&amp;ucy;&amp;kcy;&amp;tscy;&amp;icy;&amp;yacy;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27484">
            <a:off x="7926031" y="1915268"/>
            <a:ext cx="825091" cy="534566"/>
          </a:xfrm>
          <a:prstGeom prst="rect">
            <a:avLst/>
          </a:prstGeom>
          <a:noFill/>
        </p:spPr>
      </p:pic>
      <p:pic>
        <p:nvPicPr>
          <p:cNvPr id="47108" name="Picture 4" descr="&amp;Scy;&amp;ucy;&amp;mcy;&amp;mcy;&amp;icy;&amp;rcy;&amp;ucy;&amp;yucy;&amp;shchcy;&amp;acy;&amp;yacy; &amp;mcy;&amp;acy;&amp;shcy;&amp;icy;&amp;ncy;&amp;acy; &amp;Pcy;&amp;acy;&amp;scy;&amp;kcy;&amp;acy;&amp;l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0332" y="1723814"/>
            <a:ext cx="1080000" cy="721440"/>
          </a:xfrm>
          <a:prstGeom prst="rect">
            <a:avLst/>
          </a:prstGeom>
          <a:noFill/>
        </p:spPr>
      </p:pic>
      <p:pic>
        <p:nvPicPr>
          <p:cNvPr id="47110" name="Picture 6" descr="&amp;Mcy;&amp;iecy;&amp;khcy;&amp;acy;&amp;ncy;&amp;icy;&amp;chcy;&amp;iecy;&amp;scy;&amp;kcy;&amp;icy;&amp;jcy; &amp;kcy;&amp;acy;&amp;lcy;&amp;softcy;&amp;kcy;&amp;ucy;&amp;lcy;&amp;yacy;&amp;tcy;&amp;ocy;&amp;rcy; &amp;Lcy;&amp;iecy;&amp;jcy;&amp;bcy;&amp;ncy;&amp;icy;&amp;ts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044" y="1520788"/>
            <a:ext cx="1080000" cy="927810"/>
          </a:xfrm>
          <a:prstGeom prst="rect">
            <a:avLst/>
          </a:prstGeom>
          <a:noFill/>
        </p:spPr>
      </p:pic>
      <p:pic>
        <p:nvPicPr>
          <p:cNvPr id="47112" name="Picture 8" descr="&amp;Acy;&amp;rcy;&amp;icy;&amp;fcy;&amp;mcy;&amp;ocy;&amp;mcy;&amp;iecy;&amp;tcy;&amp;rcy; '&amp;Fcy;&amp;iecy;&amp;lcy;&amp;icy;&amp;kcy;&amp;scy;'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72032" y="1376774"/>
            <a:ext cx="1188000" cy="923305"/>
          </a:xfrm>
          <a:prstGeom prst="rect">
            <a:avLst/>
          </a:prstGeom>
          <a:noFill/>
        </p:spPr>
      </p:pic>
      <p:pic>
        <p:nvPicPr>
          <p:cNvPr id="47116" name="Picture 12" descr="Macintosh 128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75888" y="1052736"/>
            <a:ext cx="1188000" cy="1326479"/>
          </a:xfrm>
          <a:prstGeom prst="rect">
            <a:avLst/>
          </a:prstGeom>
          <a:noFill/>
        </p:spPr>
      </p:pic>
      <p:pic>
        <p:nvPicPr>
          <p:cNvPr id="47118" name="Picture 14" descr="http://cdn1.appleinsider.com/cinema-110720-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752" y="728701"/>
            <a:ext cx="2160000" cy="152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71600" y="5653144"/>
            <a:ext cx="8135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V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век до н.э. –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абак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счетная доска) – первый </a:t>
            </a:r>
            <a:b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вычислительный  прибор (Греция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Древний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Рим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).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16632"/>
            <a:ext cx="81724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ts val="2000"/>
              <a:buFont typeface="Wingdings" pitchFamily="2" charset="2"/>
              <a:buNone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Ручные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и механические счетные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устройства</a:t>
            </a:r>
            <a:endParaRPr lang="ru-RU" sz="32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5124" name="Рисунок 10" descr="abak_drevnegrehceski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596" y="1046044"/>
            <a:ext cx="4140000" cy="22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1" descr="abak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6076" y="2938989"/>
            <a:ext cx="3636000" cy="23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94599"/>
            <a:ext cx="806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1622 г. – английский математик </a:t>
            </a:r>
            <a:r>
              <a:rPr lang="ru-RU" sz="2800" b="1" dirty="0" smtClean="0">
                <a:solidFill>
                  <a:srgbClr val="C00000"/>
                </a:solidFill>
              </a:rPr>
              <a:t>Уильям </a:t>
            </a:r>
            <a:r>
              <a:rPr lang="ru-RU" sz="2800" b="1" dirty="0" err="1" smtClean="0">
                <a:solidFill>
                  <a:srgbClr val="C00000"/>
                </a:solidFill>
              </a:rPr>
              <a:t>Отред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изобрел </a:t>
            </a:r>
            <a:r>
              <a:rPr lang="ru-RU" sz="2800" b="1" dirty="0" smtClean="0">
                <a:solidFill>
                  <a:srgbClr val="C00000"/>
                </a:solidFill>
              </a:rPr>
              <a:t>логарифмическую линейку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Метод вычислений основывается на принципе, при котором числам ставятся в соответствие их длины отрезков.</a:t>
            </a:r>
            <a:endParaRPr lang="ru-RU" sz="2800" dirty="0"/>
          </a:p>
        </p:txBody>
      </p:sp>
      <p:pic>
        <p:nvPicPr>
          <p:cNvPr id="57346" name="Picture 2" descr="http://istrasvvt.narod.ru/img/img/otr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516" y="188640"/>
            <a:ext cx="2520000" cy="3495480"/>
          </a:xfrm>
          <a:prstGeom prst="rect">
            <a:avLst/>
          </a:prstGeom>
          <a:noFill/>
        </p:spPr>
      </p:pic>
      <p:pic>
        <p:nvPicPr>
          <p:cNvPr id="57350" name="Picture 6" descr="&amp;Pcy;&amp;rcy;&amp;yacy;&amp;mcy;&amp;ocy;&amp;ucy;&amp;gcy;&amp;ocy;&amp;lcy;&amp;softcy;&amp;ncy;&amp;acy;&amp;yacy; &amp;lcy;&amp;ocy;&amp;gcy;&amp;acy;&amp;rcy;&amp;icy;&amp;fcy;&amp;mcy;&amp;icy;&amp;chcy;&amp;iecy;&amp;scy;&amp;kcy;&amp;acy;&amp;yacy; &amp;lcy;&amp;icy;&amp;ncy;&amp;iecy;&amp;j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22509">
            <a:off x="3323068" y="1780269"/>
            <a:ext cx="5400000" cy="71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1600" y="4889482"/>
            <a:ext cx="7876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1642 г. – французский математик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Блез Паскаль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создал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вычислительную машину,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которая умела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выполнять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сложение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и вычитание многозначных чисел –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Паскалину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»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219" name="Picture 7" descr="&amp;Scy;&amp;ucy;&amp;mcy;&amp;mcy;&amp;icy;&amp;rcy;&amp;ucy;&amp;yucy;&amp;shchcy;&amp;acy;&amp;yacy; &amp;mcy;&amp;acy;&amp;shcy;&amp;icy;&amp;ncy;&amp;acy; &amp;Pcy;&amp;acy;&amp;scy;&amp;kcy;&amp;acy;&amp;l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7844" y="728700"/>
            <a:ext cx="5760000" cy="38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http://numbers.kalan.cc/images/mathematicians/pasc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3" y="220663"/>
            <a:ext cx="2592387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72588" y="4766372"/>
            <a:ext cx="813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1692 г. – немецкий математик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Готфрид Лейбниц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построил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механическую счетную машину,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выполняющую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4 арифметических 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действия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калькулятор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Лейбница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0243" name="Picture 8" descr="01b384c88ac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00025"/>
            <a:ext cx="2592388" cy="3284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244" name="Picture 6" descr="http://computerhistory.narod.ru/vichislit_prisposob_ustrojstva/arifmom_leibnitz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498" y="381558"/>
            <a:ext cx="46799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65572" y="5284365"/>
            <a:ext cx="8178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1834 г. – английский ученый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Чарльз Бэббидж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разработал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проект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аналитической  машины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, работающей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по программе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.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2291" name="Picture 2" descr="&amp;Rcy;&amp;acy;&amp;zcy;&amp;ncy;&amp;ocy;&amp;scy;&amp;tcy;&amp;ncy;&amp;acy;&amp;yacy; &amp;mcy;&amp;acy;&amp;shcy;&amp;icy;&amp;ncy;&amp;acy; &amp;Bcy;&amp;ecy;&amp;bcy;&amp;bcy;&amp;icy;&amp;dcy;&amp;zh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3828" y="846229"/>
            <a:ext cx="5940000" cy="409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informat444.narod.ru/museum/picture/Charles_Babbage-1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325" y="200025"/>
            <a:ext cx="2627313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02867" y="2222244"/>
            <a:ext cx="7941133" cy="32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Склад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– для хранения чисел (память) 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Мельница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– для производства операций над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  числами (процессор)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Контора</a:t>
            </a:r>
            <a:r>
              <a:rPr lang="ru-RU" sz="2800" b="0" dirty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для программного управления  </a:t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 последовательностью действий (процессор)</a:t>
            </a:r>
          </a:p>
          <a:p>
            <a:pPr>
              <a:lnSpc>
                <a:spcPct val="95000"/>
              </a:lnSpc>
              <a:spcBef>
                <a:spcPts val="18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Устройства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ввода и вывода данных.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95363" y="319088"/>
            <a:ext cx="7868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Она состояла из 4 основных частей, очень похожих по своему назначению на части современного компьютера: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51620" y="5697252"/>
            <a:ext cx="7956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Для программного управления </a:t>
            </a:r>
            <a:r>
              <a:rPr lang="ru-RU" sz="2800" b="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использовались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перфокарты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– картонные карточки с отверстиями. 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496691" y="238125"/>
            <a:ext cx="5611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Первую программу для машины Бэббиджа в 1846 г. написала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Августа Ада Лавлейс 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– дочь великого английского поэта </a:t>
            </a:r>
            <a:r>
              <a:rPr lang="ru-RU" sz="2800" b="0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Джоржа</a:t>
            </a:r>
            <a:r>
              <a:rPr lang="ru-RU" sz="2800" b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Байрона. </a:t>
            </a:r>
            <a:endParaRPr lang="ru-RU" sz="28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195263"/>
            <a:ext cx="2922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ttp://informat444.narod.ru/museum/picture/punched_car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5996" y="3032956"/>
            <a:ext cx="3960000" cy="25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99716"/>
            <a:ext cx="8063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1887 г . –  шведский инженер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Вильгольд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Однер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выпустил наиболее удачную модель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арифмометров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.</a:t>
            </a:r>
            <a:b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Арифмометры впервые стали изготавливаться </a:t>
            </a:r>
            <a:b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промышленно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и широко использовались  до 50-х годов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XX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века.</a:t>
            </a:r>
          </a:p>
        </p:txBody>
      </p:sp>
      <p:pic>
        <p:nvPicPr>
          <p:cNvPr id="2050" name="Picture 2" descr="&amp;Acy;&amp;rcy;&amp;icy;&amp;fcy;&amp;mcy;&amp;ocy;&amp;mcy;&amp;iecy;&amp;tcy;&amp;rcy; &amp;Ocy;&amp;dcy;&amp;ncy;&amp;iecy;&amp;r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492" y="224646"/>
            <a:ext cx="4428000" cy="3651483"/>
          </a:xfrm>
          <a:prstGeom prst="rect">
            <a:avLst/>
          </a:prstGeom>
          <a:noFill/>
        </p:spPr>
      </p:pic>
      <p:pic>
        <p:nvPicPr>
          <p:cNvPr id="2054" name="Picture 6" descr="http://files.school-collection.edu.ru/dlrstore/700e62be-c752-4a1c-a2ad-4fe638bb295c/preview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664" y="227377"/>
            <a:ext cx="2531441" cy="320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143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Solaris</cp:lastModifiedBy>
  <cp:revision>116</cp:revision>
  <dcterms:created xsi:type="dcterms:W3CDTF">2013-12-02T15:06:40Z</dcterms:created>
  <dcterms:modified xsi:type="dcterms:W3CDTF">2014-04-19T15:46:35Z</dcterms:modified>
</cp:coreProperties>
</file>