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2"/>
  </p:notesMasterIdLst>
  <p:sldIdLst>
    <p:sldId id="280" r:id="rId2"/>
    <p:sldId id="323" r:id="rId3"/>
    <p:sldId id="324" r:id="rId4"/>
    <p:sldId id="326" r:id="rId5"/>
    <p:sldId id="325" r:id="rId6"/>
    <p:sldId id="327" r:id="rId7"/>
    <p:sldId id="328" r:id="rId8"/>
    <p:sldId id="330" r:id="rId9"/>
    <p:sldId id="331" r:id="rId10"/>
    <p:sldId id="345" r:id="rId11"/>
    <p:sldId id="344" r:id="rId12"/>
    <p:sldId id="329" r:id="rId13"/>
    <p:sldId id="337" r:id="rId14"/>
    <p:sldId id="334" r:id="rId15"/>
    <p:sldId id="335" r:id="rId16"/>
    <p:sldId id="340" r:id="rId17"/>
    <p:sldId id="338" r:id="rId18"/>
    <p:sldId id="336" r:id="rId19"/>
    <p:sldId id="341" r:id="rId20"/>
    <p:sldId id="342" r:id="rId21"/>
  </p:sldIdLst>
  <p:sldSz cx="9144000" cy="6858000" type="screen4x3"/>
  <p:notesSz cx="6815138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1F5"/>
    <a:srgbClr val="2E58DE"/>
    <a:srgbClr val="EBF3FF"/>
    <a:srgbClr val="FFFFCC"/>
    <a:srgbClr val="22518A"/>
    <a:srgbClr val="F595CE"/>
    <a:srgbClr val="008000"/>
    <a:srgbClr val="8CB5F8"/>
    <a:srgbClr val="0A0571"/>
    <a:srgbClr val="FFFF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83" autoAdjust="0"/>
    <p:restoredTop sz="94660"/>
  </p:normalViewPr>
  <p:slideViewPr>
    <p:cSldViewPr>
      <p:cViewPr varScale="1">
        <p:scale>
          <a:sx n="81" d="100"/>
          <a:sy n="81" d="100"/>
        </p:scale>
        <p:origin x="-10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335" y="0"/>
            <a:ext cx="2953226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72FE9D1-939F-4562-8F1C-F0BD659F8D9A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514" y="4724202"/>
            <a:ext cx="545211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53226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335" y="9446678"/>
            <a:ext cx="2953226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D5DB522-021F-45A1-8112-643EF4E10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460E57-B160-480B-B4A1-4487AFCB7BF4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B2DE3-C169-4BEC-B2F1-BCF697D7B9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08671D-56AF-49DC-BA81-C73F8BD5FF56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87D49-5923-4117-AF91-A8F0B35709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B7315-6006-4175-A732-54516BB36796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98D69-3BB9-4020-8B15-E16FC0B49F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2B777B-A92E-4040-9EAC-5A239BE37D63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4FD37-D130-46F1-AE43-3DD4696100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EF25EE-DED8-40E4-8C25-9BA85D468777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0683D-AF8A-4EB1-8F34-2E4FBC0E0C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0728AA-5528-47B3-88FD-EBBA833956C1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58234-0DF4-4435-BEC3-7B6C0BA414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45030-A50F-4A82-B05A-DD479E9E6D7A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23180-6359-4434-8F63-A3C524EBE7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1B11D-F9B9-4F47-8AB0-838164D45D3A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808BB-043A-49C1-9E9E-69FA1D34DA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A52EA-374D-4BFD-B58C-AC1A6EB9724A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4186D-2D41-408C-8542-15EF4BF123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0F8D2-6793-42E7-A1A2-FAD5C5CD26FE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1113F-CB64-4877-8484-39BE4612C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312EF-5FBD-4A46-BDEC-1F8AD223E053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A161CE2-E57C-43CA-A2B3-585BE3300B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E460E57-B160-480B-B4A1-4487AFCB7BF4}" type="datetimeFigureOut">
              <a:rPr lang="ru-RU" smtClean="0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EEB2DE3-C169-4BEC-B2F1-BCF697D7B9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79215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 i="1" dirty="0" smtClean="0">
                <a:solidFill>
                  <a:srgbClr val="000000"/>
                </a:solidFill>
                <a:latin typeface="Times New Roman" pitchFamily="18" charset="0"/>
              </a:rPr>
              <a:t>           </a:t>
            </a:r>
            <a:endParaRPr lang="ru-RU" sz="6000" b="1" i="1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772816"/>
            <a:ext cx="77043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2E58DE"/>
                </a:solidFill>
              </a:rPr>
              <a:t>Параллельность </a:t>
            </a:r>
          </a:p>
          <a:p>
            <a:pPr algn="ctr"/>
            <a:r>
              <a:rPr lang="ru-RU" sz="7200" b="1" dirty="0" smtClean="0">
                <a:solidFill>
                  <a:srgbClr val="2E58DE"/>
                </a:solidFill>
              </a:rPr>
              <a:t>прямых и плоскостей</a:t>
            </a:r>
            <a:endParaRPr lang="ru-RU" sz="7200" b="1" dirty="0">
              <a:solidFill>
                <a:srgbClr val="2E58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edia-2.web.britannica.com/eb-media/89/114689-004-43BD3496.jpg"/>
          <p:cNvPicPr>
            <a:picLocks noChangeAspect="1" noChangeArrowheads="1"/>
          </p:cNvPicPr>
          <p:nvPr/>
        </p:nvPicPr>
        <p:blipFill>
          <a:blip r:embed="rId2" cstate="print"/>
          <a:srcRect t="10983" r="6532" b="2984"/>
          <a:stretch>
            <a:fillRect/>
          </a:stretch>
        </p:blipFill>
        <p:spPr bwMode="auto">
          <a:xfrm>
            <a:off x="4572000" y="3717032"/>
            <a:ext cx="4271453" cy="295232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432048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solidFill>
                  <a:srgbClr val="1C11F5"/>
                </a:solidFill>
                <a:latin typeface="Monotype Corsiva" pitchFamily="66" charset="0"/>
              </a:rPr>
              <a:t>Параллельные плоскости</a:t>
            </a:r>
            <a:br>
              <a:rPr lang="ru-RU" sz="3600" b="1" dirty="0" smtClean="0">
                <a:solidFill>
                  <a:srgbClr val="1C11F5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1C11F5"/>
                </a:solidFill>
                <a:latin typeface="Monotype Corsiva" pitchFamily="66" charset="0"/>
              </a:rPr>
              <a:t> в современной архитектуре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ru-RU" sz="20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8604448" y="6237312"/>
            <a:ext cx="82352" cy="11761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268761"/>
            <a:ext cx="388843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1C11F5"/>
                </a:solidFill>
              </a:rPr>
              <a:t>Параллельные плоскости и прямые создают жесткие связи-каркасы, также обеспечивают равномерное распределение нагрузки</a:t>
            </a:r>
            <a:endParaRPr lang="ru-RU" sz="2800" b="1" dirty="0">
              <a:solidFill>
                <a:srgbClr val="1C11F5"/>
              </a:solidFill>
            </a:endParaRPr>
          </a:p>
        </p:txBody>
      </p:sp>
      <p:pic>
        <p:nvPicPr>
          <p:cNvPr id="1030" name="Picture 6" descr="http://www.inhabitat.com/wp-content/uploads/ijberg-lead01.jpg"/>
          <p:cNvPicPr>
            <a:picLocks noChangeAspect="1" noChangeArrowheads="1"/>
          </p:cNvPicPr>
          <p:nvPr/>
        </p:nvPicPr>
        <p:blipFill>
          <a:blip r:embed="rId3" cstate="print"/>
          <a:srcRect l="12670" r="46" b="9494"/>
          <a:stretch>
            <a:fillRect/>
          </a:stretch>
        </p:blipFill>
        <p:spPr bwMode="auto">
          <a:xfrm>
            <a:off x="395536" y="3501008"/>
            <a:ext cx="3888432" cy="3198549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6" name="Picture 2" descr="http://www.thecoolhunter.net/images/f3(1).jpg"/>
          <p:cNvPicPr>
            <a:picLocks noChangeAspect="1" noChangeArrowheads="1"/>
          </p:cNvPicPr>
          <p:nvPr/>
        </p:nvPicPr>
        <p:blipFill>
          <a:blip r:embed="rId4" cstate="print"/>
          <a:srcRect l="4447" t="8894" r="16619" b="9578"/>
          <a:stretch>
            <a:fillRect/>
          </a:stretch>
        </p:blipFill>
        <p:spPr bwMode="auto">
          <a:xfrm>
            <a:off x="251520" y="1052736"/>
            <a:ext cx="3997099" cy="309634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70609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accent2"/>
                </a:solidFill>
                <a:latin typeface="Monotype Corsiva" pitchFamily="66" charset="0"/>
              </a:rPr>
              <a:t>Параллельные плоскости в технике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5445125"/>
            <a:ext cx="8286750" cy="6477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3200" b="1" i="1" dirty="0" smtClean="0">
                <a:solidFill>
                  <a:srgbClr val="1C11F5"/>
                </a:solidFill>
                <a:latin typeface="Monotype Corsiva" pitchFamily="66" charset="0"/>
              </a:rPr>
              <a:t>Параллельные плоскости «летают»</a:t>
            </a:r>
          </a:p>
        </p:txBody>
      </p:sp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484313"/>
            <a:ext cx="5903913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TextBox 1"/>
          <p:cNvSpPr txBox="1">
            <a:spLocks noChangeArrowheads="1"/>
          </p:cNvSpPr>
          <p:nvPr/>
        </p:nvSpPr>
        <p:spPr bwMode="auto">
          <a:xfrm>
            <a:off x="611560" y="116632"/>
            <a:ext cx="74783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u="sng" dirty="0">
                <a:solidFill>
                  <a:srgbClr val="2E58DE"/>
                </a:solidFill>
              </a:rPr>
              <a:t>Признак параллельности двух </a:t>
            </a:r>
            <a:r>
              <a:rPr lang="ru-RU" sz="3600" b="1" i="1" u="sng" dirty="0" smtClean="0">
                <a:solidFill>
                  <a:srgbClr val="2E58DE"/>
                </a:solidFill>
              </a:rPr>
              <a:t>плоскостей</a:t>
            </a:r>
            <a:endParaRPr lang="ru-RU" sz="3600" b="1" i="1" u="sng" dirty="0">
              <a:solidFill>
                <a:srgbClr val="2E58DE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76056" y="2204864"/>
            <a:ext cx="38164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2E58DE"/>
                </a:solidFill>
                <a:latin typeface="Times New Roman" pitchFamily="18" charset="0"/>
              </a:rPr>
              <a:t>Дано</a:t>
            </a:r>
            <a:r>
              <a:rPr lang="ru-RU" sz="2800" b="1" i="1" dirty="0" smtClean="0">
                <a:solidFill>
                  <a:srgbClr val="2E58DE"/>
                </a:solidFill>
                <a:latin typeface="Times New Roman" pitchFamily="18" charset="0"/>
              </a:rPr>
              <a:t>:</a:t>
            </a:r>
          </a:p>
          <a:p>
            <a:pPr algn="r"/>
            <a:r>
              <a:rPr lang="ru-RU" sz="2800" b="1" i="1" dirty="0" smtClean="0">
                <a:solidFill>
                  <a:srgbClr val="2E58DE"/>
                </a:solidFill>
                <a:latin typeface="Times New Roman" pitchFamily="18" charset="0"/>
              </a:rPr>
              <a:t> а</a:t>
            </a:r>
            <a:r>
              <a:rPr lang="ru-RU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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1" i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b = M, 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a </a:t>
            </a:r>
            <a:r>
              <a:rPr lang="en-US" sz="2800" b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 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800" b="1" i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2800" b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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</a:t>
            </a:r>
            <a:endParaRPr lang="en-US" sz="2800" b="1" i="1" dirty="0">
              <a:solidFill>
                <a:srgbClr val="2E58DE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a₁</a:t>
            </a:r>
            <a:r>
              <a:rPr lang="en-US" sz="2800" b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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1" i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, b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₁</a:t>
            </a:r>
            <a:r>
              <a:rPr lang="en-US" sz="2800" b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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</a:t>
            </a:r>
            <a:endParaRPr lang="ru-RU" sz="2800" b="1" i="1" dirty="0" smtClean="0">
              <a:solidFill>
                <a:srgbClr val="2E58DE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ru-RU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1" i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a </a:t>
            </a:r>
            <a:r>
              <a:rPr lang="en-US" sz="2800" b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 </a:t>
            </a:r>
            <a:r>
              <a:rPr lang="en-US" sz="2800" b="1" i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a₁, b </a:t>
            </a:r>
            <a:r>
              <a:rPr lang="en-US" sz="2800" b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 </a:t>
            </a:r>
            <a:r>
              <a:rPr lang="en-US" sz="2800" b="1" i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2800" b="1" i="1" dirty="0" smtClean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₁</a:t>
            </a:r>
            <a:endParaRPr lang="ru-RU" sz="2800" b="1" i="1" dirty="0">
              <a:solidFill>
                <a:srgbClr val="2E58DE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80112" y="4077072"/>
            <a:ext cx="26642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2E58DE"/>
                </a:solidFill>
                <a:latin typeface="Times New Roman" pitchFamily="18" charset="0"/>
              </a:rPr>
              <a:t>Доказать</a:t>
            </a:r>
            <a:r>
              <a:rPr lang="ru-RU" sz="2800" b="1" i="1" dirty="0">
                <a:solidFill>
                  <a:srgbClr val="2E58DE"/>
                </a:solidFill>
                <a:latin typeface="Times New Roman" pitchFamily="18" charset="0"/>
              </a:rPr>
              <a:t>:</a:t>
            </a:r>
            <a:r>
              <a:rPr lang="ru-RU" sz="2800" b="1" i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 </a:t>
            </a:r>
            <a:r>
              <a:rPr lang="ru-RU" sz="2800" b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 </a:t>
            </a:r>
            <a:r>
              <a:rPr lang="ru-RU" sz="2800" b="1" i="1" dirty="0">
                <a:solidFill>
                  <a:srgbClr val="2E58DE"/>
                </a:solidFill>
                <a:latin typeface="Times New Roman" pitchFamily="18" charset="0"/>
                <a:sym typeface="Symbol" pitchFamily="18" charset="2"/>
              </a:rPr>
              <a:t></a:t>
            </a:r>
            <a:r>
              <a:rPr lang="ru-RU" sz="2800" b="1" i="1" dirty="0">
                <a:solidFill>
                  <a:srgbClr val="2E58DE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Параллелограмм 5"/>
          <p:cNvSpPr>
            <a:spLocks noChangeArrowheads="1"/>
          </p:cNvSpPr>
          <p:nvPr/>
        </p:nvSpPr>
        <p:spPr bwMode="auto">
          <a:xfrm>
            <a:off x="323528" y="2276872"/>
            <a:ext cx="3096468" cy="785813"/>
          </a:xfrm>
          <a:prstGeom prst="parallelogram">
            <a:avLst>
              <a:gd name="adj" fmla="val 135685"/>
            </a:avLst>
          </a:prstGeom>
          <a:solidFill>
            <a:schemeClr val="tx2">
              <a:lumMod val="20000"/>
              <a:lumOff val="80000"/>
            </a:schemeClr>
          </a:solidFill>
          <a:ln w="38100" algn="ctr">
            <a:solidFill>
              <a:srgbClr val="25406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Параллелограмм 6"/>
          <p:cNvSpPr>
            <a:spLocks noChangeArrowheads="1"/>
          </p:cNvSpPr>
          <p:nvPr/>
        </p:nvSpPr>
        <p:spPr bwMode="auto">
          <a:xfrm>
            <a:off x="395536" y="3356992"/>
            <a:ext cx="2952006" cy="857250"/>
          </a:xfrm>
          <a:prstGeom prst="parallelogram">
            <a:avLst>
              <a:gd name="adj" fmla="val 135693"/>
            </a:avLst>
          </a:prstGeom>
          <a:solidFill>
            <a:srgbClr val="FFFF00">
              <a:alpha val="89000"/>
            </a:srgbClr>
          </a:solidFill>
          <a:ln w="38100" algn="ctr">
            <a:solidFill>
              <a:srgbClr val="25406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3568" y="3789040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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9552" y="2636912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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47664" y="2132856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а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91680" y="3212976"/>
            <a:ext cx="461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а</a:t>
            </a:r>
            <a:r>
              <a:rPr lang="ru-RU" b="1" i="1" dirty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₁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55776" y="234888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91680" y="3861048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US" b="1" i="1" dirty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₁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31640" y="2420888"/>
            <a:ext cx="412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M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27984" y="34290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c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403648" y="2348880"/>
            <a:ext cx="864096" cy="57606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899592" y="2420888"/>
            <a:ext cx="1944216" cy="50405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1115616" y="3645024"/>
            <a:ext cx="1800200" cy="50405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19672" y="3429000"/>
            <a:ext cx="501774" cy="36004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>
            <a:off x="1619672" y="2276872"/>
            <a:ext cx="3600400" cy="1080120"/>
          </a:xfrm>
          <a:prstGeom prst="arc">
            <a:avLst>
              <a:gd name="adj1" fmla="val 15541245"/>
              <a:gd name="adj2" fmla="val 570290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Дуга 23"/>
          <p:cNvSpPr/>
          <p:nvPr/>
        </p:nvSpPr>
        <p:spPr>
          <a:xfrm>
            <a:off x="683568" y="3068960"/>
            <a:ext cx="3600400" cy="1152128"/>
          </a:xfrm>
          <a:prstGeom prst="arc">
            <a:avLst>
              <a:gd name="adj1" fmla="val 15541245"/>
              <a:gd name="adj2" fmla="val 661688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4283968" y="2924944"/>
            <a:ext cx="936104" cy="7920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5536" y="436510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E58DE"/>
                </a:solidFill>
              </a:rPr>
              <a:t>Доказательство: (от противного)</a:t>
            </a:r>
            <a:endParaRPr lang="ru-RU" sz="2800" b="1" dirty="0">
              <a:solidFill>
                <a:srgbClr val="2E58D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5536" y="5445224"/>
            <a:ext cx="118494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dirty="0" smtClean="0"/>
              <a:t>1) а</a:t>
            </a:r>
            <a:r>
              <a:rPr lang="ru-RU" dirty="0" smtClean="0">
                <a:sym typeface="Symbol"/>
              </a:rPr>
              <a:t></a:t>
            </a:r>
          </a:p>
          <a:p>
            <a:pPr marL="457200" indent="-457200"/>
            <a:r>
              <a:rPr lang="ru-RU" dirty="0" smtClean="0">
                <a:sym typeface="Symbol"/>
              </a:rPr>
              <a:t>    а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</a:t>
            </a:r>
            <a:r>
              <a:rPr lang="ru-RU" sz="2000" dirty="0" smtClean="0">
                <a:sym typeface="Symbol"/>
              </a:rPr>
              <a:t></a:t>
            </a:r>
            <a:endParaRPr lang="en-US" sz="2000" dirty="0" smtClean="0">
              <a:sym typeface="Symbol"/>
            </a:endParaRPr>
          </a:p>
          <a:p>
            <a:pPr marL="457200" indent="-457200"/>
            <a:r>
              <a:rPr lang="en-US" sz="2000" dirty="0" smtClean="0">
                <a:sym typeface="Symbol"/>
              </a:rPr>
              <a:t>     =c</a:t>
            </a:r>
            <a:endParaRPr lang="ru-RU" sz="2000" dirty="0"/>
          </a:p>
        </p:txBody>
      </p:sp>
      <p:sp>
        <p:nvSpPr>
          <p:cNvPr id="32" name="Правая круглая скобка 31"/>
          <p:cNvSpPr/>
          <p:nvPr/>
        </p:nvSpPr>
        <p:spPr>
          <a:xfrm>
            <a:off x="1475656" y="5589240"/>
            <a:ext cx="117727" cy="93610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1691680" y="6021288"/>
            <a:ext cx="144016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835696" y="580526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а</a:t>
            </a:r>
            <a:r>
              <a:rPr lang="ru-RU" dirty="0" err="1" smtClean="0">
                <a:sym typeface="Symbol"/>
              </a:rPr>
              <a:t>с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483768" y="5445224"/>
            <a:ext cx="13681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r>
              <a:rPr lang="en-US" dirty="0" smtClean="0"/>
              <a:t> b</a:t>
            </a:r>
            <a:r>
              <a:rPr lang="en-US" dirty="0" smtClean="0">
                <a:sym typeface="Symbol"/>
              </a:rPr>
              <a:t></a:t>
            </a:r>
            <a:r>
              <a:rPr lang="en-US" sz="2000" dirty="0" smtClean="0">
                <a:sym typeface="Symbol"/>
              </a:rPr>
              <a:t></a:t>
            </a:r>
          </a:p>
          <a:p>
            <a:r>
              <a:rPr lang="en-US" dirty="0" smtClean="0">
                <a:sym typeface="Symbol"/>
              </a:rPr>
              <a:t>     b </a:t>
            </a:r>
            <a:r>
              <a:rPr lang="en-US" sz="2000" dirty="0" smtClean="0">
                <a:sym typeface="Symbol"/>
              </a:rPr>
              <a:t></a:t>
            </a:r>
          </a:p>
          <a:p>
            <a:r>
              <a:rPr lang="en-US" sz="2000" dirty="0" smtClean="0">
                <a:sym typeface="Symbol"/>
              </a:rPr>
              <a:t>      =c</a:t>
            </a:r>
          </a:p>
        </p:txBody>
      </p:sp>
      <p:sp>
        <p:nvSpPr>
          <p:cNvPr id="37" name="Правая круглая скобка 36"/>
          <p:cNvSpPr/>
          <p:nvPr/>
        </p:nvSpPr>
        <p:spPr>
          <a:xfrm>
            <a:off x="3635896" y="5589240"/>
            <a:ext cx="117727" cy="93610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3851920" y="6021288"/>
            <a:ext cx="144016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995936" y="58052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 smtClean="0">
                <a:sym typeface="Symbol"/>
              </a:rPr>
              <a:t>c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23528" y="472514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Предположим, что  </a:t>
            </a:r>
            <a:r>
              <a:rPr lang="ru-RU" dirty="0" smtClean="0">
                <a:sym typeface="Symbol"/>
              </a:rPr>
              <a:t> и  не параллельны. Тогда они пересекутся по некоторой прямой с.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0" y="551723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</a:t>
            </a:r>
            <a:r>
              <a:rPr lang="ru-RU" dirty="0" err="1" smtClean="0"/>
              <a:t>а</a:t>
            </a:r>
            <a:r>
              <a:rPr lang="ru-RU" dirty="0" err="1" smtClean="0">
                <a:sym typeface="Symbol"/>
              </a:rPr>
              <a:t>с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en-US" dirty="0" smtClean="0"/>
              <a:t>b</a:t>
            </a:r>
            <a:r>
              <a:rPr lang="ru-RU" dirty="0" smtClean="0">
                <a:sym typeface="Symbol"/>
              </a:rPr>
              <a:t>с</a:t>
            </a:r>
            <a:endParaRPr lang="ru-RU" dirty="0"/>
          </a:p>
        </p:txBody>
      </p:sp>
      <p:sp>
        <p:nvSpPr>
          <p:cNvPr id="46" name="Правая круглая скобка 45"/>
          <p:cNvSpPr/>
          <p:nvPr/>
        </p:nvSpPr>
        <p:spPr>
          <a:xfrm>
            <a:off x="5364088" y="5589240"/>
            <a:ext cx="72008" cy="72008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>
            <a:off x="5508104" y="5949280"/>
            <a:ext cx="144016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5652120" y="57332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dirty="0" smtClean="0">
                <a:sym typeface="Symbol"/>
              </a:rPr>
              <a:t></a:t>
            </a:r>
            <a:r>
              <a:rPr lang="en-US" dirty="0" smtClean="0">
                <a:sym typeface="Symbol"/>
              </a:rPr>
              <a:t>b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012160" y="5733256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что противоречит      условию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23528" y="76470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</a:t>
            </a:r>
            <a:endParaRPr lang="ru-RU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1043608" y="764704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smtClean="0">
                <a:solidFill>
                  <a:srgbClr val="2E58DE"/>
                </a:solidFill>
              </a:rPr>
              <a:t>две пересекающиеся прямые одной плоскости</a:t>
            </a:r>
            <a:endParaRPr lang="ru-RU" sz="2800" b="1" dirty="0">
              <a:solidFill>
                <a:srgbClr val="2E58DE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9512" y="112474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соответственно параллельны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4283968" y="1124744"/>
            <a:ext cx="4860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E58DE"/>
                </a:solidFill>
              </a:rPr>
              <a:t>двум прямым другой плоскости,</a:t>
            </a:r>
            <a:endParaRPr lang="ru-RU" sz="2800" b="1" dirty="0">
              <a:solidFill>
                <a:srgbClr val="2E58D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9512" y="148478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то эти </a:t>
            </a:r>
            <a:r>
              <a:rPr lang="ru-RU" sz="2800" b="1" dirty="0" smtClean="0">
                <a:solidFill>
                  <a:srgbClr val="C00000"/>
                </a:solidFill>
              </a:rPr>
              <a:t>плоскости параллельны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1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9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9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9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04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05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06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3" grpId="0"/>
      <p:bldP spid="5" grpId="0"/>
      <p:bldP spid="6" grpId="0" animBg="1"/>
      <p:bldP spid="7" grpId="0" animBg="1"/>
      <p:bldP spid="16" grpId="0"/>
      <p:bldP spid="19" grpId="0"/>
      <p:bldP spid="21" grpId="0"/>
      <p:bldP spid="28" grpId="0"/>
      <p:bldP spid="23" grpId="0" animBg="1"/>
      <p:bldP spid="24" grpId="0" animBg="1"/>
      <p:bldP spid="31" grpId="0"/>
      <p:bldP spid="32" grpId="0" animBg="1"/>
      <p:bldP spid="33" grpId="0" animBg="1"/>
      <p:bldP spid="34" grpId="0"/>
      <p:bldP spid="35" grpId="0"/>
      <p:bldP spid="37" grpId="0" animBg="1"/>
      <p:bldP spid="38" grpId="0" animBg="1"/>
      <p:bldP spid="39" grpId="0"/>
      <p:bldP spid="40" grpId="0"/>
      <p:bldP spid="44" grpId="0"/>
      <p:bldP spid="46" grpId="0" animBg="1"/>
      <p:bldP spid="48" grpId="0" animBg="1"/>
      <p:bldP spid="49" grpId="0"/>
      <p:bldP spid="50" grpId="0"/>
      <p:bldP spid="50" grpId="1"/>
      <p:bldP spid="52" grpId="0" build="allAtOnce"/>
      <p:bldP spid="52" grpId="1" build="allAtOnce"/>
      <p:bldP spid="54" grpId="0" build="allAtOnce"/>
      <p:bldP spid="54" grpId="1" build="allAtOnce"/>
      <p:bldP spid="55" grpId="1"/>
      <p:bldP spid="55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solidFill>
                  <a:srgbClr val="2E58DE"/>
                </a:solidFill>
              </a:rPr>
              <a:t>Задача 1</a:t>
            </a:r>
            <a:endParaRPr lang="ru-RU" sz="4000" b="1" dirty="0">
              <a:solidFill>
                <a:srgbClr val="2E58DE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4716016" y="1484784"/>
            <a:ext cx="3744416" cy="1224136"/>
          </a:xfrm>
          <a:prstGeom prst="parallelogram">
            <a:avLst>
              <a:gd name="adj" fmla="val 100587"/>
            </a:avLst>
          </a:prstGeom>
          <a:solidFill>
            <a:srgbClr val="FFFF00">
              <a:alpha val="77000"/>
            </a:srgb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4644008" y="2852936"/>
            <a:ext cx="3744416" cy="1224136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 flipV="1">
            <a:off x="5724128" y="3284984"/>
            <a:ext cx="1440160" cy="64807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араллелограмм 6"/>
          <p:cNvSpPr/>
          <p:nvPr/>
        </p:nvSpPr>
        <p:spPr>
          <a:xfrm>
            <a:off x="2195736" y="1484784"/>
            <a:ext cx="3744416" cy="1224136"/>
          </a:xfrm>
          <a:prstGeom prst="parallelogram">
            <a:avLst>
              <a:gd name="adj" fmla="val 100587"/>
            </a:avLst>
          </a:prstGeom>
          <a:solidFill>
            <a:srgbClr val="FFFF00">
              <a:alpha val="14000"/>
            </a:srgb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4427984" y="2708920"/>
            <a:ext cx="1296144" cy="57606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3635896" y="2348880"/>
            <a:ext cx="792088" cy="36004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1560" y="1412776"/>
            <a:ext cx="16561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E58DE"/>
                </a:solidFill>
              </a:rPr>
              <a:t>Дано:</a:t>
            </a:r>
          </a:p>
          <a:p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 </a:t>
            </a:r>
          </a:p>
          <a:p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т</a:t>
            </a:r>
          </a:p>
          <a:p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Доказать:</a:t>
            </a:r>
          </a:p>
          <a:p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т</a:t>
            </a:r>
            <a:endParaRPr lang="ru-RU" sz="2800" b="1" dirty="0">
              <a:solidFill>
                <a:srgbClr val="2E58D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3573016"/>
            <a:ext cx="799289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E58DE"/>
                </a:solidFill>
              </a:rPr>
              <a:t>Доказательство:</a:t>
            </a:r>
          </a:p>
          <a:p>
            <a:r>
              <a:rPr lang="ru-RU" sz="2800" b="1" dirty="0" smtClean="0">
                <a:solidFill>
                  <a:srgbClr val="2E58DE"/>
                </a:solidFill>
              </a:rPr>
              <a:t>Предположим, что т пересекает </a:t>
            </a:r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 в некоторой точке М.</a:t>
            </a:r>
          </a:p>
          <a:p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Тогда  точка  М принадлежит  и плоскости  , </a:t>
            </a:r>
          </a:p>
          <a:p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и  плоскости   (так как   точка  М  лежит на прямой т,</a:t>
            </a:r>
          </a:p>
          <a:p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лежащей в  плоскости  ). Но это невозможно , </a:t>
            </a:r>
          </a:p>
          <a:p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поскольку  по условию  плоскости    и   параллельны. </a:t>
            </a:r>
          </a:p>
          <a:p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Значит  прямая  т  параллельна плоскости  . </a:t>
            </a:r>
            <a:endParaRPr lang="ru-RU" sz="2800" b="1" dirty="0">
              <a:solidFill>
                <a:srgbClr val="2E58D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96336" y="28529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4328" y="148478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6216" y="335699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19872" y="17728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5" name="Блок-схема: узел 24"/>
          <p:cNvSpPr/>
          <p:nvPr/>
        </p:nvSpPr>
        <p:spPr>
          <a:xfrm>
            <a:off x="3563888" y="2276872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339752" y="188640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Плоскости </a:t>
            </a:r>
            <a:r>
              <a:rPr lang="ru-RU" dirty="0" smtClean="0">
                <a:sym typeface="Symbol"/>
              </a:rPr>
              <a:t> и  параллельны, прямая т лежит в плоскости . Докажите, что прямая т параллельна плоскости 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7" grpId="0" animBg="1"/>
      <p:bldP spid="14" grpId="0"/>
      <p:bldP spid="15" grpId="0"/>
      <p:bldP spid="20" grpId="0"/>
      <p:bldP spid="22" grpId="0"/>
      <p:bldP spid="23" grpId="0"/>
      <p:bldP spid="24" grpId="0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solidFill>
                  <a:srgbClr val="2E58DE"/>
                </a:solidFill>
              </a:rPr>
              <a:t>Задача 2</a:t>
            </a:r>
            <a:r>
              <a:rPr lang="ru-RU" sz="4400" b="1" dirty="0" smtClean="0">
                <a:solidFill>
                  <a:srgbClr val="2E58DE"/>
                </a:solidFill>
              </a:rPr>
              <a:t> </a:t>
            </a:r>
            <a:r>
              <a:rPr lang="ru-RU" sz="2800" b="1" dirty="0" smtClean="0">
                <a:solidFill>
                  <a:srgbClr val="2E58DE"/>
                </a:solidFill>
              </a:rPr>
              <a:t>(</a:t>
            </a:r>
            <a:r>
              <a:rPr lang="ru-RU" sz="2800" b="1" u="sng" dirty="0" smtClean="0">
                <a:solidFill>
                  <a:srgbClr val="2E58DE"/>
                </a:solidFill>
              </a:rPr>
              <a:t>ещё  один признак параллельности плоскостей!) </a:t>
            </a:r>
          </a:p>
          <a:p>
            <a:r>
              <a:rPr lang="ru-RU" sz="2800" b="1" dirty="0" smtClean="0">
                <a:solidFill>
                  <a:srgbClr val="2E58DE"/>
                </a:solidFill>
              </a:rPr>
              <a:t>Если две пересекающиеся прямые одной плоскости параллельны другой плоскости, то такие плоскости параллельны</a:t>
            </a:r>
            <a:endParaRPr lang="ru-RU" sz="2800" b="1" dirty="0">
              <a:solidFill>
                <a:srgbClr val="2E58D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17281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Дано:</a:t>
            </a:r>
          </a:p>
          <a:p>
            <a:r>
              <a:rPr lang="ru-RU" dirty="0" err="1" smtClean="0"/>
              <a:t>т</a:t>
            </a:r>
            <a:r>
              <a:rPr lang="ru-RU" dirty="0" err="1" smtClean="0">
                <a:sym typeface="Symbol"/>
              </a:rPr>
              <a:t>п=М</a:t>
            </a:r>
            <a:endParaRPr lang="ru-RU" dirty="0" smtClean="0"/>
          </a:p>
          <a:p>
            <a:r>
              <a:rPr lang="ru-RU" dirty="0" smtClean="0">
                <a:sym typeface="Symbol"/>
              </a:rPr>
              <a:t>т</a:t>
            </a:r>
          </a:p>
          <a:p>
            <a:r>
              <a:rPr lang="ru-RU" dirty="0" err="1" smtClean="0"/>
              <a:t>п</a:t>
            </a:r>
            <a:r>
              <a:rPr lang="ru-RU" dirty="0" smtClean="0">
                <a:sym typeface="Symbol"/>
              </a:rPr>
              <a:t></a:t>
            </a:r>
          </a:p>
          <a:p>
            <a:r>
              <a:rPr lang="ru-RU" dirty="0" smtClean="0"/>
              <a:t>т</a:t>
            </a:r>
            <a:r>
              <a:rPr lang="ru-RU" dirty="0" smtClean="0">
                <a:sym typeface="Symbol"/>
              </a:rPr>
              <a:t></a:t>
            </a:r>
          </a:p>
          <a:p>
            <a:r>
              <a:rPr lang="ru-RU" dirty="0" err="1" smtClean="0"/>
              <a:t>п</a:t>
            </a:r>
            <a:r>
              <a:rPr lang="ru-RU" dirty="0" smtClean="0">
                <a:sym typeface="Symbol"/>
              </a:rPr>
              <a:t></a:t>
            </a:r>
          </a:p>
          <a:p>
            <a:r>
              <a:rPr lang="ru-RU" sz="2800" b="1" dirty="0" smtClean="0"/>
              <a:t>Доказать:</a:t>
            </a:r>
          </a:p>
          <a:p>
            <a:r>
              <a:rPr lang="ru-RU" dirty="0" smtClean="0">
                <a:sym typeface="Symbol"/>
              </a:rPr>
              <a:t>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285293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234888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Доказательство:</a:t>
            </a:r>
            <a:endParaRPr lang="ru-RU" sz="2800" b="1" dirty="0"/>
          </a:p>
        </p:txBody>
      </p:sp>
      <p:sp>
        <p:nvSpPr>
          <p:cNvPr id="8" name="Параллелограмм 7"/>
          <p:cNvSpPr>
            <a:spLocks noChangeArrowheads="1"/>
          </p:cNvSpPr>
          <p:nvPr/>
        </p:nvSpPr>
        <p:spPr bwMode="auto">
          <a:xfrm>
            <a:off x="2915816" y="2996952"/>
            <a:ext cx="3096468" cy="785813"/>
          </a:xfrm>
          <a:prstGeom prst="parallelogram">
            <a:avLst>
              <a:gd name="adj" fmla="val 135685"/>
            </a:avLst>
          </a:prstGeom>
          <a:solidFill>
            <a:schemeClr val="bg2">
              <a:lumMod val="90000"/>
              <a:alpha val="68000"/>
            </a:schemeClr>
          </a:solidFill>
          <a:ln w="38100" algn="ctr">
            <a:solidFill>
              <a:srgbClr val="25406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Параллелограмм 9"/>
          <p:cNvSpPr>
            <a:spLocks noChangeArrowheads="1"/>
          </p:cNvSpPr>
          <p:nvPr/>
        </p:nvSpPr>
        <p:spPr bwMode="auto">
          <a:xfrm>
            <a:off x="2915816" y="4149080"/>
            <a:ext cx="2952006" cy="857250"/>
          </a:xfrm>
          <a:prstGeom prst="parallelogram">
            <a:avLst>
              <a:gd name="adj" fmla="val 135693"/>
            </a:avLst>
          </a:prstGeom>
          <a:solidFill>
            <a:srgbClr val="FFFF00">
              <a:alpha val="74000"/>
            </a:srgbClr>
          </a:solidFill>
          <a:ln w="38100" algn="ctr">
            <a:solidFill>
              <a:srgbClr val="25406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347864" y="3140968"/>
            <a:ext cx="1944216" cy="50405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23928" y="3212976"/>
            <a:ext cx="1080120" cy="43204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>
            <a:off x="4283968" y="2996952"/>
            <a:ext cx="3600400" cy="1152128"/>
          </a:xfrm>
          <a:prstGeom prst="arc">
            <a:avLst>
              <a:gd name="adj1" fmla="val 15541245"/>
              <a:gd name="adj2" fmla="val 661688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>
            <a:off x="3275856" y="3789040"/>
            <a:ext cx="3600400" cy="1224136"/>
          </a:xfrm>
          <a:prstGeom prst="arc">
            <a:avLst>
              <a:gd name="adj1" fmla="val 15541245"/>
              <a:gd name="adj2" fmla="val 700073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6804248" y="3717032"/>
            <a:ext cx="1080120" cy="864096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Блок-схема: узел 31"/>
          <p:cNvSpPr/>
          <p:nvPr/>
        </p:nvSpPr>
        <p:spPr>
          <a:xfrm>
            <a:off x="4355976" y="3356992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7236296" y="400506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19872" y="321297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23928" y="29249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67944" y="335699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64088" y="29249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76056" y="40770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 animBg="1"/>
      <p:bldP spid="10" grpId="0" animBg="1"/>
      <p:bldP spid="16" grpId="0" animBg="1"/>
      <p:bldP spid="17" grpId="0" animBg="1"/>
      <p:bldP spid="32" grpId="0" animBg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2E58DE"/>
                </a:solidFill>
              </a:rPr>
              <a:t>Задача 3</a:t>
            </a:r>
            <a:r>
              <a:rPr lang="ru-RU" sz="2800" b="1" dirty="0" smtClean="0">
                <a:solidFill>
                  <a:srgbClr val="2E58DE"/>
                </a:solidFill>
              </a:rPr>
              <a:t>  Две стороны треугольника  параллельны плоскости  </a:t>
            </a:r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.</a:t>
            </a:r>
            <a:r>
              <a:rPr lang="ru-RU" sz="2800" b="1" dirty="0" smtClean="0">
                <a:solidFill>
                  <a:srgbClr val="2E58DE"/>
                </a:solidFill>
              </a:rPr>
              <a:t> Докажите, что и третья сторона параллельна плоскости  </a:t>
            </a:r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. </a:t>
            </a:r>
            <a:endParaRPr lang="ru-RU" sz="4400" b="1" dirty="0">
              <a:solidFill>
                <a:srgbClr val="2E58D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276872"/>
            <a:ext cx="16561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Дано:</a:t>
            </a:r>
          </a:p>
          <a:p>
            <a:r>
              <a:rPr lang="ru-RU" sz="2800" dirty="0" smtClean="0">
                <a:sym typeface="Symbol"/>
              </a:rPr>
              <a:t>АВС</a:t>
            </a:r>
          </a:p>
          <a:p>
            <a:r>
              <a:rPr lang="ru-RU" sz="2800" dirty="0" smtClean="0">
                <a:sym typeface="Symbol"/>
              </a:rPr>
              <a:t>АВ</a:t>
            </a:r>
          </a:p>
          <a:p>
            <a:r>
              <a:rPr lang="ru-RU" sz="2800" dirty="0" smtClean="0">
                <a:sym typeface="Symbol"/>
              </a:rPr>
              <a:t>ВС</a:t>
            </a:r>
          </a:p>
          <a:p>
            <a:r>
              <a:rPr lang="ru-RU" sz="2800" b="1" dirty="0" smtClean="0">
                <a:sym typeface="Symbol"/>
              </a:rPr>
              <a:t>Доказать:</a:t>
            </a:r>
          </a:p>
          <a:p>
            <a:r>
              <a:rPr lang="ru-RU" sz="2800" dirty="0" smtClean="0">
                <a:sym typeface="Symbol"/>
              </a:rPr>
              <a:t>АС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27687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Доказательство:</a:t>
            </a:r>
            <a:endParaRPr lang="ru-RU" sz="2800" b="1" dirty="0"/>
          </a:p>
        </p:txBody>
      </p:sp>
      <p:sp>
        <p:nvSpPr>
          <p:cNvPr id="5" name="Параллелограмм 4"/>
          <p:cNvSpPr>
            <a:spLocks noChangeArrowheads="1"/>
          </p:cNvSpPr>
          <p:nvPr/>
        </p:nvSpPr>
        <p:spPr bwMode="auto">
          <a:xfrm>
            <a:off x="3779912" y="4509120"/>
            <a:ext cx="3600400" cy="1080120"/>
          </a:xfrm>
          <a:prstGeom prst="parallelogram">
            <a:avLst>
              <a:gd name="adj" fmla="val 135693"/>
            </a:avLst>
          </a:prstGeom>
          <a:solidFill>
            <a:srgbClr val="FFFF00">
              <a:alpha val="73000"/>
            </a:srgbClr>
          </a:solidFill>
          <a:ln w="38100" algn="ctr">
            <a:solidFill>
              <a:srgbClr val="25406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" name="Параллелограмм 5"/>
          <p:cNvSpPr>
            <a:spLocks noChangeArrowheads="1"/>
          </p:cNvSpPr>
          <p:nvPr/>
        </p:nvSpPr>
        <p:spPr bwMode="auto">
          <a:xfrm>
            <a:off x="3923928" y="2780928"/>
            <a:ext cx="3672408" cy="1080120"/>
          </a:xfrm>
          <a:prstGeom prst="parallelogram">
            <a:avLst>
              <a:gd name="adj" fmla="val 135685"/>
            </a:avLst>
          </a:prstGeom>
          <a:solidFill>
            <a:schemeClr val="tx2">
              <a:lumMod val="20000"/>
              <a:lumOff val="80000"/>
              <a:alpha val="68000"/>
            </a:schemeClr>
          </a:solidFill>
          <a:ln w="38100" algn="ctr">
            <a:solidFill>
              <a:srgbClr val="25406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20988359">
            <a:off x="4684829" y="2942483"/>
            <a:ext cx="1881786" cy="629143"/>
          </a:xfrm>
          <a:prstGeom prst="triangle">
            <a:avLst>
              <a:gd name="adj" fmla="val 64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948264" y="270892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6216" y="2996952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34290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270892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4509120"/>
            <a:ext cx="39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5949280"/>
            <a:ext cx="6518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/>
              <a:t>Для доказательства используем задачи  2  и  1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solidFill>
                  <a:srgbClr val="2E58DE"/>
                </a:solidFill>
              </a:rPr>
              <a:t>Задача 4</a:t>
            </a:r>
            <a:r>
              <a:rPr lang="ru-RU" sz="2800" dirty="0" smtClean="0">
                <a:solidFill>
                  <a:srgbClr val="2E58DE"/>
                </a:solidFill>
              </a:rPr>
              <a:t>   В тетраэдре АВСД точки </a:t>
            </a:r>
            <a:r>
              <a:rPr lang="en-US" sz="2800" dirty="0" smtClean="0">
                <a:solidFill>
                  <a:srgbClr val="2E58DE"/>
                </a:solidFill>
              </a:rPr>
              <a:t>K, L, M</a:t>
            </a:r>
            <a:r>
              <a:rPr lang="ru-RU" sz="2800" dirty="0" smtClean="0">
                <a:solidFill>
                  <a:srgbClr val="2E58DE"/>
                </a:solidFill>
              </a:rPr>
              <a:t> – середины сторон АВ, АС, АД соответственно. Докажите, что плоскости </a:t>
            </a:r>
            <a:r>
              <a:rPr lang="en-US" sz="2800" dirty="0" smtClean="0">
                <a:solidFill>
                  <a:srgbClr val="2E58DE"/>
                </a:solidFill>
              </a:rPr>
              <a:t>KLM  </a:t>
            </a:r>
            <a:r>
              <a:rPr lang="ru-RU" sz="2800" dirty="0" smtClean="0">
                <a:solidFill>
                  <a:srgbClr val="2E58DE"/>
                </a:solidFill>
              </a:rPr>
              <a:t>и  ВСД  параллельны </a:t>
            </a:r>
            <a:endParaRPr lang="ru-RU" sz="4000" b="1" dirty="0">
              <a:solidFill>
                <a:srgbClr val="2E58D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060848"/>
            <a:ext cx="2448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Дано:</a:t>
            </a:r>
          </a:p>
          <a:p>
            <a:r>
              <a:rPr lang="ru-RU" dirty="0" smtClean="0"/>
              <a:t>АВСД – тетраэдр</a:t>
            </a:r>
          </a:p>
          <a:p>
            <a:r>
              <a:rPr lang="ru-RU" dirty="0" smtClean="0"/>
              <a:t>К – середина АВ</a:t>
            </a:r>
          </a:p>
          <a:p>
            <a:r>
              <a:rPr lang="en-US" dirty="0" smtClean="0"/>
              <a:t>L</a:t>
            </a:r>
            <a:r>
              <a:rPr lang="ru-RU" dirty="0" smtClean="0"/>
              <a:t> – середина АС</a:t>
            </a:r>
          </a:p>
          <a:p>
            <a:r>
              <a:rPr lang="ru-RU" dirty="0" smtClean="0"/>
              <a:t>М – середина АД</a:t>
            </a:r>
          </a:p>
          <a:p>
            <a:r>
              <a:rPr lang="ru-RU" b="1" dirty="0" smtClean="0"/>
              <a:t>Доказать:</a:t>
            </a:r>
          </a:p>
          <a:p>
            <a:r>
              <a:rPr lang="en-US" dirty="0" smtClean="0"/>
              <a:t>KLM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 ВСД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06084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Доказательство: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27984" y="4653136"/>
            <a:ext cx="3528392" cy="0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27984" y="4653136"/>
            <a:ext cx="1224136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652120" y="4653136"/>
            <a:ext cx="2304256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427984" y="2564904"/>
            <a:ext cx="1440160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652120" y="2564904"/>
            <a:ext cx="216024" cy="28083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8144" y="2564904"/>
            <a:ext cx="208823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узел 16"/>
          <p:cNvSpPr/>
          <p:nvPr/>
        </p:nvSpPr>
        <p:spPr>
          <a:xfrm>
            <a:off x="5076056" y="357301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876256" y="357301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724128" y="4005064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148064" y="3645024"/>
            <a:ext cx="648072" cy="3811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724128" y="3645024"/>
            <a:ext cx="1203046" cy="3811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148064" y="3645024"/>
            <a:ext cx="18002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84368" y="450912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67944" y="450912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92080" y="537321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36096" y="227687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8024" y="314096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48264" y="328498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96136" y="386104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3528" y="4941168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доказательства используем </a:t>
            </a:r>
          </a:p>
          <a:p>
            <a:r>
              <a:rPr lang="ru-RU" dirty="0" smtClean="0"/>
              <a:t>признак параллельности плоскостей:</a:t>
            </a:r>
          </a:p>
          <a:p>
            <a:r>
              <a:rPr lang="ru-RU" dirty="0" smtClean="0"/>
              <a:t>1)</a:t>
            </a:r>
          </a:p>
          <a:p>
            <a:r>
              <a:rPr lang="ru-RU" dirty="0" smtClean="0"/>
              <a:t>2)</a:t>
            </a:r>
          </a:p>
          <a:p>
            <a:r>
              <a:rPr lang="ru-RU" dirty="0" smtClean="0"/>
              <a:t>3)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7" grpId="0" animBg="1"/>
      <p:bldP spid="18" grpId="0" animBg="1"/>
      <p:bldP spid="19" grpId="0" animBg="1"/>
      <p:bldP spid="32" grpId="0"/>
      <p:bldP spid="33" grpId="0"/>
      <p:bldP spid="34" grpId="0"/>
      <p:bldP spid="36" grpId="0"/>
      <p:bldP spid="37" grpId="0"/>
      <p:bldP spid="38" grpId="0"/>
      <p:bldP spid="39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E58DE"/>
                </a:solidFill>
              </a:rPr>
              <a:t>Проверь себя:</a:t>
            </a:r>
            <a:endParaRPr lang="ru-RU" sz="4000" b="1" dirty="0">
              <a:solidFill>
                <a:srgbClr val="2E58DE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0" y="1412776"/>
          <a:ext cx="7848870" cy="148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7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8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9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10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359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нет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да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да</a:t>
                      </a:r>
                      <a:endParaRPr lang="ru-RU" sz="2800" dirty="0">
                        <a:solidFill>
                          <a:srgbClr val="1C11F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1C11F5"/>
                          </a:solidFill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solidFill>
                  <a:srgbClr val="2E58DE"/>
                </a:solidFill>
              </a:rPr>
              <a:t>Задача 5 </a:t>
            </a:r>
            <a:r>
              <a:rPr lang="ru-RU" sz="2800" dirty="0" smtClean="0">
                <a:solidFill>
                  <a:srgbClr val="2E58DE"/>
                </a:solidFill>
              </a:rPr>
              <a:t>В кубе АВСДА</a:t>
            </a:r>
            <a:r>
              <a:rPr lang="ru-RU" sz="2800" baseline="-25000" dirty="0" smtClean="0">
                <a:solidFill>
                  <a:srgbClr val="2E58DE"/>
                </a:solidFill>
              </a:rPr>
              <a:t>1</a:t>
            </a:r>
            <a:r>
              <a:rPr lang="ru-RU" sz="2800" dirty="0" smtClean="0">
                <a:solidFill>
                  <a:srgbClr val="2E58DE"/>
                </a:solidFill>
              </a:rPr>
              <a:t>В</a:t>
            </a:r>
            <a:r>
              <a:rPr lang="ru-RU" sz="2800" baseline="-25000" dirty="0" smtClean="0">
                <a:solidFill>
                  <a:srgbClr val="2E58DE"/>
                </a:solidFill>
              </a:rPr>
              <a:t>1</a:t>
            </a:r>
            <a:r>
              <a:rPr lang="ru-RU" sz="2800" dirty="0" smtClean="0">
                <a:solidFill>
                  <a:srgbClr val="2E58DE"/>
                </a:solidFill>
              </a:rPr>
              <a:t>С</a:t>
            </a:r>
            <a:r>
              <a:rPr lang="ru-RU" sz="2800" baseline="-25000" dirty="0" smtClean="0">
                <a:solidFill>
                  <a:srgbClr val="2E58DE"/>
                </a:solidFill>
              </a:rPr>
              <a:t>1</a:t>
            </a:r>
            <a:r>
              <a:rPr lang="ru-RU" sz="2800" dirty="0" smtClean="0">
                <a:solidFill>
                  <a:srgbClr val="2E58DE"/>
                </a:solidFill>
              </a:rPr>
              <a:t>Д</a:t>
            </a:r>
            <a:r>
              <a:rPr lang="ru-RU" sz="2800" baseline="-25000" dirty="0" smtClean="0">
                <a:solidFill>
                  <a:srgbClr val="2E58DE"/>
                </a:solidFill>
              </a:rPr>
              <a:t>1</a:t>
            </a:r>
            <a:r>
              <a:rPr lang="ru-RU" sz="2800" dirty="0" smtClean="0">
                <a:solidFill>
                  <a:srgbClr val="2E58DE"/>
                </a:solidFill>
              </a:rPr>
              <a:t> точка М – середина А</a:t>
            </a:r>
            <a:r>
              <a:rPr lang="ru-RU" sz="2800" baseline="-25000" dirty="0" smtClean="0">
                <a:solidFill>
                  <a:srgbClr val="2E58DE"/>
                </a:solidFill>
              </a:rPr>
              <a:t>1</a:t>
            </a:r>
            <a:r>
              <a:rPr lang="ru-RU" sz="2800" dirty="0" smtClean="0">
                <a:solidFill>
                  <a:srgbClr val="2E58DE"/>
                </a:solidFill>
              </a:rPr>
              <a:t>В</a:t>
            </a:r>
            <a:r>
              <a:rPr lang="ru-RU" sz="2800" baseline="-25000" dirty="0" smtClean="0">
                <a:solidFill>
                  <a:srgbClr val="2E58DE"/>
                </a:solidFill>
              </a:rPr>
              <a:t>1</a:t>
            </a:r>
            <a:r>
              <a:rPr lang="ru-RU" sz="2800" dirty="0" smtClean="0">
                <a:solidFill>
                  <a:srgbClr val="2E58DE"/>
                </a:solidFill>
              </a:rPr>
              <a:t>,</a:t>
            </a:r>
          </a:p>
          <a:p>
            <a:r>
              <a:rPr lang="en-US" sz="2800" dirty="0" smtClean="0">
                <a:solidFill>
                  <a:srgbClr val="2E58DE"/>
                </a:solidFill>
              </a:rPr>
              <a:t>N</a:t>
            </a:r>
            <a:r>
              <a:rPr lang="ru-RU" sz="2800" dirty="0" smtClean="0">
                <a:solidFill>
                  <a:srgbClr val="2E58DE"/>
                </a:solidFill>
              </a:rPr>
              <a:t> – середина В</a:t>
            </a:r>
            <a:r>
              <a:rPr lang="ru-RU" sz="2800" baseline="-25000" dirty="0" smtClean="0">
                <a:solidFill>
                  <a:srgbClr val="2E58DE"/>
                </a:solidFill>
              </a:rPr>
              <a:t>1</a:t>
            </a:r>
            <a:r>
              <a:rPr lang="ru-RU" sz="2800" dirty="0" smtClean="0">
                <a:solidFill>
                  <a:srgbClr val="2E58DE"/>
                </a:solidFill>
              </a:rPr>
              <a:t>С</a:t>
            </a:r>
            <a:r>
              <a:rPr lang="ru-RU" sz="2800" baseline="-25000" dirty="0" smtClean="0">
                <a:solidFill>
                  <a:srgbClr val="2E58DE"/>
                </a:solidFill>
              </a:rPr>
              <a:t>1</a:t>
            </a:r>
            <a:r>
              <a:rPr lang="ru-RU" sz="2800" dirty="0" smtClean="0">
                <a:solidFill>
                  <a:srgbClr val="2E58DE"/>
                </a:solidFill>
              </a:rPr>
              <a:t>, К – середина АД, Р – середина  ДС. Определите взаимное расположение плоскостей: </a:t>
            </a:r>
            <a:endParaRPr lang="ru-RU" sz="4000" dirty="0">
              <a:solidFill>
                <a:srgbClr val="2E58DE"/>
              </a:solidFill>
            </a:endParaRPr>
          </a:p>
        </p:txBody>
      </p:sp>
      <p:sp>
        <p:nvSpPr>
          <p:cNvPr id="6" name="Куб 5"/>
          <p:cNvSpPr/>
          <p:nvPr/>
        </p:nvSpPr>
        <p:spPr>
          <a:xfrm>
            <a:off x="899592" y="2276872"/>
            <a:ext cx="2880320" cy="2808312"/>
          </a:xfrm>
          <a:prstGeom prst="cube">
            <a:avLst/>
          </a:prstGeom>
          <a:solidFill>
            <a:srgbClr val="EBF3FF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19672" y="2276872"/>
            <a:ext cx="0" cy="208823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619672" y="4365104"/>
            <a:ext cx="21602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899592" y="4365104"/>
            <a:ext cx="720080" cy="72008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91880" y="45091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49411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9912" y="400506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2" y="278092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</a:t>
            </a:r>
            <a:r>
              <a:rPr lang="ru-RU" baseline="-25000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904" y="19168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baseline="-25000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2" y="18448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baseline="-25000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400506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27089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baseline="-25000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1680" y="50131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39752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49411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419872" y="465313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1979712" y="501317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1259632" y="2564904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2555776" y="2204864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55576" y="220486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4048" y="2276872"/>
            <a:ext cx="201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MNK   </a:t>
            </a:r>
            <a:r>
              <a:rPr lang="ru-RU" dirty="0" smtClean="0"/>
              <a:t>и  </a:t>
            </a:r>
            <a:r>
              <a:rPr lang="en-US" dirty="0" smtClean="0"/>
              <a:t>MNP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1  </a:t>
            </a:r>
            <a:r>
              <a:rPr lang="ru-RU" dirty="0" smtClean="0"/>
              <a:t>и  </a:t>
            </a:r>
            <a:r>
              <a:rPr lang="en-US" dirty="0" smtClean="0"/>
              <a:t>ADC</a:t>
            </a:r>
          </a:p>
          <a:p>
            <a:r>
              <a:rPr lang="en-US" dirty="0" smtClean="0"/>
              <a:t>MKP</a:t>
            </a:r>
            <a:r>
              <a:rPr lang="ru-RU" dirty="0" smtClean="0"/>
              <a:t>  и  ВВ</a:t>
            </a:r>
            <a:r>
              <a:rPr lang="ru-RU" baseline="-25000" dirty="0" smtClean="0"/>
              <a:t>1</a:t>
            </a:r>
            <a:r>
              <a:rPr lang="ru-RU" dirty="0" smtClean="0"/>
              <a:t>Д</a:t>
            </a:r>
          </a:p>
          <a:p>
            <a:r>
              <a:rPr lang="ru-RU" dirty="0" smtClean="0"/>
              <a:t>Д</a:t>
            </a:r>
            <a:r>
              <a:rPr lang="ru-RU" baseline="-25000" dirty="0" smtClean="0"/>
              <a:t>1</a:t>
            </a:r>
            <a:r>
              <a:rPr lang="ru-RU" dirty="0" smtClean="0"/>
              <a:t>КР  и  </a:t>
            </a:r>
            <a:r>
              <a:rPr lang="en-US" dirty="0" smtClean="0"/>
              <a:t>BMN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DC</a:t>
            </a:r>
            <a:r>
              <a:rPr lang="en-US" baseline="-25000" dirty="0" smtClean="0"/>
              <a:t>1</a:t>
            </a:r>
            <a:r>
              <a:rPr lang="ru-RU" dirty="0" smtClean="0"/>
              <a:t>  и  АВ</a:t>
            </a:r>
            <a:r>
              <a:rPr lang="ru-RU" baseline="-25000" dirty="0" smtClean="0"/>
              <a:t>1</a:t>
            </a:r>
            <a:r>
              <a:rPr lang="ru-RU" dirty="0" smtClean="0"/>
              <a:t>С</a:t>
            </a:r>
          </a:p>
          <a:p>
            <a:r>
              <a:rPr lang="ru-RU" dirty="0" smtClean="0"/>
              <a:t>АСС</a:t>
            </a:r>
            <a:r>
              <a:rPr lang="ru-RU" baseline="-25000" dirty="0" smtClean="0"/>
              <a:t>1  </a:t>
            </a:r>
            <a:r>
              <a:rPr lang="ru-RU" dirty="0" smtClean="0"/>
              <a:t>и  МКР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340768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E58DE"/>
                </a:solidFill>
              </a:rPr>
              <a:t>Домашнее задание:</a:t>
            </a:r>
          </a:p>
          <a:p>
            <a:r>
              <a:rPr lang="ru-RU" sz="3600" dirty="0" smtClean="0">
                <a:solidFill>
                  <a:srgbClr val="2E58DE"/>
                </a:solidFill>
              </a:rPr>
              <a:t>П.10; № 51, 54, 55 (записать решение), задача №5; доказать самостоятельно «Если две плоскости параллельны третьей, то они параллельны между собой» </a:t>
            </a:r>
            <a:endParaRPr lang="ru-RU" sz="3600" dirty="0">
              <a:solidFill>
                <a:srgbClr val="2E58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 rot="19018538">
            <a:off x="5395380" y="3428241"/>
            <a:ext cx="2241672" cy="1036291"/>
          </a:xfrm>
          <a:prstGeom prst="parallelogram">
            <a:avLst>
              <a:gd name="adj" fmla="val 948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07704" y="332656"/>
            <a:ext cx="53431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2E58DE"/>
                </a:solidFill>
              </a:rPr>
              <a:t>Аксиомы стереометрии</a:t>
            </a:r>
            <a:endParaRPr lang="ru-RU" sz="4400" b="1" u="sng" dirty="0">
              <a:solidFill>
                <a:srgbClr val="2E58DE"/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683568" y="1484784"/>
            <a:ext cx="3816424" cy="1080120"/>
          </a:xfrm>
          <a:prstGeom prst="parallelogram">
            <a:avLst>
              <a:gd name="adj" fmla="val 1202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1328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2123728" y="1628800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556792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3491880" y="177281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339752" y="2276872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59832" y="1484784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2060848"/>
            <a:ext cx="344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268760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2E58DE"/>
                </a:solidFill>
              </a:rPr>
              <a:t>A1</a:t>
            </a:r>
            <a:endParaRPr lang="ru-RU" sz="3200" b="1" dirty="0">
              <a:solidFill>
                <a:srgbClr val="2E58DE"/>
              </a:solidFill>
            </a:endParaRPr>
          </a:p>
        </p:txBody>
      </p:sp>
      <p:sp>
        <p:nvSpPr>
          <p:cNvPr id="15" name="Параллелограмм 14"/>
          <p:cNvSpPr/>
          <p:nvPr/>
        </p:nvSpPr>
        <p:spPr>
          <a:xfrm>
            <a:off x="539552" y="4221088"/>
            <a:ext cx="3816424" cy="1080120"/>
          </a:xfrm>
          <a:prstGeom prst="parallelogram">
            <a:avLst>
              <a:gd name="adj" fmla="val 1202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331640" y="4437112"/>
            <a:ext cx="2232248" cy="57606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1835696" y="4869160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915816" y="4581128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619672" y="4437112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9792" y="422108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99792" y="486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3717032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2E58DE"/>
                </a:solidFill>
              </a:rPr>
              <a:t>A2</a:t>
            </a:r>
            <a:endParaRPr lang="ru-RU" sz="3200" b="1" dirty="0">
              <a:solidFill>
                <a:srgbClr val="2E58D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76056" y="1412776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2E58DE"/>
                </a:solidFill>
              </a:rPr>
              <a:t>A3</a:t>
            </a:r>
            <a:endParaRPr lang="ru-RU" sz="3200" b="1" dirty="0">
              <a:solidFill>
                <a:srgbClr val="2E58DE"/>
              </a:solidFill>
            </a:endParaRPr>
          </a:p>
        </p:txBody>
      </p:sp>
      <p:sp>
        <p:nvSpPr>
          <p:cNvPr id="26" name="Параллелограмм 25"/>
          <p:cNvSpPr/>
          <p:nvPr/>
        </p:nvSpPr>
        <p:spPr>
          <a:xfrm>
            <a:off x="4355976" y="2852936"/>
            <a:ext cx="4320480" cy="864096"/>
          </a:xfrm>
          <a:prstGeom prst="parallelogram">
            <a:avLst>
              <a:gd name="adj" fmla="val 1202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араллелограмм 27"/>
          <p:cNvSpPr/>
          <p:nvPr/>
        </p:nvSpPr>
        <p:spPr>
          <a:xfrm rot="18981070">
            <a:off x="5395380" y="2060089"/>
            <a:ext cx="2241672" cy="1036291"/>
          </a:xfrm>
          <a:prstGeom prst="parallelogram">
            <a:avLst>
              <a:gd name="adj" fmla="val 948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788024" y="328498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88224" y="17728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6084168" y="2852936"/>
            <a:ext cx="936104" cy="86409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60232" y="256490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6228184" y="3501008"/>
            <a:ext cx="72008" cy="45719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084168" y="306896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" grpId="0"/>
      <p:bldP spid="4" grpId="0" animBg="1"/>
      <p:bldP spid="5" grpId="0"/>
      <p:bldP spid="6" grpId="0" animBg="1"/>
      <p:bldP spid="9" grpId="0"/>
      <p:bldP spid="10" grpId="0" animBg="1"/>
      <p:bldP spid="11" grpId="0" animBg="1"/>
      <p:bldP spid="12" grpId="0"/>
      <p:bldP spid="13" grpId="0"/>
      <p:bldP spid="15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 animBg="1"/>
      <p:bldP spid="28" grpId="0" animBg="1"/>
      <p:bldP spid="31" grpId="0"/>
      <p:bldP spid="32" grpId="0"/>
      <p:bldP spid="35" grpId="0"/>
      <p:bldP spid="29" grpId="0" animBg="1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8806" y="2967335"/>
            <a:ext cx="5806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332656"/>
            <a:ext cx="46426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2E58DE"/>
                </a:solidFill>
              </a:rPr>
              <a:t>Следствия из аксиом</a:t>
            </a:r>
            <a:endParaRPr lang="ru-RU" sz="4400" b="1" u="sng" dirty="0">
              <a:solidFill>
                <a:srgbClr val="2E58D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980728"/>
            <a:ext cx="1789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E58DE"/>
                </a:solidFill>
              </a:rPr>
              <a:t>Следствие 1</a:t>
            </a:r>
            <a:endParaRPr lang="ru-RU" sz="2800" b="1" dirty="0">
              <a:solidFill>
                <a:srgbClr val="2E58D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980728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E58DE"/>
                </a:solidFill>
              </a:rPr>
              <a:t>Следствие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2E58DE"/>
                </a:solidFill>
              </a:rPr>
              <a:t>2 </a:t>
            </a:r>
            <a:endParaRPr lang="ru-RU" dirty="0">
              <a:solidFill>
                <a:srgbClr val="2E58DE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4788024" y="1628800"/>
            <a:ext cx="3816424" cy="1080120"/>
          </a:xfrm>
          <a:prstGeom prst="parallelogram">
            <a:avLst>
              <a:gd name="adj" fmla="val 1202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араллелограмм 5"/>
          <p:cNvSpPr/>
          <p:nvPr/>
        </p:nvSpPr>
        <p:spPr>
          <a:xfrm>
            <a:off x="467544" y="1628800"/>
            <a:ext cx="3816424" cy="1080120"/>
          </a:xfrm>
          <a:prstGeom prst="parallelogram">
            <a:avLst>
              <a:gd name="adj" fmla="val 1202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115616" y="1916832"/>
            <a:ext cx="2448272" cy="57606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27784" y="227687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272" y="23488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2051720" y="1916832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5292080" y="1844824"/>
            <a:ext cx="2592288" cy="7200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12160" y="1844824"/>
            <a:ext cx="1440160" cy="57606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23728" y="162880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80112" y="234888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16288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2" y="2996952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2E58DE"/>
                </a:solidFill>
              </a:rPr>
              <a:t>Способы</a:t>
            </a:r>
            <a:r>
              <a:rPr lang="ru-RU" b="1" u="sng" dirty="0" smtClean="0"/>
              <a:t> </a:t>
            </a:r>
            <a:r>
              <a:rPr lang="ru-RU" sz="4400" b="1" u="sng" dirty="0" smtClean="0">
                <a:solidFill>
                  <a:srgbClr val="2E58DE"/>
                </a:solidFill>
              </a:rPr>
              <a:t>задания плоскостей</a:t>
            </a:r>
            <a:endParaRPr lang="ru-RU" sz="4400" b="1" u="sng" dirty="0">
              <a:solidFill>
                <a:srgbClr val="2E58DE"/>
              </a:solidFill>
            </a:endParaRPr>
          </a:p>
        </p:txBody>
      </p:sp>
      <p:sp>
        <p:nvSpPr>
          <p:cNvPr id="21" name="Параллелограмм 20"/>
          <p:cNvSpPr/>
          <p:nvPr/>
        </p:nvSpPr>
        <p:spPr>
          <a:xfrm>
            <a:off x="827584" y="3861048"/>
            <a:ext cx="3312368" cy="936104"/>
          </a:xfrm>
          <a:prstGeom prst="parallelogram">
            <a:avLst>
              <a:gd name="adj" fmla="val 1202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араллелограмм 24"/>
          <p:cNvSpPr/>
          <p:nvPr/>
        </p:nvSpPr>
        <p:spPr>
          <a:xfrm>
            <a:off x="5076056" y="5301208"/>
            <a:ext cx="3312368" cy="936104"/>
          </a:xfrm>
          <a:prstGeom prst="parallelogram">
            <a:avLst>
              <a:gd name="adj" fmla="val 1202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араллелограмм 25"/>
          <p:cNvSpPr/>
          <p:nvPr/>
        </p:nvSpPr>
        <p:spPr>
          <a:xfrm>
            <a:off x="5076056" y="3861048"/>
            <a:ext cx="3312368" cy="936104"/>
          </a:xfrm>
          <a:prstGeom prst="parallelogram">
            <a:avLst>
              <a:gd name="adj" fmla="val 1202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араллелограмм 26"/>
          <p:cNvSpPr/>
          <p:nvPr/>
        </p:nvSpPr>
        <p:spPr>
          <a:xfrm>
            <a:off x="683568" y="5373216"/>
            <a:ext cx="3312368" cy="936104"/>
          </a:xfrm>
          <a:prstGeom prst="parallelogram">
            <a:avLst>
              <a:gd name="adj" fmla="val 1202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020272" y="587727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443711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5577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71800" y="443711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3" name="Блок-схема: узел 32"/>
          <p:cNvSpPr/>
          <p:nvPr/>
        </p:nvSpPr>
        <p:spPr>
          <a:xfrm>
            <a:off x="2267744" y="4005064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1979712" y="4437112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3131840" y="429309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1259632" y="5661248"/>
            <a:ext cx="2160240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5580112" y="4005064"/>
            <a:ext cx="2160240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5508104" y="5445224"/>
            <a:ext cx="2160240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5652120" y="5661248"/>
            <a:ext cx="2160240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узел 42"/>
          <p:cNvSpPr/>
          <p:nvPr/>
        </p:nvSpPr>
        <p:spPr>
          <a:xfrm>
            <a:off x="1835696" y="5517232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1907704" y="5301208"/>
            <a:ext cx="303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15816" y="537321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28184" y="378904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940152" y="4149080"/>
            <a:ext cx="1584176" cy="27322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68144" y="4365104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40152" y="5445224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00192" y="587727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9632" y="4293096"/>
            <a:ext cx="303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31840" y="3861048"/>
            <a:ext cx="303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7704" y="3789040"/>
            <a:ext cx="303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9" grpId="0"/>
      <p:bldP spid="10" grpId="0"/>
      <p:bldP spid="11" grpId="0" animBg="1"/>
      <p:bldP spid="17" grpId="0"/>
      <p:bldP spid="18" grpId="0"/>
      <p:bldP spid="19" grpId="0"/>
      <p:bldP spid="20" grpId="0"/>
      <p:bldP spid="21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3" grpId="0" animBg="1"/>
      <p:bldP spid="36" grpId="0" animBg="1"/>
      <p:bldP spid="37" grpId="0" animBg="1"/>
      <p:bldP spid="43" grpId="0" animBg="1"/>
      <p:bldP spid="44" grpId="0"/>
      <p:bldP spid="44" grpId="1"/>
      <p:bldP spid="44" grpId="2"/>
      <p:bldP spid="45" grpId="0"/>
      <p:bldP spid="46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0466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2E58DE"/>
                </a:solidFill>
              </a:rPr>
              <a:t>Задание  1</a:t>
            </a:r>
            <a:r>
              <a:rPr lang="ru-RU" sz="4400" b="1" dirty="0" smtClean="0">
                <a:solidFill>
                  <a:srgbClr val="2E58DE"/>
                </a:solidFill>
              </a:rPr>
              <a:t>:</a:t>
            </a:r>
            <a:endParaRPr lang="ru-RU" sz="4400" b="1" dirty="0">
              <a:solidFill>
                <a:srgbClr val="2E58D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476672"/>
            <a:ext cx="5503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определите, сколько плоскостей </a:t>
            </a:r>
          </a:p>
          <a:p>
            <a:r>
              <a:rPr lang="ru-RU" b="1" dirty="0" smtClean="0">
                <a:solidFill>
                  <a:srgbClr val="2E58DE"/>
                </a:solidFill>
              </a:rPr>
              <a:t>можно провести через выделенные элементы?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6" name="Куб 5"/>
          <p:cNvSpPr/>
          <p:nvPr/>
        </p:nvSpPr>
        <p:spPr>
          <a:xfrm>
            <a:off x="755576" y="1772816"/>
            <a:ext cx="1584176" cy="1648200"/>
          </a:xfrm>
          <a:prstGeom prst="cube">
            <a:avLst/>
          </a:prstGeom>
          <a:solidFill>
            <a:schemeClr val="accent1">
              <a:alpha val="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755576" y="213285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187624" y="1772816"/>
            <a:ext cx="0" cy="122413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755576" y="2996952"/>
            <a:ext cx="432048" cy="432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87624" y="2996952"/>
            <a:ext cx="11521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Куб 18"/>
          <p:cNvSpPr/>
          <p:nvPr/>
        </p:nvSpPr>
        <p:spPr>
          <a:xfrm>
            <a:off x="6588224" y="4437112"/>
            <a:ext cx="1584176" cy="1648200"/>
          </a:xfrm>
          <a:prstGeom prst="cube">
            <a:avLst/>
          </a:prstGeom>
          <a:solidFill>
            <a:schemeClr val="accent1">
              <a:alpha val="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3635896" y="4437112"/>
            <a:ext cx="1584176" cy="1648200"/>
          </a:xfrm>
          <a:prstGeom prst="cube">
            <a:avLst/>
          </a:prstGeom>
          <a:solidFill>
            <a:schemeClr val="accent1">
              <a:alpha val="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уб 20"/>
          <p:cNvSpPr/>
          <p:nvPr/>
        </p:nvSpPr>
        <p:spPr>
          <a:xfrm>
            <a:off x="6588224" y="1772816"/>
            <a:ext cx="1584176" cy="1648200"/>
          </a:xfrm>
          <a:prstGeom prst="cube">
            <a:avLst/>
          </a:prstGeom>
          <a:solidFill>
            <a:schemeClr val="accent1">
              <a:alpha val="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3635896" y="1772816"/>
            <a:ext cx="1584176" cy="1648200"/>
          </a:xfrm>
          <a:prstGeom prst="cube">
            <a:avLst/>
          </a:prstGeom>
          <a:solidFill>
            <a:schemeClr val="accent1">
              <a:alpha val="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755576" y="4437112"/>
            <a:ext cx="1584176" cy="1648200"/>
          </a:xfrm>
          <a:prstGeom prst="cube">
            <a:avLst/>
          </a:prstGeom>
          <a:solidFill>
            <a:schemeClr val="accent1">
              <a:alpha val="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067944" y="1772816"/>
            <a:ext cx="0" cy="122413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87624" y="4437112"/>
            <a:ext cx="0" cy="122413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67944" y="4437112"/>
            <a:ext cx="0" cy="122413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020272" y="4437112"/>
            <a:ext cx="0" cy="122413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020272" y="1772816"/>
            <a:ext cx="0" cy="122413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067944" y="2996952"/>
            <a:ext cx="11521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020272" y="5661248"/>
            <a:ext cx="11521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020272" y="2996952"/>
            <a:ext cx="11521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59632" y="5661248"/>
            <a:ext cx="11521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067944" y="5661248"/>
            <a:ext cx="11521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588224" y="5661248"/>
            <a:ext cx="432048" cy="432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6588224" y="2996952"/>
            <a:ext cx="432048" cy="432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635896" y="2996952"/>
            <a:ext cx="432048" cy="432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635896" y="5661248"/>
            <a:ext cx="432048" cy="432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755576" y="5661248"/>
            <a:ext cx="432048" cy="432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Блок-схема: узел 39"/>
          <p:cNvSpPr/>
          <p:nvPr/>
        </p:nvSpPr>
        <p:spPr>
          <a:xfrm>
            <a:off x="1547664" y="3356992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2123728" y="1916832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4788024" y="213285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3635896" y="213285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4211960" y="213285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6804248" y="1916832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7812360" y="2132856"/>
            <a:ext cx="0" cy="12961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339752" y="4437112"/>
            <a:ext cx="0" cy="12961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55576" y="4797152"/>
            <a:ext cx="0" cy="12961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220072" y="4437112"/>
            <a:ext cx="0" cy="12961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4860032" y="4437112"/>
            <a:ext cx="360040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588224" y="4797152"/>
            <a:ext cx="0" cy="12961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7812360" y="5661248"/>
            <a:ext cx="360040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95536" y="350100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C11F5"/>
                </a:solidFill>
              </a:rPr>
              <a:t>1)</a:t>
            </a:r>
            <a:endParaRPr lang="ru-RU" b="1" dirty="0">
              <a:solidFill>
                <a:srgbClr val="1C11F5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28184" y="350100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C11F5"/>
                </a:solidFill>
              </a:rPr>
              <a:t>3)</a:t>
            </a:r>
            <a:endParaRPr lang="ru-RU" b="1" dirty="0">
              <a:solidFill>
                <a:srgbClr val="1C11F5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350100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C11F5"/>
                </a:solidFill>
              </a:rPr>
              <a:t>2)</a:t>
            </a:r>
            <a:endParaRPr lang="ru-RU" b="1" dirty="0">
              <a:solidFill>
                <a:srgbClr val="1C11F5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75856" y="61653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C11F5"/>
                </a:solidFill>
              </a:rPr>
              <a:t>5)</a:t>
            </a:r>
            <a:endParaRPr lang="ru-RU" b="1" dirty="0">
              <a:solidFill>
                <a:srgbClr val="1C11F5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5536" y="61653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C11F5"/>
                </a:solidFill>
              </a:rPr>
              <a:t>4)</a:t>
            </a:r>
            <a:endParaRPr lang="ru-RU" b="1" dirty="0">
              <a:solidFill>
                <a:srgbClr val="1C11F5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00192" y="61653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C11F5"/>
                </a:solidFill>
              </a:rPr>
              <a:t>6)</a:t>
            </a:r>
            <a:endParaRPr lang="ru-RU" b="1" dirty="0">
              <a:solidFill>
                <a:srgbClr val="1C11F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2E58DE"/>
                </a:solidFill>
              </a:rPr>
              <a:t>Взаимное расположение прямых</a:t>
            </a:r>
            <a:endParaRPr lang="ru-RU" sz="4400" b="1" u="sng" dirty="0">
              <a:solidFill>
                <a:srgbClr val="2E58D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2018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E58DE"/>
                </a:solidFill>
              </a:rPr>
              <a:t>1. </a:t>
            </a:r>
            <a:r>
              <a:rPr lang="ru-RU" sz="2800" b="1" u="sng" dirty="0" smtClean="0">
                <a:solidFill>
                  <a:srgbClr val="2E58DE"/>
                </a:solidFill>
              </a:rPr>
              <a:t>Совпадают</a:t>
            </a:r>
            <a:endParaRPr lang="ru-RU" sz="2800" b="1" u="sng" dirty="0">
              <a:solidFill>
                <a:srgbClr val="2E58D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55576" y="1772816"/>
            <a:ext cx="3168352" cy="648072"/>
          </a:xfrm>
          <a:prstGeom prst="line">
            <a:avLst/>
          </a:prstGeom>
          <a:ln w="38100">
            <a:solidFill>
              <a:srgbClr val="1C11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55576" y="1844824"/>
            <a:ext cx="3168352" cy="64807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7584" y="198884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C11F5"/>
                </a:solidFill>
              </a:rPr>
              <a:t>b</a:t>
            </a:r>
            <a:endParaRPr lang="ru-RU" b="1" dirty="0">
              <a:solidFill>
                <a:srgbClr val="1C11F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1412776"/>
            <a:ext cx="2433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2E58DE"/>
                </a:solidFill>
              </a:rPr>
              <a:t>2. </a:t>
            </a:r>
            <a:r>
              <a:rPr lang="ru-RU" sz="2800" b="1" u="sng" dirty="0" smtClean="0">
                <a:solidFill>
                  <a:srgbClr val="2E58DE"/>
                </a:solidFill>
              </a:rPr>
              <a:t>Пересекаются</a:t>
            </a:r>
            <a:endParaRPr lang="ru-RU" sz="2800" b="1" u="sng" dirty="0">
              <a:solidFill>
                <a:srgbClr val="2E58DE"/>
              </a:solidFill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5076056" y="1988840"/>
            <a:ext cx="3528392" cy="1008112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 rot="18968356">
            <a:off x="-144357" y="4353999"/>
            <a:ext cx="2738152" cy="685746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>
            <a:off x="1619672" y="4869160"/>
            <a:ext cx="2448272" cy="792088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>
            <a:off x="5076056" y="4581128"/>
            <a:ext cx="3528392" cy="1008112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5580112" y="2204864"/>
            <a:ext cx="2448272" cy="57606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12160" y="2204864"/>
            <a:ext cx="1584176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796136" y="4797152"/>
            <a:ext cx="1941257" cy="2160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796136" y="5229200"/>
            <a:ext cx="1941257" cy="2160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195736" y="5085184"/>
            <a:ext cx="1440160" cy="43204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899592" y="3861048"/>
            <a:ext cx="792088" cy="14401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03848" y="191683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40152" y="450912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6176" y="1916832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653136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40152" y="5013176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11760" y="5013176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96136" y="2636912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88224" y="19888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6136" y="314096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E58DE"/>
                </a:solidFill>
              </a:rPr>
              <a:t>а</a:t>
            </a:r>
            <a:r>
              <a:rPr lang="ru-RU" sz="2800" b="1" dirty="0" smtClean="0">
                <a:solidFill>
                  <a:srgbClr val="2E58DE"/>
                </a:solidFill>
                <a:sym typeface="Symbol"/>
              </a:rPr>
              <a:t></a:t>
            </a:r>
            <a:r>
              <a:rPr lang="en-US" sz="2800" b="1" dirty="0" smtClean="0">
                <a:solidFill>
                  <a:srgbClr val="2E58DE"/>
                </a:solidFill>
                <a:sym typeface="Symbol"/>
              </a:rPr>
              <a:t>b=M</a:t>
            </a:r>
            <a:endParaRPr lang="ru-RU" sz="2800" b="1" dirty="0">
              <a:solidFill>
                <a:srgbClr val="2E58D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0152" y="5733256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E58DE"/>
                </a:solidFill>
              </a:rPr>
              <a:t>a</a:t>
            </a:r>
            <a:r>
              <a:rPr lang="en-US" b="1" dirty="0" smtClean="0">
                <a:solidFill>
                  <a:srgbClr val="2E58DE"/>
                </a:solidFill>
                <a:sym typeface="Symbol"/>
              </a:rPr>
              <a:t>b</a:t>
            </a:r>
          </a:p>
          <a:p>
            <a:pPr algn="ctr"/>
            <a:r>
              <a:rPr lang="ru-RU" b="1" dirty="0" smtClean="0">
                <a:solidFill>
                  <a:srgbClr val="2E58DE"/>
                </a:solidFill>
                <a:sym typeface="Symbol"/>
              </a:rPr>
              <a:t>Признаки!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16016" y="3501008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E58DE"/>
                </a:solidFill>
              </a:rPr>
              <a:t>3. </a:t>
            </a:r>
            <a:r>
              <a:rPr lang="ru-RU" sz="2800" b="1" u="sng" dirty="0" smtClean="0">
                <a:solidFill>
                  <a:srgbClr val="2E58DE"/>
                </a:solidFill>
              </a:rPr>
              <a:t>Не  пересекаются, </a:t>
            </a:r>
          </a:p>
          <a:p>
            <a:r>
              <a:rPr lang="ru-RU" sz="2800" b="1" u="sng" dirty="0" smtClean="0">
                <a:solidFill>
                  <a:srgbClr val="2E58DE"/>
                </a:solidFill>
              </a:rPr>
              <a:t>лежат в одной плоскости</a:t>
            </a:r>
            <a:endParaRPr lang="ru-RU" sz="2800" b="1" u="sng" dirty="0">
              <a:solidFill>
                <a:srgbClr val="2E58D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2" y="2780928"/>
            <a:ext cx="3563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4. </a:t>
            </a:r>
            <a:r>
              <a:rPr lang="ru-RU" b="1" u="sng" dirty="0" smtClean="0">
                <a:solidFill>
                  <a:srgbClr val="2E58DE"/>
                </a:solidFill>
              </a:rPr>
              <a:t>Не  пересекаются, </a:t>
            </a:r>
          </a:p>
          <a:p>
            <a:r>
              <a:rPr lang="ru-RU" b="1" u="sng" dirty="0" smtClean="0">
                <a:solidFill>
                  <a:srgbClr val="2E58DE"/>
                </a:solidFill>
              </a:rPr>
              <a:t>лежат в разных плоскостях</a:t>
            </a:r>
            <a:endParaRPr lang="ru-RU" b="1" u="sng" dirty="0">
              <a:solidFill>
                <a:srgbClr val="2E58D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43608" y="580526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2E58DE"/>
                </a:solidFill>
              </a:rPr>
              <a:t>аи </a:t>
            </a:r>
            <a:r>
              <a:rPr lang="en-US" b="1" dirty="0" smtClean="0">
                <a:solidFill>
                  <a:srgbClr val="2E58DE"/>
                </a:solidFill>
              </a:rPr>
              <a:t>b</a:t>
            </a:r>
            <a:r>
              <a:rPr lang="ru-RU" b="1" dirty="0" smtClean="0">
                <a:solidFill>
                  <a:srgbClr val="2E58DE"/>
                </a:solidFill>
              </a:rPr>
              <a:t> скрещивающиеся</a:t>
            </a:r>
          </a:p>
          <a:p>
            <a:pPr algn="ctr"/>
            <a:r>
              <a:rPr lang="ru-RU" b="1" dirty="0" smtClean="0">
                <a:solidFill>
                  <a:srgbClr val="2E58DE"/>
                </a:solidFill>
              </a:rPr>
              <a:t>Признак!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00392" y="191683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00392" y="450912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5536" y="544522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87824" y="530120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27" grpId="0"/>
      <p:bldP spid="28" grpId="0"/>
      <p:bldP spid="29" grpId="0"/>
      <p:bldP spid="7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2E58DE"/>
                </a:solidFill>
              </a:rPr>
              <a:t>Задание  2</a:t>
            </a:r>
            <a:r>
              <a:rPr lang="ru-RU" sz="4400" b="1" dirty="0" smtClean="0">
                <a:solidFill>
                  <a:srgbClr val="2E58DE"/>
                </a:solidFill>
              </a:rPr>
              <a:t>:</a:t>
            </a:r>
            <a:endParaRPr lang="ru-RU" sz="4400" b="1" dirty="0">
              <a:solidFill>
                <a:srgbClr val="2E58D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548680"/>
            <a:ext cx="5083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выясните взаимное расположение прямых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19672" y="1052736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C11F5"/>
                </a:solidFill>
              </a:rPr>
              <a:t>(</a:t>
            </a:r>
            <a:r>
              <a:rPr lang="ru-RU" b="1" dirty="0" smtClean="0">
                <a:solidFill>
                  <a:srgbClr val="2E58DE"/>
                </a:solidFill>
              </a:rPr>
              <a:t>основания – трапеции, боковые грани – параллелограммы)</a:t>
            </a:r>
            <a:endParaRPr lang="ru-RU" b="1" dirty="0">
              <a:solidFill>
                <a:srgbClr val="2E58DE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835696" y="3284984"/>
            <a:ext cx="1800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27584" y="2204864"/>
            <a:ext cx="360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35696" y="6165304"/>
            <a:ext cx="1800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7584" y="5085184"/>
            <a:ext cx="3600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835696" y="3284984"/>
            <a:ext cx="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427984" y="2204864"/>
            <a:ext cx="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27584" y="2204864"/>
            <a:ext cx="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35896" y="3284984"/>
            <a:ext cx="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27584" y="2204864"/>
            <a:ext cx="1008112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27584" y="5085184"/>
            <a:ext cx="1008112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635896" y="2204864"/>
            <a:ext cx="792088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635896" y="5085184"/>
            <a:ext cx="792088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5536" y="17728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b="1" baseline="-25000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7544" y="4941168"/>
            <a:ext cx="375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5976" y="184482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ru-RU" b="1" baseline="-25000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35896" y="30689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</a:t>
            </a:r>
            <a:r>
              <a:rPr lang="ru-RU" b="1" baseline="-25000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03648" y="30689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b="1" baseline="-25000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6388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364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55976" y="49411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31840" y="53732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27984" y="256490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3635896" y="5589240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4427984" y="285293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220072" y="1772816"/>
            <a:ext cx="15841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ВС  и   ДС</a:t>
            </a:r>
          </a:p>
          <a:p>
            <a:r>
              <a:rPr lang="ru-RU" b="1" dirty="0" smtClean="0">
                <a:solidFill>
                  <a:srgbClr val="2E58DE"/>
                </a:solidFill>
              </a:rPr>
              <a:t>АВ  и  А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  <a:r>
              <a:rPr lang="ru-RU" b="1" dirty="0" smtClean="0">
                <a:solidFill>
                  <a:srgbClr val="2E58DE"/>
                </a:solidFill>
              </a:rPr>
              <a:t>В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</a:p>
          <a:p>
            <a:r>
              <a:rPr lang="ru-RU" b="1" dirty="0" smtClean="0">
                <a:solidFill>
                  <a:srgbClr val="2E58DE"/>
                </a:solidFill>
              </a:rPr>
              <a:t>АА</a:t>
            </a:r>
            <a:r>
              <a:rPr lang="ru-RU" b="1" baseline="-25000" dirty="0" smtClean="0">
                <a:solidFill>
                  <a:srgbClr val="2E58DE"/>
                </a:solidFill>
              </a:rPr>
              <a:t>1  </a:t>
            </a:r>
            <a:r>
              <a:rPr lang="ru-RU" b="1" dirty="0" smtClean="0">
                <a:solidFill>
                  <a:srgbClr val="2E58DE"/>
                </a:solidFill>
              </a:rPr>
              <a:t>и  СС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</a:p>
          <a:p>
            <a:r>
              <a:rPr lang="ru-RU" b="1" dirty="0" smtClean="0">
                <a:solidFill>
                  <a:srgbClr val="2E58DE"/>
                </a:solidFill>
              </a:rPr>
              <a:t>МК  и С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  <a:r>
              <a:rPr lang="ru-RU" b="1" dirty="0" smtClean="0">
                <a:solidFill>
                  <a:srgbClr val="2E58DE"/>
                </a:solidFill>
              </a:rPr>
              <a:t>Д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</a:p>
          <a:p>
            <a:r>
              <a:rPr lang="ru-RU" b="1" dirty="0" smtClean="0">
                <a:solidFill>
                  <a:srgbClr val="2E58DE"/>
                </a:solidFill>
              </a:rPr>
              <a:t>АВ</a:t>
            </a:r>
            <a:r>
              <a:rPr lang="ru-RU" b="1" baseline="-25000" dirty="0" smtClean="0">
                <a:solidFill>
                  <a:srgbClr val="2E58DE"/>
                </a:solidFill>
              </a:rPr>
              <a:t> </a:t>
            </a:r>
            <a:r>
              <a:rPr lang="ru-RU" b="1" dirty="0" smtClean="0">
                <a:solidFill>
                  <a:srgbClr val="2E58DE"/>
                </a:solidFill>
              </a:rPr>
              <a:t>  и  СС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</a:p>
          <a:p>
            <a:endParaRPr lang="ru-RU" b="1" baseline="-25000" dirty="0" smtClean="0">
              <a:solidFill>
                <a:srgbClr val="1C11F5"/>
              </a:solidFill>
            </a:endParaRPr>
          </a:p>
          <a:p>
            <a:endParaRPr lang="ru-RU" b="1" baseline="-25000" dirty="0" smtClean="0">
              <a:solidFill>
                <a:srgbClr val="1C11F5"/>
              </a:solidFill>
            </a:endParaRPr>
          </a:p>
          <a:p>
            <a:endParaRPr lang="ru-RU" b="1" baseline="-25000" dirty="0" smtClean="0">
              <a:solidFill>
                <a:srgbClr val="1C11F5"/>
              </a:solidFill>
            </a:endParaRPr>
          </a:p>
          <a:p>
            <a:endParaRPr lang="ru-RU" b="1" dirty="0" smtClean="0">
              <a:solidFill>
                <a:srgbClr val="1C11F5"/>
              </a:solidFill>
            </a:endParaRPr>
          </a:p>
          <a:p>
            <a:endParaRPr lang="ru-RU" b="1" baseline="-25000" dirty="0" smtClean="0">
              <a:solidFill>
                <a:srgbClr val="1C11F5"/>
              </a:solidFill>
            </a:endParaRPr>
          </a:p>
          <a:p>
            <a:endParaRPr lang="ru-RU" b="1" baseline="-25000" dirty="0" smtClean="0">
              <a:solidFill>
                <a:srgbClr val="1C11F5"/>
              </a:solidFill>
            </a:endParaRPr>
          </a:p>
          <a:p>
            <a:endParaRPr lang="ru-RU" b="1" dirty="0" smtClean="0">
              <a:solidFill>
                <a:srgbClr val="1C11F5"/>
              </a:solidFill>
            </a:endParaRPr>
          </a:p>
          <a:p>
            <a:r>
              <a:rPr lang="ru-RU" b="1" dirty="0" smtClean="0">
                <a:solidFill>
                  <a:srgbClr val="1C11F5"/>
                </a:solidFill>
              </a:rPr>
              <a:t> </a:t>
            </a:r>
            <a:endParaRPr lang="ru-RU" b="1" dirty="0">
              <a:solidFill>
                <a:srgbClr val="1C11F5"/>
              </a:solidFill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5220072" y="3861048"/>
            <a:ext cx="151216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220072" y="4149080"/>
            <a:ext cx="1565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АВ  и   ДС</a:t>
            </a:r>
          </a:p>
          <a:p>
            <a:r>
              <a:rPr lang="ru-RU" b="1" dirty="0" smtClean="0">
                <a:solidFill>
                  <a:srgbClr val="2E58DE"/>
                </a:solidFill>
              </a:rPr>
              <a:t>СВ  и  С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  <a:r>
              <a:rPr lang="ru-RU" b="1" dirty="0" smtClean="0">
                <a:solidFill>
                  <a:srgbClr val="2E58DE"/>
                </a:solidFill>
              </a:rPr>
              <a:t>В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</a:p>
          <a:p>
            <a:r>
              <a:rPr lang="ru-RU" b="1" dirty="0" smtClean="0">
                <a:solidFill>
                  <a:srgbClr val="2E58DE"/>
                </a:solidFill>
              </a:rPr>
              <a:t>ВС</a:t>
            </a:r>
            <a:r>
              <a:rPr lang="ru-RU" b="1" baseline="-25000" dirty="0" smtClean="0">
                <a:solidFill>
                  <a:srgbClr val="2E58DE"/>
                </a:solidFill>
              </a:rPr>
              <a:t>   </a:t>
            </a:r>
            <a:r>
              <a:rPr lang="ru-RU" b="1" dirty="0" smtClean="0">
                <a:solidFill>
                  <a:srgbClr val="2E58DE"/>
                </a:solidFill>
              </a:rPr>
              <a:t>и  А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  <a:r>
              <a:rPr lang="ru-RU" b="1" dirty="0" smtClean="0">
                <a:solidFill>
                  <a:srgbClr val="2E58DE"/>
                </a:solidFill>
              </a:rPr>
              <a:t>Д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</a:p>
          <a:p>
            <a:r>
              <a:rPr lang="ru-RU" b="1" dirty="0" smtClean="0">
                <a:solidFill>
                  <a:srgbClr val="2E58DE"/>
                </a:solidFill>
              </a:rPr>
              <a:t>МК  и СД</a:t>
            </a:r>
            <a:endParaRPr lang="ru-RU" b="1" baseline="-25000" dirty="0" smtClean="0">
              <a:solidFill>
                <a:srgbClr val="2E58DE"/>
              </a:solidFill>
            </a:endParaRPr>
          </a:p>
          <a:p>
            <a:r>
              <a:rPr lang="ru-RU" b="1" dirty="0" smtClean="0">
                <a:solidFill>
                  <a:srgbClr val="2E58DE"/>
                </a:solidFill>
              </a:rPr>
              <a:t>СД  и  АА</a:t>
            </a:r>
            <a:r>
              <a:rPr lang="ru-RU" b="1" baseline="-25000" dirty="0" smtClean="0">
                <a:solidFill>
                  <a:srgbClr val="2E58DE"/>
                </a:solidFill>
              </a:rPr>
              <a:t>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6948264" y="4149080"/>
            <a:ext cx="1770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1C11F5"/>
                </a:solidFill>
              </a:rPr>
              <a:t>пересекаются</a:t>
            </a:r>
            <a:endParaRPr lang="ru-RU" dirty="0">
              <a:solidFill>
                <a:srgbClr val="1C11F5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948264" y="4869160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параллельны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948264" y="4509120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параллельны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48264" y="522920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C11F5"/>
                </a:solidFill>
              </a:rPr>
              <a:t>пересекаются</a:t>
            </a:r>
            <a:endParaRPr lang="ru-RU" dirty="0">
              <a:solidFill>
                <a:srgbClr val="1C11F5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32240" y="5589240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000"/>
                </a:solidFill>
              </a:rPr>
              <a:t>скрещивающиеся</a:t>
            </a:r>
            <a:endParaRPr lang="ru-RU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  <p:bldP spid="52" grpId="0"/>
      <p:bldP spid="64" grpId="0"/>
      <p:bldP spid="66" grpId="0"/>
      <p:bldP spid="69" grpId="0"/>
      <p:bldP spid="70" grpId="0"/>
      <p:bldP spid="72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6632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2E58DE"/>
                </a:solidFill>
              </a:rPr>
              <a:t>Взаимное расположение </a:t>
            </a:r>
          </a:p>
          <a:p>
            <a:pPr algn="ctr"/>
            <a:r>
              <a:rPr lang="ru-RU" sz="4400" b="1" u="sng" dirty="0" smtClean="0">
                <a:solidFill>
                  <a:srgbClr val="2E58DE"/>
                </a:solidFill>
              </a:rPr>
              <a:t>прямой и плоскости</a:t>
            </a:r>
            <a:endParaRPr lang="ru-RU" sz="4400" b="1" u="sng" dirty="0">
              <a:solidFill>
                <a:srgbClr val="2E58DE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5148064" y="1988840"/>
            <a:ext cx="3528392" cy="1008112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2843808" y="4653136"/>
            <a:ext cx="3528392" cy="1008112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755576" y="1988840"/>
            <a:ext cx="3528392" cy="1008112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59632" y="2132856"/>
            <a:ext cx="2448272" cy="64807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15816" y="263691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53012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0312" y="263691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227687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314096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а </a:t>
            </a:r>
            <a:r>
              <a:rPr lang="ru-RU" sz="3200" b="1" dirty="0" smtClean="0">
                <a:solidFill>
                  <a:srgbClr val="C00000"/>
                </a:solidFill>
                <a:sym typeface="Symbol"/>
              </a:rPr>
              <a:t> 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020272" y="836712"/>
            <a:ext cx="1008112" cy="15841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660232" y="2420888"/>
            <a:ext cx="360040" cy="576064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084168" y="2996952"/>
            <a:ext cx="576064" cy="86409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2360" y="112474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6948264" y="2420888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516216" y="213285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5976" y="321297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а </a:t>
            </a:r>
            <a:r>
              <a:rPr lang="ru-RU" sz="3200" b="1" dirty="0" smtClean="0">
                <a:solidFill>
                  <a:srgbClr val="C00000"/>
                </a:solidFill>
                <a:sym typeface="Symbol"/>
              </a:rPr>
              <a:t> =М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1880" y="38610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707904" y="4221088"/>
            <a:ext cx="244827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75856" y="573325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r>
              <a:rPr lang="ru-RU" sz="3200" b="1" dirty="0" smtClean="0">
                <a:solidFill>
                  <a:srgbClr val="C00000"/>
                </a:solidFill>
                <a:sym typeface="Symbol"/>
              </a:rPr>
              <a:t> (а)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20072" y="573325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Признак!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8" grpId="0"/>
      <p:bldP spid="9" grpId="0"/>
      <p:bldP spid="10" grpId="0"/>
      <p:bldP spid="11" grpId="0"/>
      <p:bldP spid="12" grpId="0"/>
      <p:bldP spid="19" grpId="0"/>
      <p:bldP spid="20" grpId="0" animBg="1"/>
      <p:bldP spid="21" grpId="0"/>
      <p:bldP spid="22" grpId="0"/>
      <p:bldP spid="26" grpId="0"/>
      <p:bldP spid="29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араллелограмм 42"/>
          <p:cNvSpPr/>
          <p:nvPr/>
        </p:nvSpPr>
        <p:spPr>
          <a:xfrm rot="9217062">
            <a:off x="5728115" y="2084732"/>
            <a:ext cx="2195956" cy="1849746"/>
          </a:xfrm>
          <a:prstGeom prst="parallelogram">
            <a:avLst>
              <a:gd name="adj" fmla="val 49714"/>
            </a:avLst>
          </a:prstGeom>
          <a:solidFill>
            <a:srgbClr val="FFFF0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араллелограмм 25"/>
          <p:cNvSpPr/>
          <p:nvPr/>
        </p:nvSpPr>
        <p:spPr>
          <a:xfrm>
            <a:off x="611560" y="4365104"/>
            <a:ext cx="3168352" cy="864096"/>
          </a:xfrm>
          <a:prstGeom prst="parallelogram">
            <a:avLst>
              <a:gd name="adj" fmla="val 100587"/>
            </a:avLst>
          </a:prstGeom>
          <a:solidFill>
            <a:srgbClr val="FFFF0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924944"/>
            <a:ext cx="2520280" cy="1008112"/>
          </a:xfrm>
          <a:prstGeom prst="rect">
            <a:avLst/>
          </a:prstGeom>
          <a:solidFill>
            <a:srgbClr val="FFFF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188640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2E58DE"/>
                </a:solidFill>
              </a:rPr>
              <a:t>Важные  теоремы,  связанные</a:t>
            </a:r>
          </a:p>
          <a:p>
            <a:pPr algn="ctr"/>
            <a:r>
              <a:rPr lang="ru-RU" sz="4000" b="1" u="sng" dirty="0" smtClean="0">
                <a:solidFill>
                  <a:srgbClr val="2E58DE"/>
                </a:solidFill>
              </a:rPr>
              <a:t>с  параллельностью  прямой  и  плоскости</a:t>
            </a:r>
            <a:endParaRPr lang="ru-RU" sz="4000" b="1" u="sng" dirty="0">
              <a:solidFill>
                <a:srgbClr val="2E58DE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539552" y="2492896"/>
            <a:ext cx="3528392" cy="1008112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916832"/>
            <a:ext cx="2520280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75656" y="2276872"/>
            <a:ext cx="194421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15616" y="2924944"/>
            <a:ext cx="25202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5856" y="350100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306896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4869160"/>
            <a:ext cx="35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sym typeface="Symbol"/>
              </a:rPr>
              <a:t>c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25649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sym typeface="Symbol"/>
              </a:rPr>
              <a:t>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2708920"/>
            <a:ext cx="1152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а</a:t>
            </a:r>
            <a:r>
              <a:rPr lang="ru-RU" b="1" dirty="0" smtClean="0">
                <a:solidFill>
                  <a:srgbClr val="2E58DE"/>
                </a:solidFill>
                <a:sym typeface="Symbol"/>
              </a:rPr>
              <a:t></a:t>
            </a:r>
          </a:p>
          <a:p>
            <a:r>
              <a:rPr lang="ru-RU" b="1" dirty="0" smtClean="0">
                <a:solidFill>
                  <a:srgbClr val="2E58DE"/>
                </a:solidFill>
                <a:sym typeface="Symbol"/>
              </a:rPr>
              <a:t>а </a:t>
            </a:r>
          </a:p>
          <a:p>
            <a:r>
              <a:rPr lang="ru-RU" b="1" dirty="0" smtClean="0">
                <a:solidFill>
                  <a:srgbClr val="2E58DE"/>
                </a:solidFill>
                <a:sym typeface="Symbol"/>
              </a:rPr>
              <a:t></a:t>
            </a:r>
            <a:r>
              <a:rPr lang="ru-RU" b="1" dirty="0" err="1" smtClean="0">
                <a:solidFill>
                  <a:srgbClr val="2E58DE"/>
                </a:solidFill>
                <a:sym typeface="Symbol"/>
              </a:rPr>
              <a:t>=т</a:t>
            </a:r>
            <a:endParaRPr lang="ru-RU" b="1" dirty="0" smtClean="0">
              <a:solidFill>
                <a:srgbClr val="2E58DE"/>
              </a:solidFill>
              <a:sym typeface="Symbol"/>
            </a:endParaRPr>
          </a:p>
          <a:p>
            <a:endParaRPr lang="ru-RU" b="1" dirty="0"/>
          </a:p>
        </p:txBody>
      </p:sp>
      <p:sp>
        <p:nvSpPr>
          <p:cNvPr id="18" name="Правая круглая скобка 17"/>
          <p:cNvSpPr/>
          <p:nvPr/>
        </p:nvSpPr>
        <p:spPr>
          <a:xfrm>
            <a:off x="5004048" y="2852936"/>
            <a:ext cx="72008" cy="1008112"/>
          </a:xfrm>
          <a:prstGeom prst="rightBracke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860032" y="5229200"/>
            <a:ext cx="144016" cy="45719"/>
          </a:xfrm>
          <a:prstGeom prst="rightArrow">
            <a:avLst/>
          </a:prstGeom>
          <a:solidFill>
            <a:srgbClr val="1C11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20072" y="306896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2E58DE"/>
                </a:solidFill>
              </a:rPr>
              <a:t>а</a:t>
            </a:r>
            <a:r>
              <a:rPr lang="ru-RU" b="1" dirty="0" err="1" smtClean="0">
                <a:solidFill>
                  <a:srgbClr val="2E58DE"/>
                </a:solidFill>
                <a:sym typeface="Symbol"/>
              </a:rPr>
              <a:t>т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544" y="1700808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1)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4077072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2)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25" name="Параллелограмм 24"/>
          <p:cNvSpPr/>
          <p:nvPr/>
        </p:nvSpPr>
        <p:spPr>
          <a:xfrm rot="13511140">
            <a:off x="761672" y="4853328"/>
            <a:ext cx="2859776" cy="1613201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03848" y="42930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3848" y="57332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259632" y="4725144"/>
            <a:ext cx="194421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187624" y="5661248"/>
            <a:ext cx="194421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83568" y="5229200"/>
            <a:ext cx="22322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07904" y="4437112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  <a:sym typeface="Symbol"/>
              </a:rPr>
              <a:t>а</a:t>
            </a:r>
            <a:r>
              <a:rPr lang="en-US" b="1" dirty="0" smtClean="0">
                <a:solidFill>
                  <a:srgbClr val="2E58DE"/>
                </a:solidFill>
                <a:sym typeface="Symbol"/>
              </a:rPr>
              <a:t>b</a:t>
            </a:r>
            <a:endParaRPr lang="ru-RU" b="1" dirty="0" smtClean="0">
              <a:solidFill>
                <a:srgbClr val="2E58DE"/>
              </a:solidFill>
              <a:sym typeface="Symbol"/>
            </a:endParaRPr>
          </a:p>
          <a:p>
            <a:r>
              <a:rPr lang="ru-RU" b="1" dirty="0" smtClean="0">
                <a:solidFill>
                  <a:srgbClr val="2E58DE"/>
                </a:solidFill>
                <a:sym typeface="Symbol"/>
              </a:rPr>
              <a:t>а</a:t>
            </a:r>
          </a:p>
          <a:p>
            <a:r>
              <a:rPr lang="en-US" b="1" dirty="0" smtClean="0">
                <a:solidFill>
                  <a:srgbClr val="2E58DE"/>
                </a:solidFill>
                <a:sym typeface="Symbol"/>
              </a:rPr>
              <a:t>b</a:t>
            </a:r>
            <a:r>
              <a:rPr lang="ru-RU" b="1" dirty="0" smtClean="0">
                <a:solidFill>
                  <a:srgbClr val="2E58DE"/>
                </a:solidFill>
                <a:sym typeface="Symbol"/>
              </a:rPr>
              <a:t></a:t>
            </a:r>
          </a:p>
          <a:p>
            <a:r>
              <a:rPr lang="ru-RU" b="1" dirty="0" smtClean="0">
                <a:solidFill>
                  <a:srgbClr val="2E58DE"/>
                </a:solidFill>
                <a:sym typeface="Symbol"/>
              </a:rPr>
              <a:t></a:t>
            </a:r>
            <a:r>
              <a:rPr lang="ru-RU" b="1" dirty="0" err="1" smtClean="0">
                <a:solidFill>
                  <a:srgbClr val="2E58DE"/>
                </a:solidFill>
                <a:sym typeface="Symbol"/>
              </a:rPr>
              <a:t>=с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35" name="Правая круглая скобка 34"/>
          <p:cNvSpPr/>
          <p:nvPr/>
        </p:nvSpPr>
        <p:spPr>
          <a:xfrm>
            <a:off x="4716016" y="4509120"/>
            <a:ext cx="72008" cy="1368152"/>
          </a:xfrm>
          <a:prstGeom prst="rightBracke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5148064" y="3284984"/>
            <a:ext cx="144016" cy="45719"/>
          </a:xfrm>
          <a:prstGeom prst="rightArrow">
            <a:avLst/>
          </a:prstGeom>
          <a:solidFill>
            <a:srgbClr val="1C11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004048" y="486916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2E58DE"/>
                </a:solidFill>
                <a:sym typeface="Symbol"/>
              </a:rPr>
              <a:t>са</a:t>
            </a:r>
            <a:endParaRPr lang="ru-RU" b="1" dirty="0" smtClean="0">
              <a:solidFill>
                <a:srgbClr val="2E58DE"/>
              </a:solidFill>
              <a:sym typeface="Symbol"/>
            </a:endParaRPr>
          </a:p>
          <a:p>
            <a:r>
              <a:rPr lang="ru-RU" b="1" dirty="0" smtClean="0">
                <a:solidFill>
                  <a:srgbClr val="2E58DE"/>
                </a:solidFill>
                <a:sym typeface="Symbol"/>
              </a:rPr>
              <a:t>с</a:t>
            </a:r>
            <a:r>
              <a:rPr lang="en-US" b="1" dirty="0" smtClean="0">
                <a:solidFill>
                  <a:srgbClr val="2E58DE"/>
                </a:solidFill>
                <a:sym typeface="Symbol"/>
              </a:rPr>
              <a:t>b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75656" y="1916832"/>
            <a:ext cx="35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sym typeface="Symbol"/>
              </a:rPr>
              <a:t>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31640" y="5661248"/>
            <a:ext cx="35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sym typeface="Symbol"/>
              </a:rPr>
              <a:t>b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31640" y="4365104"/>
            <a:ext cx="35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sym typeface="Symbol"/>
              </a:rPr>
              <a:t>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24128" y="1700808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3)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42" name="Параллелограмм 41"/>
          <p:cNvSpPr/>
          <p:nvPr/>
        </p:nvSpPr>
        <p:spPr>
          <a:xfrm rot="5400000">
            <a:off x="5418094" y="3158970"/>
            <a:ext cx="2628292" cy="864096"/>
          </a:xfrm>
          <a:prstGeom prst="parallelogram">
            <a:avLst>
              <a:gd name="adj" fmla="val 6459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6300192" y="2276872"/>
            <a:ext cx="0" cy="2016224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812360" y="1916832"/>
            <a:ext cx="0" cy="2016224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020272" y="170080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76256" y="436510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40152" y="2276872"/>
            <a:ext cx="35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sym typeface="Symbol"/>
              </a:rPr>
              <a:t>c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40352" y="350100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sym typeface="Symbol"/>
              </a:rPr>
              <a:t>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28184" y="508518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т</a:t>
            </a:r>
            <a:r>
              <a:rPr lang="ru-RU" b="1" dirty="0" smtClean="0">
                <a:solidFill>
                  <a:srgbClr val="2E58DE"/>
                </a:solidFill>
                <a:sym typeface="Symbol"/>
              </a:rPr>
              <a:t></a:t>
            </a:r>
          </a:p>
          <a:p>
            <a:r>
              <a:rPr lang="ru-RU" b="1" dirty="0" smtClean="0">
                <a:solidFill>
                  <a:srgbClr val="2E58DE"/>
                </a:solidFill>
              </a:rPr>
              <a:t>т</a:t>
            </a:r>
            <a:r>
              <a:rPr lang="ru-RU" b="1" dirty="0" smtClean="0">
                <a:solidFill>
                  <a:srgbClr val="2E58DE"/>
                </a:solidFill>
                <a:sym typeface="Symbol"/>
              </a:rPr>
              <a:t></a:t>
            </a:r>
          </a:p>
          <a:p>
            <a:r>
              <a:rPr lang="ru-RU" b="1" dirty="0" smtClean="0">
                <a:solidFill>
                  <a:srgbClr val="2E58DE"/>
                </a:solidFill>
                <a:sym typeface="Symbol"/>
              </a:rPr>
              <a:t></a:t>
            </a:r>
            <a:r>
              <a:rPr lang="ru-RU" b="1" dirty="0" err="1" smtClean="0">
                <a:solidFill>
                  <a:srgbClr val="2E58DE"/>
                </a:solidFill>
                <a:sym typeface="Symbol"/>
              </a:rPr>
              <a:t>=с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53" name="Правая круглая скобка 52"/>
          <p:cNvSpPr/>
          <p:nvPr/>
        </p:nvSpPr>
        <p:spPr>
          <a:xfrm>
            <a:off x="7236296" y="5229200"/>
            <a:ext cx="72008" cy="936104"/>
          </a:xfrm>
          <a:prstGeom prst="rightBracke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7380312" y="5661248"/>
            <a:ext cx="144016" cy="45719"/>
          </a:xfrm>
          <a:prstGeom prst="rightArrow">
            <a:avLst/>
          </a:prstGeom>
          <a:solidFill>
            <a:srgbClr val="1C11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7524328" y="544522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2E58DE"/>
                </a:solidFill>
              </a:rPr>
              <a:t>т</a:t>
            </a:r>
            <a:r>
              <a:rPr lang="ru-RU" b="1" dirty="0" err="1" smtClean="0">
                <a:solidFill>
                  <a:srgbClr val="2E58DE"/>
                </a:solidFill>
                <a:sym typeface="Symbol"/>
              </a:rPr>
              <a:t>с</a:t>
            </a:r>
            <a:endParaRPr lang="ru-RU" b="1" dirty="0">
              <a:solidFill>
                <a:srgbClr val="2E58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6" grpId="0" animBg="1"/>
      <p:bldP spid="5" grpId="0" animBg="1"/>
      <p:bldP spid="2" grpId="0"/>
      <p:bldP spid="3" grpId="0" animBg="1"/>
      <p:bldP spid="4" grpId="0" animBg="1"/>
      <p:bldP spid="11" grpId="0"/>
      <p:bldP spid="12" grpId="0"/>
      <p:bldP spid="13" grpId="0"/>
      <p:bldP spid="14" grpId="0"/>
      <p:bldP spid="17" grpId="0"/>
      <p:bldP spid="18" grpId="0" animBg="1"/>
      <p:bldP spid="19" grpId="0" animBg="1"/>
      <p:bldP spid="20" grpId="0"/>
      <p:bldP spid="21" grpId="0"/>
      <p:bldP spid="22" grpId="0"/>
      <p:bldP spid="25" grpId="0" animBg="1"/>
      <p:bldP spid="27" grpId="0"/>
      <p:bldP spid="28" grpId="0"/>
      <p:bldP spid="34" grpId="0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 animBg="1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араллелограмм 18"/>
          <p:cNvSpPr/>
          <p:nvPr/>
        </p:nvSpPr>
        <p:spPr>
          <a:xfrm rot="9450187">
            <a:off x="716121" y="4716893"/>
            <a:ext cx="3517270" cy="869679"/>
          </a:xfrm>
          <a:prstGeom prst="parallelogram">
            <a:avLst>
              <a:gd name="adj" fmla="val 100587"/>
            </a:avLst>
          </a:prstGeom>
          <a:solidFill>
            <a:srgbClr val="FFFF00">
              <a:alpha val="73000"/>
            </a:srgb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1124744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8864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2E58DE"/>
                </a:solidFill>
              </a:rPr>
              <a:t>Взаимное расположение плоскостей</a:t>
            </a:r>
            <a:endParaRPr lang="ru-RU" sz="4000" b="1" u="sng" dirty="0">
              <a:solidFill>
                <a:srgbClr val="2E58D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1)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467544" y="1268760"/>
            <a:ext cx="3744416" cy="1224136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араллелограмм 12"/>
          <p:cNvSpPr/>
          <p:nvPr/>
        </p:nvSpPr>
        <p:spPr>
          <a:xfrm>
            <a:off x="467544" y="1340768"/>
            <a:ext cx="3744416" cy="1224136"/>
          </a:xfrm>
          <a:prstGeom prst="parallelogram">
            <a:avLst>
              <a:gd name="adj" fmla="val 100587"/>
            </a:avLst>
          </a:prstGeom>
          <a:solidFill>
            <a:srgbClr val="FFFF00">
              <a:alpha val="73000"/>
            </a:srgb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3140968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2)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17" name="Параллелограмм 16"/>
          <p:cNvSpPr/>
          <p:nvPr/>
        </p:nvSpPr>
        <p:spPr>
          <a:xfrm>
            <a:off x="539552" y="4149080"/>
            <a:ext cx="3744416" cy="1008112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араллелограмм 17"/>
          <p:cNvSpPr/>
          <p:nvPr/>
        </p:nvSpPr>
        <p:spPr>
          <a:xfrm rot="9450187">
            <a:off x="1166192" y="3625364"/>
            <a:ext cx="3517270" cy="869679"/>
          </a:xfrm>
          <a:prstGeom prst="parallelogram">
            <a:avLst>
              <a:gd name="adj" fmla="val 100587"/>
            </a:avLst>
          </a:prstGeom>
          <a:solidFill>
            <a:srgbClr val="FFFF00">
              <a:alpha val="73000"/>
            </a:srgb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79912" y="306896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7784" y="2132856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72514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475656" y="4077072"/>
            <a:ext cx="2448272" cy="10801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3275856" y="4293096"/>
            <a:ext cx="72008" cy="72008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915816" y="39330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5696" y="45091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6" y="1196752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2E58DE"/>
                </a:solidFill>
              </a:rPr>
              <a:t>3)</a:t>
            </a:r>
            <a:endParaRPr lang="ru-RU" b="1" dirty="0">
              <a:solidFill>
                <a:srgbClr val="2E58DE"/>
              </a:solidFill>
            </a:endParaRPr>
          </a:p>
        </p:txBody>
      </p:sp>
      <p:sp>
        <p:nvSpPr>
          <p:cNvPr id="28" name="Параллелограмм 27"/>
          <p:cNvSpPr/>
          <p:nvPr/>
        </p:nvSpPr>
        <p:spPr>
          <a:xfrm>
            <a:off x="5004048" y="1268760"/>
            <a:ext cx="3744416" cy="1224136"/>
          </a:xfrm>
          <a:prstGeom prst="parallelogram">
            <a:avLst>
              <a:gd name="adj" fmla="val 100587"/>
            </a:avLst>
          </a:prstGeom>
          <a:solidFill>
            <a:srgbClr val="FFFF00">
              <a:alpha val="73000"/>
            </a:srgb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араллелограмм 28"/>
          <p:cNvSpPr/>
          <p:nvPr/>
        </p:nvSpPr>
        <p:spPr>
          <a:xfrm>
            <a:off x="4932040" y="2780928"/>
            <a:ext cx="3744416" cy="1224136"/>
          </a:xfrm>
          <a:prstGeom prst="parallelogram">
            <a:avLst>
              <a:gd name="adj" fmla="val 100587"/>
            </a:avLst>
          </a:prstGeom>
          <a:solidFill>
            <a:schemeClr val="tx2">
              <a:lumMod val="20000"/>
              <a:lumOff val="80000"/>
              <a:alpha val="73000"/>
            </a:schemeClr>
          </a:solidFill>
          <a:ln w="9525">
            <a:solidFill>
              <a:srgbClr val="22518A"/>
            </a:solidFill>
          </a:ln>
          <a:scene3d>
            <a:camera prst="orthographicFront"/>
            <a:lightRig rig="threePt" dir="t"/>
          </a:scene3d>
          <a:sp3d>
            <a:bevelB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028384" y="126876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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56376" y="270892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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4725144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1C11F5"/>
                </a:solidFill>
              </a:rPr>
              <a:t>Определение.</a:t>
            </a:r>
            <a:r>
              <a:rPr lang="ru-RU" u="sng" dirty="0" smtClean="0"/>
              <a:t> </a:t>
            </a:r>
            <a:r>
              <a:rPr lang="ru-RU" dirty="0" smtClean="0"/>
              <a:t>Две плоскости называются </a:t>
            </a:r>
            <a:r>
              <a:rPr lang="ru-RU" dirty="0" smtClean="0">
                <a:solidFill>
                  <a:srgbClr val="C00000"/>
                </a:solidFill>
              </a:rPr>
              <a:t>параллельными</a:t>
            </a:r>
            <a:r>
              <a:rPr lang="ru-RU" dirty="0" smtClean="0"/>
              <a:t>, если они </a:t>
            </a:r>
            <a:r>
              <a:rPr lang="ru-RU" dirty="0" smtClean="0">
                <a:solidFill>
                  <a:srgbClr val="C00000"/>
                </a:solidFill>
              </a:rPr>
              <a:t>не пересекаются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/>
      <p:bldP spid="2" grpId="0"/>
      <p:bldP spid="3" grpId="0"/>
      <p:bldP spid="4" grpId="0" animBg="1"/>
      <p:bldP spid="13" grpId="0" animBg="1"/>
      <p:bldP spid="16" grpId="0"/>
      <p:bldP spid="17" grpId="0" animBg="1"/>
      <p:bldP spid="18" grpId="0" animBg="1"/>
      <p:bldP spid="20" grpId="0"/>
      <p:bldP spid="21" grpId="0"/>
      <p:bldP spid="14" grpId="0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5728</TotalTime>
  <Words>857</Words>
  <Application>Microsoft Office PowerPoint</Application>
  <PresentationFormat>Экран (4:3)</PresentationFormat>
  <Paragraphs>319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Параллельные плоскости  в современной архитектуре</vt:lpstr>
      <vt:lpstr>Параллельные плоскости в технике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user</cp:lastModifiedBy>
  <cp:revision>146</cp:revision>
  <dcterms:created xsi:type="dcterms:W3CDTF">2011-07-12T07:33:19Z</dcterms:created>
  <dcterms:modified xsi:type="dcterms:W3CDTF">2013-11-19T16:49:26Z</dcterms:modified>
</cp:coreProperties>
</file>