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6" r:id="rId2"/>
    <p:sldId id="335" r:id="rId3"/>
    <p:sldId id="337" r:id="rId4"/>
    <p:sldId id="338" r:id="rId5"/>
    <p:sldId id="256" r:id="rId6"/>
    <p:sldId id="332" r:id="rId7"/>
    <p:sldId id="257" r:id="rId8"/>
    <p:sldId id="258" r:id="rId9"/>
    <p:sldId id="293" r:id="rId10"/>
    <p:sldId id="294" r:id="rId11"/>
    <p:sldId id="299" r:id="rId12"/>
    <p:sldId id="295" r:id="rId13"/>
    <p:sldId id="297" r:id="rId14"/>
    <p:sldId id="296" r:id="rId15"/>
    <p:sldId id="300" r:id="rId16"/>
    <p:sldId id="302" r:id="rId17"/>
    <p:sldId id="303" r:id="rId18"/>
    <p:sldId id="304" r:id="rId19"/>
    <p:sldId id="305" r:id="rId20"/>
    <p:sldId id="314" r:id="rId21"/>
    <p:sldId id="316" r:id="rId22"/>
    <p:sldId id="306" r:id="rId23"/>
    <p:sldId id="307" r:id="rId24"/>
    <p:sldId id="323" r:id="rId25"/>
    <p:sldId id="318" r:id="rId26"/>
    <p:sldId id="320" r:id="rId27"/>
    <p:sldId id="321" r:id="rId28"/>
    <p:sldId id="322" r:id="rId29"/>
    <p:sldId id="324" r:id="rId30"/>
    <p:sldId id="333" r:id="rId31"/>
    <p:sldId id="33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719" autoAdjust="0"/>
  </p:normalViewPr>
  <p:slideViewPr>
    <p:cSldViewPr>
      <p:cViewPr>
        <p:scale>
          <a:sx n="50" d="100"/>
          <a:sy n="50" d="100"/>
        </p:scale>
        <p:origin x="-1176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676B7E-A329-41D8-B4E3-0F6A1B615D7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301BA-9E24-40D0-A345-71A6980711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7720F-41E4-42F0-9AE6-E5E9F9F03A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F9391-9B96-413A-BB9F-0FEE9A1920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087342-9BFF-4BD5-B4CF-D6F4BA2FA4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C484BA-77CE-437A-B674-2CF61BC543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510561-6B8B-4FE4-8D81-2C2C454ABC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B6BA8-9D37-4DBC-9047-7342C58F43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A425C-E238-46FA-B2EB-1D4D4D2A8F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B908-EF45-451A-984A-5769BCD250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94C62-2088-4948-9100-5A00B6DBE1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2E032-6315-42A3-B89B-55E8F93763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E3253-7560-46A6-A3CD-45EF490AEB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4CA6C-839D-4620-89DC-779AD650B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30841-4507-467C-B858-6B777F8169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3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63CAAC-FC9D-4640-9FAE-6141E6C863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215106"/>
          </a:xfrm>
        </p:spPr>
        <p:txBody>
          <a:bodyPr/>
          <a:lstStyle/>
          <a:p>
            <a:r>
              <a:rPr lang="ru-RU" sz="1200" b="1" dirty="0" smtClean="0"/>
              <a:t>Государственное бюджетное общеобразовательное учреждение</a:t>
            </a:r>
            <a:br>
              <a:rPr lang="ru-RU" sz="1200" b="1" dirty="0" smtClean="0"/>
            </a:br>
            <a:r>
              <a:rPr lang="ru-RU" sz="1200" b="1" dirty="0" smtClean="0"/>
              <a:t>средняя общеобразовательная школа №571 </a:t>
            </a:r>
            <a:br>
              <a:rPr lang="ru-RU" sz="1200" b="1" dirty="0" smtClean="0"/>
            </a:br>
            <a:r>
              <a:rPr lang="ru-RU" sz="1200" b="1" dirty="0" smtClean="0"/>
              <a:t>с углубленным изучением английского языка</a:t>
            </a:r>
            <a:br>
              <a:rPr lang="ru-RU" sz="1200" b="1" dirty="0" smtClean="0"/>
            </a:br>
            <a:r>
              <a:rPr lang="ru-RU" sz="1200" b="1" dirty="0" smtClean="0"/>
              <a:t>Невского района Санкт-Петербурга</a:t>
            </a:r>
            <a:br>
              <a:rPr lang="ru-RU" sz="1200" b="1" dirty="0" smtClean="0"/>
            </a:br>
            <a:r>
              <a:rPr lang="ru-RU" sz="1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ПРЕДМЕТ</a:t>
            </a:r>
            <a:r>
              <a:rPr lang="ru-RU" sz="2000" dirty="0" smtClean="0"/>
              <a:t>: ИНФОРМАТИКА И ИКТ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Методическая разработка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ТЕМА</a:t>
            </a:r>
            <a:r>
              <a:rPr lang="ru-RU" sz="2000" dirty="0" smtClean="0"/>
              <a:t>: </a:t>
            </a:r>
            <a:r>
              <a:rPr lang="ru-RU" sz="2000" b="1" dirty="0" smtClean="0"/>
              <a:t>"</a:t>
            </a:r>
            <a:r>
              <a:rPr lang="ru-RU" sz="2000" b="1" dirty="0" smtClean="0"/>
              <a:t>Электронные таблицы </a:t>
            </a:r>
            <a:r>
              <a:rPr lang="ru-RU" sz="2000" b="1" dirty="0" err="1" smtClean="0"/>
              <a:t>Excel</a:t>
            </a:r>
            <a:r>
              <a:rPr lang="ru-RU" sz="2000" b="1" dirty="0" smtClean="0"/>
              <a:t>. </a:t>
            </a:r>
            <a:br>
              <a:rPr lang="ru-RU" sz="2000" b="1" dirty="0" smtClean="0"/>
            </a:br>
            <a:r>
              <a:rPr lang="ru-RU" sz="2000" b="1" dirty="0" smtClean="0"/>
              <a:t>Работа с числами и текстом"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9 </a:t>
            </a:r>
            <a:r>
              <a:rPr lang="ru-RU" sz="2000" dirty="0" smtClean="0"/>
              <a:t>класс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Учитель Информатики и ИКТ</a:t>
            </a:r>
            <a:br>
              <a:rPr lang="ru-RU" sz="2000" dirty="0" smtClean="0"/>
            </a:br>
            <a:r>
              <a:rPr lang="ru-RU" sz="2000" dirty="0" smtClean="0"/>
              <a:t>высшей категории</a:t>
            </a:r>
            <a:br>
              <a:rPr lang="ru-RU" sz="2000" dirty="0" smtClean="0"/>
            </a:br>
            <a:r>
              <a:rPr lang="ru-RU" sz="2000" dirty="0" err="1" smtClean="0"/>
              <a:t>Лушпа</a:t>
            </a:r>
            <a:r>
              <a:rPr lang="ru-RU" sz="2000" dirty="0" smtClean="0"/>
              <a:t> Л.Р.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3525">
              <a:lnSpc>
                <a:spcPct val="95000"/>
              </a:lnSpc>
              <a:buFontTx/>
              <a:buNone/>
            </a:pPr>
            <a:endParaRPr lang="ru-RU" sz="1800"/>
          </a:p>
          <a:p>
            <a:pPr marL="0" indent="263525" algn="just">
              <a:lnSpc>
                <a:spcPct val="95000"/>
              </a:lnSpc>
              <a:buFontTx/>
              <a:buNone/>
            </a:pPr>
            <a:r>
              <a:rPr lang="ru-RU" sz="1800"/>
              <a:t>В строке</a:t>
            </a:r>
            <a:r>
              <a:rPr lang="ru-RU" sz="1800" b="1"/>
              <a:t> </a:t>
            </a:r>
            <a:r>
              <a:rPr lang="ru-RU" sz="1800"/>
              <a:t>формул находится </a:t>
            </a:r>
            <a:r>
              <a:rPr lang="ru-RU" sz="1800" b="1"/>
              <a:t>3</a:t>
            </a:r>
            <a:r>
              <a:rPr lang="ru-RU" sz="1800"/>
              <a:t> кнопки:</a:t>
            </a:r>
            <a:endParaRPr lang="ru-RU" sz="1800" b="1"/>
          </a:p>
          <a:p>
            <a:pPr marL="0" indent="263525" algn="just">
              <a:lnSpc>
                <a:spcPct val="95000"/>
              </a:lnSpc>
            </a:pPr>
            <a:r>
              <a:rPr lang="ru-RU" sz="1800" b="1"/>
              <a:t>      – </a:t>
            </a:r>
            <a:r>
              <a:rPr lang="ru-RU" sz="1800"/>
              <a:t>кнопка отмены ввода или изменений (аналогична клавише &lt;</a:t>
            </a:r>
            <a:r>
              <a:rPr lang="en-US" sz="1800" b="1"/>
              <a:t>Esc</a:t>
            </a:r>
            <a:r>
              <a:rPr lang="ru-RU" sz="1800"/>
              <a:t>&gt;)</a:t>
            </a:r>
            <a:endParaRPr lang="en-US" sz="1800" b="1"/>
          </a:p>
          <a:p>
            <a:pPr marL="0" indent="263525" algn="just">
              <a:lnSpc>
                <a:spcPct val="95000"/>
              </a:lnSpc>
            </a:pPr>
            <a:r>
              <a:rPr lang="ru-RU" sz="1800" b="1"/>
              <a:t>      – </a:t>
            </a:r>
            <a:r>
              <a:rPr lang="ru-RU" sz="1800"/>
              <a:t>кнопка ввода (аналогична клавише &lt;</a:t>
            </a:r>
            <a:r>
              <a:rPr lang="en-US" sz="1800" b="1"/>
              <a:t>Enter</a:t>
            </a:r>
            <a:r>
              <a:rPr lang="ru-RU" sz="1800"/>
              <a:t>&gt;)</a:t>
            </a:r>
            <a:endParaRPr lang="en-US" sz="1800" b="1" i="1"/>
          </a:p>
          <a:p>
            <a:pPr marL="0" indent="263525" algn="just">
              <a:lnSpc>
                <a:spcPct val="95000"/>
              </a:lnSpc>
            </a:pPr>
            <a:r>
              <a:rPr lang="ru-RU" sz="1800"/>
              <a:t>      </a:t>
            </a:r>
            <a:r>
              <a:rPr lang="en-US" sz="1800"/>
              <a:t>(</a:t>
            </a:r>
            <a:r>
              <a:rPr lang="ru-RU" sz="1800"/>
              <a:t>Мастер функций) – кнопка редактирования формулы (аналогична клавише равно </a:t>
            </a:r>
            <a:r>
              <a:rPr lang="ru-RU" sz="1800" b="1"/>
              <a:t>=</a:t>
            </a:r>
            <a:r>
              <a:rPr lang="ru-RU" sz="1800"/>
              <a:t>) </a:t>
            </a:r>
            <a:endParaRPr lang="en-US" sz="1800"/>
          </a:p>
          <a:p>
            <a:pPr marL="0" indent="263525" algn="ctr">
              <a:lnSpc>
                <a:spcPct val="95000"/>
              </a:lnSpc>
              <a:buFontTx/>
              <a:buNone/>
            </a:pPr>
            <a:r>
              <a:rPr lang="ru-RU" sz="1800" b="1"/>
              <a:t>РАБОЧЕЕ ПОЛЕ </a:t>
            </a:r>
            <a:r>
              <a:rPr lang="en-US" sz="1800" b="1"/>
              <a:t>EXCEL</a:t>
            </a:r>
            <a:endParaRPr lang="ru-RU" sz="1800"/>
          </a:p>
          <a:p>
            <a:pPr marL="0" indent="263525" algn="just">
              <a:lnSpc>
                <a:spcPct val="95000"/>
              </a:lnSpc>
              <a:buFontTx/>
              <a:buNone/>
            </a:pPr>
            <a:r>
              <a:rPr lang="ru-RU" sz="1800"/>
              <a:t>Рабочая область электронной таблицы называется </a:t>
            </a:r>
            <a:r>
              <a:rPr lang="ru-RU" sz="1800" b="1" i="1"/>
              <a:t>Рабочим полем </a:t>
            </a:r>
            <a:r>
              <a:rPr lang="en-US" sz="1800"/>
              <a:t>Excel</a:t>
            </a:r>
            <a:r>
              <a:rPr lang="ru-RU" sz="1800"/>
              <a:t>.</a:t>
            </a:r>
          </a:p>
          <a:p>
            <a:pPr marL="0" indent="263525" algn="just">
              <a:lnSpc>
                <a:spcPct val="95000"/>
              </a:lnSpc>
              <a:buFontTx/>
              <a:buNone/>
            </a:pPr>
            <a:r>
              <a:rPr lang="ru-RU" sz="1800"/>
              <a:t>Электронная таблица, как и любая прямоугольная таблица, состоит из </a:t>
            </a:r>
            <a:r>
              <a:rPr lang="ru-RU" sz="1800" i="1"/>
              <a:t>строк</a:t>
            </a:r>
            <a:r>
              <a:rPr lang="ru-RU" sz="1800"/>
              <a:t> и </a:t>
            </a:r>
            <a:r>
              <a:rPr lang="ru-RU" sz="1800" i="1"/>
              <a:t>столбцов</a:t>
            </a:r>
            <a:r>
              <a:rPr lang="ru-RU" sz="1800"/>
              <a:t>. Количество строк и столбцов определяется возможностями табличного процессора и компьютера.</a:t>
            </a:r>
          </a:p>
          <a:p>
            <a:pPr marL="0" indent="263525" algn="just">
              <a:lnSpc>
                <a:spcPct val="95000"/>
              </a:lnSpc>
              <a:buFontTx/>
              <a:buNone/>
            </a:pPr>
            <a:r>
              <a:rPr lang="ru-RU" sz="1800"/>
              <a:t>Каждая строка и столбец имеет своё имя. </a:t>
            </a:r>
          </a:p>
          <a:p>
            <a:pPr marL="0" indent="263525" algn="just">
              <a:lnSpc>
                <a:spcPct val="95000"/>
              </a:lnSpc>
              <a:buFontTx/>
              <a:buNone/>
            </a:pPr>
            <a:r>
              <a:rPr lang="ru-RU" sz="1800" b="1" i="1"/>
              <a:t>Имя строки</a:t>
            </a:r>
            <a:r>
              <a:rPr lang="ru-RU" sz="1800"/>
              <a:t> – это её номер в таблице. Строки пронумерованы цифрами: </a:t>
            </a:r>
            <a:r>
              <a:rPr lang="ru-RU" sz="1800" b="1"/>
              <a:t>1, 2,..</a:t>
            </a:r>
            <a:endParaRPr lang="ru-RU" sz="1800"/>
          </a:p>
          <a:p>
            <a:pPr marL="0" indent="263525" algn="just">
              <a:lnSpc>
                <a:spcPct val="95000"/>
              </a:lnSpc>
              <a:buFontTx/>
              <a:buNone/>
            </a:pPr>
            <a:r>
              <a:rPr lang="ru-RU" sz="1800" b="1" i="1"/>
              <a:t>Имя столбца</a:t>
            </a:r>
            <a:r>
              <a:rPr lang="ru-RU" sz="1800"/>
              <a:t> – это прописные буквы латинского алфавита: </a:t>
            </a:r>
            <a:r>
              <a:rPr lang="en-US" sz="1800" b="1"/>
              <a:t>A</a:t>
            </a:r>
            <a:r>
              <a:rPr lang="ru-RU" sz="1800" b="1"/>
              <a:t>, </a:t>
            </a:r>
            <a:r>
              <a:rPr lang="en-US" sz="1800" b="1"/>
              <a:t>B</a:t>
            </a:r>
            <a:r>
              <a:rPr lang="ru-RU" sz="1800" b="1"/>
              <a:t>, …</a:t>
            </a:r>
            <a:r>
              <a:rPr lang="en-US" sz="1800" b="1"/>
              <a:t>Z</a:t>
            </a:r>
            <a:r>
              <a:rPr lang="ru-RU" sz="1800" b="1"/>
              <a:t>, </a:t>
            </a:r>
            <a:r>
              <a:rPr lang="en-US" sz="1800" b="1"/>
              <a:t>AA</a:t>
            </a:r>
            <a:r>
              <a:rPr lang="ru-RU" sz="1800" b="1"/>
              <a:t>,</a:t>
            </a:r>
            <a:r>
              <a:rPr lang="ru-RU" sz="1800"/>
              <a:t> </a:t>
            </a:r>
            <a:r>
              <a:rPr lang="en-US" sz="1800" b="1"/>
              <a:t>AB</a:t>
            </a:r>
            <a:r>
              <a:rPr lang="ru-RU" sz="1800" b="1"/>
              <a:t>,…, </a:t>
            </a:r>
            <a:r>
              <a:rPr lang="en-US" sz="1800" b="1"/>
              <a:t>AZ</a:t>
            </a:r>
            <a:r>
              <a:rPr lang="ru-RU" sz="1800" b="1"/>
              <a:t>…</a:t>
            </a:r>
            <a:r>
              <a:rPr lang="ru-RU" sz="1800"/>
              <a:t> </a:t>
            </a:r>
          </a:p>
          <a:p>
            <a:pPr marL="0" indent="263525" algn="just">
              <a:lnSpc>
                <a:spcPct val="95000"/>
              </a:lnSpc>
              <a:buFontTx/>
              <a:buNone/>
            </a:pPr>
            <a:r>
              <a:rPr lang="ru-RU" sz="1800"/>
              <a:t>Пересечение строки и столбца образует ячейку, имеющую своё имя, называемое </a:t>
            </a:r>
            <a:r>
              <a:rPr lang="ru-RU" sz="1800" b="1" i="1"/>
              <a:t>адре-сом</a:t>
            </a:r>
            <a:r>
              <a:rPr lang="ru-RU" sz="1800"/>
              <a:t> ячейки.</a:t>
            </a:r>
          </a:p>
          <a:p>
            <a:pPr marL="0" indent="263525" algn="just">
              <a:lnSpc>
                <a:spcPct val="95000"/>
              </a:lnSpc>
              <a:buFontTx/>
              <a:buNone/>
            </a:pPr>
            <a:r>
              <a:rPr lang="ru-RU" sz="1800" b="1" i="1"/>
              <a:t>Адрес</a:t>
            </a:r>
            <a:r>
              <a:rPr lang="ru-RU" sz="1800"/>
              <a:t> ячейки или </a:t>
            </a:r>
            <a:r>
              <a:rPr lang="ru-RU" sz="1800" b="1" i="1"/>
              <a:t>ссылка </a:t>
            </a:r>
            <a:r>
              <a:rPr lang="ru-RU" sz="1800"/>
              <a:t>– это местоположение ячейки в таблице. Определяется име-нем (буква) столбца и именем (цифра) строки, на пересечении которых находится ячейка.</a:t>
            </a:r>
          </a:p>
          <a:p>
            <a:pPr marL="0" indent="263525" algn="just">
              <a:lnSpc>
                <a:spcPct val="95000"/>
              </a:lnSpc>
              <a:buFontTx/>
              <a:buNone/>
            </a:pPr>
            <a:r>
              <a:rPr lang="ru-RU" sz="1800">
                <a:cs typeface="Times New Roman" pitchFamily="18" charset="0"/>
              </a:rPr>
              <a:t>Ссылка</a:t>
            </a:r>
            <a:r>
              <a:rPr lang="ru-RU" sz="1800" b="1">
                <a:cs typeface="Times New Roman" pitchFamily="18" charset="0"/>
              </a:rPr>
              <a:t> </a:t>
            </a:r>
            <a:r>
              <a:rPr lang="ru-RU" sz="1800">
                <a:cs typeface="Times New Roman" pitchFamily="18" charset="0"/>
              </a:rPr>
              <a:t>однозначно определяет ячейку или группу ячеек листа, а также упрощает поиск значений или данных, используемых в формуле. С помощью ссылок можно использовать в формуле данные, находящиеся в различных местах листа, а также использовать значение одной и той же ячейки в нескольких формулах.</a:t>
            </a:r>
            <a:r>
              <a:rPr lang="ru-RU" sz="1800"/>
              <a:t> 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20713"/>
            <a:ext cx="276225" cy="261937"/>
          </a:xfrm>
          <a:noFill/>
          <a:ln/>
        </p:spPr>
      </p:pic>
      <p:pic>
        <p:nvPicPr>
          <p:cNvPr id="4915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981075"/>
            <a:ext cx="276225" cy="276225"/>
          </a:xfrm>
          <a:noFill/>
          <a:ln/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341438"/>
            <a:ext cx="307975" cy="29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363538" algn="just">
              <a:lnSpc>
                <a:spcPct val="105000"/>
              </a:lnSpc>
              <a:buFontTx/>
              <a:buNone/>
            </a:pPr>
            <a:r>
              <a:rPr lang="ru-RU" sz="2000">
                <a:cs typeface="Times New Roman" pitchFamily="18" charset="0"/>
              </a:rPr>
              <a:t>Вместо набора адреса ячейки на клавиатуре, можно указать её адрес щелчком мыши по нужной ячейке в таблице.</a:t>
            </a:r>
          </a:p>
          <a:p>
            <a:pPr marL="0" indent="363538" algn="just">
              <a:lnSpc>
                <a:spcPct val="105000"/>
              </a:lnSpc>
              <a:buFontTx/>
              <a:buNone/>
            </a:pPr>
            <a:r>
              <a:rPr lang="ru-RU" sz="2000">
                <a:cs typeface="Times New Roman" pitchFamily="18" charset="0"/>
              </a:rPr>
              <a:t>По умолчанию, в Excel</a:t>
            </a:r>
            <a:r>
              <a:rPr lang="ru-RU" sz="2000" b="1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используются ссылки в стиле A1, в которых столбцы обозначаются буквами от A до IV (всего 256 столбцов), а строки числами от 1 до 65536:</a:t>
            </a:r>
          </a:p>
          <a:p>
            <a:pPr marL="0" indent="363538" algn="just">
              <a:lnSpc>
                <a:spcPct val="105000"/>
              </a:lnSpc>
              <a:buFontTx/>
              <a:buNone/>
            </a:pPr>
            <a:endParaRPr lang="ru-RU" sz="2000">
              <a:cs typeface="Times New Roman" pitchFamily="18" charset="0"/>
            </a:endParaRPr>
          </a:p>
          <a:p>
            <a:pPr marL="0" indent="363538" algn="just">
              <a:lnSpc>
                <a:spcPct val="105000"/>
              </a:lnSpc>
              <a:buFontTx/>
              <a:buNone/>
            </a:pPr>
            <a:endParaRPr lang="ru-RU" sz="2000">
              <a:cs typeface="Times New Roman" pitchFamily="18" charset="0"/>
            </a:endParaRPr>
          </a:p>
          <a:p>
            <a:pPr marL="0" indent="363538" algn="just">
              <a:lnSpc>
                <a:spcPct val="105000"/>
              </a:lnSpc>
              <a:buFontTx/>
              <a:buNone/>
            </a:pPr>
            <a:endParaRPr lang="ru-RU" sz="2000">
              <a:cs typeface="Times New Roman" pitchFamily="18" charset="0"/>
            </a:endParaRPr>
          </a:p>
          <a:p>
            <a:pPr marL="0" indent="363538" algn="just">
              <a:lnSpc>
                <a:spcPct val="105000"/>
              </a:lnSpc>
              <a:buFontTx/>
              <a:buNone/>
            </a:pPr>
            <a:endParaRPr lang="ru-RU" sz="2000">
              <a:cs typeface="Times New Roman" pitchFamily="18" charset="0"/>
            </a:endParaRPr>
          </a:p>
          <a:p>
            <a:pPr marL="0" indent="363538" algn="just">
              <a:lnSpc>
                <a:spcPct val="105000"/>
              </a:lnSpc>
              <a:buFontTx/>
              <a:buNone/>
            </a:pPr>
            <a:endParaRPr lang="ru-RU" sz="2000">
              <a:cs typeface="Times New Roman" pitchFamily="18" charset="0"/>
            </a:endParaRPr>
          </a:p>
          <a:p>
            <a:pPr marL="0" indent="363538" algn="just">
              <a:lnSpc>
                <a:spcPct val="105000"/>
              </a:lnSpc>
              <a:buFontTx/>
              <a:buNone/>
            </a:pPr>
            <a:endParaRPr lang="ru-RU" sz="2000">
              <a:cs typeface="Times New Roman" pitchFamily="18" charset="0"/>
            </a:endParaRPr>
          </a:p>
          <a:p>
            <a:pPr marL="0" indent="363538" algn="just">
              <a:lnSpc>
                <a:spcPct val="105000"/>
              </a:lnSpc>
              <a:buFontTx/>
              <a:buNone/>
            </a:pPr>
            <a:r>
              <a:rPr lang="ru-RU" sz="2000">
                <a:cs typeface="Times New Roman" pitchFamily="18" charset="0"/>
              </a:rPr>
              <a:t>Можно воспользоваться стилем, в котором и столбцы, и строки листа прону-мерованы. Этот стиль, называемый R1C1, наиболее полезен при вычислении позиции строки и столбца в макросах, а также при отображении относительных ссылок. В стиле R1C1, после буквы R (</a:t>
            </a:r>
            <a:r>
              <a:rPr lang="en-US" sz="2000">
                <a:cs typeface="Times New Roman" pitchFamily="18" charset="0"/>
              </a:rPr>
              <a:t>row</a:t>
            </a:r>
            <a:r>
              <a:rPr lang="ru-RU" sz="2000">
                <a:cs typeface="Times New Roman" pitchFamily="18" charset="0"/>
              </a:rPr>
              <a:t> – строка) указывается номер строки ячейки, после буквы C (</a:t>
            </a:r>
            <a:r>
              <a:rPr lang="en-US" sz="2000">
                <a:cs typeface="Times New Roman" pitchFamily="18" charset="0"/>
              </a:rPr>
              <a:t>column</a:t>
            </a:r>
            <a:r>
              <a:rPr lang="ru-RU" sz="2000">
                <a:cs typeface="Times New Roman" pitchFamily="18" charset="0"/>
              </a:rPr>
              <a:t> – столбец) – номер столбца.</a:t>
            </a:r>
          </a:p>
          <a:p>
            <a:pPr marL="0" indent="363538" algn="just">
              <a:lnSpc>
                <a:spcPct val="105000"/>
              </a:lnSpc>
              <a:buFontTx/>
              <a:buNone/>
            </a:pPr>
            <a:r>
              <a:rPr lang="ru-RU" sz="2000" i="1" u="sng">
                <a:cs typeface="Times New Roman" pitchFamily="18" charset="0"/>
              </a:rPr>
              <a:t>Например</a:t>
            </a:r>
            <a:r>
              <a:rPr lang="ru-RU" sz="2000">
                <a:cs typeface="Times New Roman" pitchFamily="18" charset="0"/>
              </a:rPr>
              <a:t>: R2C2 – ссылка на ячейку, расположенную во второй строке и во втором столбце (В2).</a:t>
            </a:r>
            <a:endParaRPr lang="ru-RU" sz="2000"/>
          </a:p>
          <a:p>
            <a:pPr marL="0" indent="363538">
              <a:lnSpc>
                <a:spcPct val="105000"/>
              </a:lnSpc>
              <a:buFontTx/>
              <a:buNone/>
            </a:pPr>
            <a:endParaRPr lang="ru-RU" sz="2000"/>
          </a:p>
        </p:txBody>
      </p:sp>
      <p:graphicFrame>
        <p:nvGraphicFramePr>
          <p:cNvPr id="63514" name="Group 26"/>
          <p:cNvGraphicFramePr>
            <a:graphicFrameLocks noGrp="1"/>
          </p:cNvGraphicFramePr>
          <p:nvPr/>
        </p:nvGraphicFramePr>
        <p:xfrm>
          <a:off x="381000" y="1773238"/>
          <a:ext cx="8382000" cy="2016760"/>
        </p:xfrm>
        <a:graphic>
          <a:graphicData uri="http://schemas.openxmlformats.org/drawingml/2006/table">
            <a:tbl>
              <a:tblPr/>
              <a:tblGrid>
                <a:gridCol w="6553200"/>
                <a:gridCol w="18288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Ячейка или группа ячеек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Ячейка на пересечении столбца A и 10-й строки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ячеек столбца A с 10-й строки по 20-ю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A10:A20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ячеек в 15-й строке со столбца B по столбец E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B15:E15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ячейки в 5-й строке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360363" algn="just">
              <a:lnSpc>
                <a:spcPct val="110000"/>
              </a:lnSpc>
              <a:buFontTx/>
              <a:buNone/>
            </a:pPr>
            <a:r>
              <a:rPr lang="ru-RU" sz="2000"/>
              <a:t>В </a:t>
            </a:r>
            <a:r>
              <a:rPr lang="en-US" sz="2000"/>
              <a:t>Excel </a:t>
            </a:r>
            <a:r>
              <a:rPr lang="ru-RU" sz="2000"/>
              <a:t>различают </a:t>
            </a:r>
            <a:r>
              <a:rPr lang="ru-RU" sz="2000" b="1" i="1"/>
              <a:t>относительные и абсолютные адреса</a:t>
            </a:r>
            <a:r>
              <a:rPr lang="ru-RU" sz="2000"/>
              <a:t> ячеек. </a:t>
            </a:r>
            <a:endParaRPr lang="ru-RU" sz="2000" b="1"/>
          </a:p>
          <a:p>
            <a:pPr marL="0" indent="360363" algn="just">
              <a:lnSpc>
                <a:spcPct val="110000"/>
              </a:lnSpc>
              <a:buFontTx/>
              <a:buNone/>
            </a:pPr>
            <a:r>
              <a:rPr lang="ru-RU" sz="2000" b="1" i="1"/>
              <a:t>Относительный</a:t>
            </a:r>
            <a:r>
              <a:rPr lang="ru-RU" sz="2000"/>
              <a:t> адрес ячейки – это </a:t>
            </a:r>
            <a:r>
              <a:rPr lang="ru-RU" sz="2000" u="sng"/>
              <a:t>изменяющийся</a:t>
            </a:r>
            <a:r>
              <a:rPr lang="ru-RU" sz="2000"/>
              <a:t> при копировании или при перемещении адрес ячейки, содержащей исходную формулу.</a:t>
            </a:r>
            <a:endParaRPr lang="ru-RU" sz="2000" b="1"/>
          </a:p>
          <a:p>
            <a:pPr marL="0" indent="360363" algn="just">
              <a:lnSpc>
                <a:spcPct val="110000"/>
              </a:lnSpc>
              <a:buFontTx/>
              <a:buNone/>
            </a:pPr>
            <a:r>
              <a:rPr lang="ru-RU" sz="2000" b="1" i="1"/>
              <a:t>Абсолютный</a:t>
            </a:r>
            <a:r>
              <a:rPr lang="ru-RU" sz="2000"/>
              <a:t> адрес ячейки – это </a:t>
            </a:r>
            <a:r>
              <a:rPr lang="ru-RU" sz="2000" u="sng"/>
              <a:t>не изменяющийся</a:t>
            </a:r>
            <a:r>
              <a:rPr lang="ru-RU" sz="2000"/>
              <a:t> при копировании или при перемещении адрес ячейки, содержащей исходную формулу. </a:t>
            </a:r>
          </a:p>
          <a:p>
            <a:pPr marL="0" indent="360363" algn="just">
              <a:lnSpc>
                <a:spcPct val="110000"/>
              </a:lnSpc>
              <a:buFontTx/>
              <a:buNone/>
            </a:pPr>
            <a:r>
              <a:rPr lang="ru-RU" sz="2000"/>
              <a:t>Для указания абсолютной адресации, в адрес ячейки вводится символ - </a:t>
            </a:r>
            <a:r>
              <a:rPr lang="ru-RU" sz="2000" b="1"/>
              <a:t>$ </a:t>
            </a:r>
            <a:r>
              <a:rPr lang="ru-RU" sz="2000"/>
              <a:t>(дол-лар). Для этого, после ввода адреса ячейки, надо нажать клавишу </a:t>
            </a:r>
            <a:r>
              <a:rPr lang="en-US" sz="2000"/>
              <a:t>&lt;</a:t>
            </a:r>
            <a:r>
              <a:rPr lang="en-US" sz="2000" b="1"/>
              <a:t>F</a:t>
            </a:r>
            <a:r>
              <a:rPr lang="ru-RU" sz="2000" b="1"/>
              <a:t>4</a:t>
            </a:r>
            <a:r>
              <a:rPr lang="en-US" sz="2000" b="1"/>
              <a:t>&gt;</a:t>
            </a:r>
            <a:r>
              <a:rPr lang="ru-RU" sz="2000" b="1"/>
              <a:t>.</a:t>
            </a:r>
            <a:endParaRPr lang="ru-RU" sz="2000"/>
          </a:p>
          <a:p>
            <a:pPr marL="0" indent="360363" algn="just">
              <a:lnSpc>
                <a:spcPct val="110000"/>
              </a:lnSpc>
              <a:buFontTx/>
              <a:buNone/>
            </a:pPr>
            <a:r>
              <a:rPr lang="ru-RU" sz="2000" i="1" u="sng"/>
              <a:t>Например</a:t>
            </a:r>
            <a:r>
              <a:rPr lang="ru-RU" sz="2000"/>
              <a:t>: </a:t>
            </a:r>
            <a:r>
              <a:rPr lang="ru-RU" sz="2000" b="1"/>
              <a:t>$</a:t>
            </a:r>
            <a:r>
              <a:rPr lang="en-US" sz="2000" b="1"/>
              <a:t>B</a:t>
            </a:r>
            <a:r>
              <a:rPr lang="ru-RU" sz="2000" b="1"/>
              <a:t>$5</a:t>
            </a:r>
            <a:r>
              <a:rPr lang="ru-RU" sz="2000"/>
              <a:t> - это полная абсолютная ссылка или</a:t>
            </a:r>
            <a:endParaRPr lang="ru-RU" sz="2000" b="1"/>
          </a:p>
          <a:p>
            <a:pPr marL="0" indent="360363" algn="just">
              <a:lnSpc>
                <a:spcPct val="110000"/>
              </a:lnSpc>
              <a:buFontTx/>
              <a:buNone/>
            </a:pPr>
            <a:r>
              <a:rPr lang="ru-RU" sz="2000" b="1"/>
              <a:t>                   $</a:t>
            </a:r>
            <a:r>
              <a:rPr lang="en-US" sz="2000" b="1"/>
              <a:t>C</a:t>
            </a:r>
            <a:r>
              <a:rPr lang="ru-RU" sz="2000" b="1"/>
              <a:t>9</a:t>
            </a:r>
            <a:r>
              <a:rPr lang="ru-RU" sz="2000"/>
              <a:t> или </a:t>
            </a:r>
            <a:r>
              <a:rPr lang="en-US" sz="2000" b="1"/>
              <a:t>D</a:t>
            </a:r>
            <a:r>
              <a:rPr lang="ru-RU" sz="2000" b="1"/>
              <a:t>$12</a:t>
            </a:r>
            <a:r>
              <a:rPr lang="ru-RU" sz="2000"/>
              <a:t> – это частичная абсолютная ссылка</a:t>
            </a:r>
            <a:endParaRPr lang="ru-RU" sz="2000" b="1"/>
          </a:p>
          <a:p>
            <a:pPr marL="0" indent="360363" algn="just">
              <a:lnSpc>
                <a:spcPct val="110000"/>
              </a:lnSpc>
              <a:buFontTx/>
              <a:buNone/>
            </a:pPr>
            <a:r>
              <a:rPr lang="ru-RU" sz="2000" b="1" i="1"/>
              <a:t>Блок</a:t>
            </a:r>
            <a:r>
              <a:rPr lang="ru-RU" sz="2000"/>
              <a:t> ячеек – это группа смежных, т.е. расположенных рядом, ячеек. </a:t>
            </a:r>
            <a:br>
              <a:rPr lang="ru-RU" sz="2000"/>
            </a:br>
            <a:r>
              <a:rPr lang="ru-RU" sz="2000" b="1" i="1"/>
              <a:t>Адрес</a:t>
            </a:r>
            <a:r>
              <a:rPr lang="ru-RU" sz="2000"/>
              <a:t> блока задаётся указанием адреса первой и последней его ячеек, между ко-торыми ставится разделительный символ – «</a:t>
            </a:r>
            <a:r>
              <a:rPr lang="ru-RU" sz="2000" b="1"/>
              <a:t>:</a:t>
            </a:r>
            <a:r>
              <a:rPr lang="ru-RU" sz="2000"/>
              <a:t>» (двоеточие).</a:t>
            </a:r>
          </a:p>
          <a:p>
            <a:pPr marL="0" indent="360363" algn="just">
              <a:lnSpc>
                <a:spcPct val="110000"/>
              </a:lnSpc>
              <a:buFontTx/>
              <a:buNone/>
            </a:pPr>
            <a:r>
              <a:rPr lang="ru-RU" sz="2000" i="1" u="sng"/>
              <a:t>Например</a:t>
            </a:r>
            <a:r>
              <a:rPr lang="ru-RU" sz="2000"/>
              <a:t>: </a:t>
            </a:r>
            <a:r>
              <a:rPr lang="en-US" sz="2000" b="1"/>
              <a:t>D</a:t>
            </a:r>
            <a:r>
              <a:rPr lang="ru-RU" sz="2000" b="1"/>
              <a:t>5:</a:t>
            </a:r>
            <a:r>
              <a:rPr lang="en-US" sz="2000" b="1"/>
              <a:t>L</a:t>
            </a:r>
            <a:r>
              <a:rPr lang="ru-RU" sz="2000" b="1"/>
              <a:t>5;</a:t>
            </a:r>
            <a:r>
              <a:rPr lang="ru-RU" sz="2000"/>
              <a:t> </a:t>
            </a:r>
            <a:r>
              <a:rPr lang="en-US" sz="2000" b="1"/>
              <a:t>C</a:t>
            </a:r>
            <a:r>
              <a:rPr lang="ru-RU" sz="2000" b="1"/>
              <a:t>3:</a:t>
            </a:r>
            <a:r>
              <a:rPr lang="en-US" sz="2000" b="1"/>
              <a:t>C</a:t>
            </a:r>
            <a:r>
              <a:rPr lang="ru-RU" sz="2000" b="1"/>
              <a:t>15;</a:t>
            </a:r>
            <a:r>
              <a:rPr lang="ru-RU" sz="2000"/>
              <a:t> </a:t>
            </a:r>
            <a:r>
              <a:rPr lang="en-US" sz="2000" b="1"/>
              <a:t>D</a:t>
            </a:r>
            <a:r>
              <a:rPr lang="ru-RU" sz="2000" b="1"/>
              <a:t>4:</a:t>
            </a:r>
            <a:r>
              <a:rPr lang="en-US" sz="2000" b="1"/>
              <a:t>K</a:t>
            </a:r>
            <a:r>
              <a:rPr lang="ru-RU" sz="2000" b="1"/>
              <a:t>12</a:t>
            </a:r>
          </a:p>
          <a:p>
            <a:pPr marL="0" indent="360363" algn="just">
              <a:lnSpc>
                <a:spcPct val="110000"/>
              </a:lnSpc>
              <a:buFontTx/>
              <a:buNone/>
            </a:pPr>
            <a:r>
              <a:rPr lang="ru-RU" sz="2000"/>
              <a:t>Заполнить ячейки можно чем угодно: текстом, численными значениями, фор-мулами и даже графикой.</a:t>
            </a:r>
          </a:p>
          <a:p>
            <a:pPr marL="0" indent="360363" algn="just">
              <a:lnSpc>
                <a:spcPct val="110000"/>
              </a:lnSpc>
              <a:buFontTx/>
              <a:buNone/>
            </a:pPr>
            <a:r>
              <a:rPr lang="en-US" sz="2000"/>
              <a:t>Excel </a:t>
            </a:r>
            <a:r>
              <a:rPr lang="ru-RU" sz="2000"/>
              <a:t>располагает большим количеством шаблонов различных документов, что позволяет изготавливать в этом редакторе практически любые документы.</a:t>
            </a:r>
          </a:p>
          <a:p>
            <a:pPr marL="0" indent="360363" algn="just">
              <a:lnSpc>
                <a:spcPct val="110000"/>
              </a:lnSpc>
              <a:buFontTx/>
              <a:buNone/>
            </a:pPr>
            <a:r>
              <a:rPr lang="ru-RU" sz="2000"/>
              <a:t>Объем информации, которую можно внести в ячейки рабочего поля </a:t>
            </a:r>
            <a:r>
              <a:rPr lang="en-US" sz="2000"/>
              <a:t>Excel</a:t>
            </a:r>
            <a:r>
              <a:rPr lang="ru-RU" sz="2000"/>
              <a:t>, 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>
              <a:lnSpc>
                <a:spcPct val="95000"/>
              </a:lnSpc>
              <a:buFontTx/>
              <a:buNone/>
            </a:pPr>
            <a:r>
              <a:rPr lang="ru-RU" sz="2000"/>
              <a:t>ограничен видимой площадью ячейки, т.к. столбцы и строки обладают способно-стью растягиваться по мере ввода текста. </a:t>
            </a:r>
          </a:p>
          <a:p>
            <a:pPr marL="0" indent="0" algn="just">
              <a:lnSpc>
                <a:spcPct val="95000"/>
              </a:lnSpc>
              <a:buFontTx/>
              <a:buNone/>
            </a:pPr>
            <a:r>
              <a:rPr lang="ru-RU" sz="2000" i="1" u="sng"/>
              <a:t>Например</a:t>
            </a:r>
            <a:r>
              <a:rPr lang="ru-RU" sz="2000"/>
              <a:t>, текст в ячейке </a:t>
            </a:r>
            <a:r>
              <a:rPr lang="ru-RU" sz="2000" b="1"/>
              <a:t>А1 </a:t>
            </a:r>
            <a:r>
              <a:rPr lang="ru-RU" sz="2000"/>
              <a:t>визуально занимает ячейки: </a:t>
            </a:r>
            <a:r>
              <a:rPr lang="ru-RU" sz="2000" b="1"/>
              <a:t>А1, В1, С1,</a:t>
            </a:r>
            <a:r>
              <a:rPr lang="en-US" sz="2000" b="1"/>
              <a:t> D1</a:t>
            </a:r>
            <a:r>
              <a:rPr lang="ru-RU" sz="2000" b="1"/>
              <a:t>, Е1:</a:t>
            </a:r>
            <a:endParaRPr lang="ru-RU" sz="2000"/>
          </a:p>
          <a:p>
            <a:pPr marL="0" indent="0">
              <a:lnSpc>
                <a:spcPct val="95000"/>
              </a:lnSpc>
              <a:buFontTx/>
              <a:buNone/>
            </a:pPr>
            <a:endParaRPr lang="ru-RU" sz="2000"/>
          </a:p>
          <a:p>
            <a:pPr marL="0" indent="0">
              <a:lnSpc>
                <a:spcPct val="95000"/>
              </a:lnSpc>
              <a:buFontTx/>
              <a:buNone/>
            </a:pPr>
            <a:endParaRPr lang="ru-RU" sz="2000"/>
          </a:p>
          <a:p>
            <a:pPr marL="0" indent="0">
              <a:lnSpc>
                <a:spcPct val="95000"/>
              </a:lnSpc>
              <a:buFontTx/>
              <a:buNone/>
            </a:pPr>
            <a:endParaRPr lang="ru-RU" sz="2000"/>
          </a:p>
          <a:p>
            <a:pPr marL="0" indent="0">
              <a:lnSpc>
                <a:spcPct val="95000"/>
              </a:lnSpc>
              <a:buFontTx/>
              <a:buNone/>
            </a:pPr>
            <a:endParaRPr lang="ru-RU" sz="2000"/>
          </a:p>
          <a:p>
            <a:pPr marL="0" indent="0" algn="just">
              <a:lnSpc>
                <a:spcPct val="95000"/>
              </a:lnSpc>
              <a:buFontTx/>
              <a:buNone/>
            </a:pPr>
            <a:endParaRPr lang="ru-RU" sz="2000"/>
          </a:p>
          <a:p>
            <a:pPr marL="0" indent="0" algn="just">
              <a:lnSpc>
                <a:spcPct val="95000"/>
              </a:lnSpc>
              <a:buFontTx/>
              <a:buNone/>
            </a:pPr>
            <a:r>
              <a:rPr lang="ru-RU" sz="2000"/>
              <a:t>   Одно из главных </a:t>
            </a:r>
            <a:r>
              <a:rPr lang="ru-RU" sz="2000" i="1"/>
              <a:t>достоинств</a:t>
            </a:r>
            <a:r>
              <a:rPr lang="ru-RU" sz="2000"/>
              <a:t> </a:t>
            </a:r>
            <a:r>
              <a:rPr lang="en-US" sz="2000"/>
              <a:t>Excel</a:t>
            </a:r>
            <a:r>
              <a:rPr lang="ru-RU" sz="2000"/>
              <a:t> – умение работать с формулами. Если от-дельные ячейки с цифрами связать с помощью математических формул, то при изменении значения одной ключевой ячейки автоматически пересчитываются цифры и во всех, связанных с ней.</a:t>
            </a:r>
            <a:endParaRPr lang="en-US" sz="2000"/>
          </a:p>
          <a:p>
            <a:pPr marL="0" indent="0" algn="just">
              <a:lnSpc>
                <a:spcPct val="95000"/>
              </a:lnSpc>
              <a:buFontTx/>
              <a:buNone/>
            </a:pPr>
            <a:r>
              <a:rPr lang="ru-RU" sz="2000"/>
              <a:t>   </a:t>
            </a:r>
            <a:r>
              <a:rPr lang="en-US" sz="2000"/>
              <a:t>Excel</a:t>
            </a:r>
            <a:r>
              <a:rPr lang="ru-RU" sz="2000"/>
              <a:t> может строить графики и диаграммы и работать с географическими кар-тами.  </a:t>
            </a:r>
          </a:p>
          <a:p>
            <a:pPr marL="0" indent="0" algn="just">
              <a:lnSpc>
                <a:spcPct val="95000"/>
              </a:lnSpc>
              <a:buFontTx/>
              <a:buNone/>
            </a:pPr>
            <a:r>
              <a:rPr lang="ru-RU" sz="2000"/>
              <a:t>   Все эти различные виды документов, могут располагаться на отдельных  </a:t>
            </a:r>
            <a:r>
              <a:rPr lang="ru-RU" sz="2000" b="1" i="1"/>
              <a:t>листах</a:t>
            </a:r>
            <a:r>
              <a:rPr lang="ru-RU" sz="2000"/>
              <a:t> </a:t>
            </a:r>
            <a:r>
              <a:rPr lang="en-US" sz="2000"/>
              <a:t>Excel</a:t>
            </a:r>
            <a:r>
              <a:rPr lang="ru-RU" sz="2000"/>
              <a:t>. </a:t>
            </a:r>
          </a:p>
          <a:p>
            <a:pPr marL="0" indent="0" algn="just">
              <a:lnSpc>
                <a:spcPct val="95000"/>
              </a:lnSpc>
              <a:buFontTx/>
              <a:buNone/>
            </a:pPr>
            <a:r>
              <a:rPr lang="ru-RU" sz="2000"/>
              <a:t>   Каждый рабочий лист имеет свой </a:t>
            </a:r>
            <a:r>
              <a:rPr lang="ru-RU" sz="2000" b="1" i="1"/>
              <a:t>ярлык</a:t>
            </a:r>
            <a:r>
              <a:rPr lang="ru-RU" sz="2000"/>
              <a:t>, на котором написано название листа.</a:t>
            </a:r>
          </a:p>
          <a:p>
            <a:pPr marL="0" indent="0" algn="just">
              <a:lnSpc>
                <a:spcPct val="95000"/>
              </a:lnSpc>
              <a:buFontTx/>
              <a:buNone/>
            </a:pPr>
            <a:r>
              <a:rPr lang="ru-RU" sz="2000"/>
              <a:t>   Ярлык листа </a:t>
            </a:r>
            <a:r>
              <a:rPr lang="ru-RU" sz="2000" i="1"/>
              <a:t>расположен</a:t>
            </a:r>
            <a:r>
              <a:rPr lang="ru-RU" sz="2000"/>
              <a:t> слева от горизонтальной полосы прокрутки.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124075" y="981075"/>
          <a:ext cx="4608513" cy="1800225"/>
        </p:xfrm>
        <a:graphic>
          <a:graphicData uri="http://schemas.openxmlformats.org/presentationml/2006/ole">
            <p:oleObj spid="_x0000_s56324" name="Точечный рисунок" r:id="rId3" imgW="6466667" imgH="2534004" progId="PBrush">
              <p:embed/>
            </p:oleObj>
          </a:graphicData>
        </a:graphic>
      </p:graphicFrame>
      <p:graphicFrame>
        <p:nvGraphicFramePr>
          <p:cNvPr id="56327" name="Object 7" descr="Рис8"/>
          <p:cNvGraphicFramePr>
            <a:graphicFrameLocks noChangeAspect="1"/>
          </p:cNvGraphicFramePr>
          <p:nvPr>
            <p:ph sz="quarter" idx="3"/>
          </p:nvPr>
        </p:nvGraphicFramePr>
        <p:xfrm>
          <a:off x="3290888" y="5903913"/>
          <a:ext cx="2686050" cy="895350"/>
        </p:xfrm>
        <a:graphic>
          <a:graphicData uri="http://schemas.openxmlformats.org/presentationml/2006/ole">
            <p:oleObj spid="_x0000_s56327" name="Точечный рисунок" r:id="rId4" imgW="2800741" imgH="93358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3525" algn="just">
              <a:lnSpc>
                <a:spcPct val="120000"/>
              </a:lnSpc>
              <a:buFontTx/>
              <a:buNone/>
            </a:pPr>
            <a:r>
              <a:rPr lang="ru-RU" sz="1800"/>
              <a:t>Для выбора нужного листа, надо щёлкнуть мышью по ярлыку с его именем или вос-пользоваться одной из 4-х кнопок, находящихся слева от ярлыка 1-ого листа:</a:t>
            </a:r>
          </a:p>
          <a:p>
            <a:pPr marL="0" indent="263525" algn="just">
              <a:lnSpc>
                <a:spcPct val="120000"/>
              </a:lnSpc>
              <a:buFontTx/>
              <a:buNone/>
            </a:pPr>
            <a:r>
              <a:rPr lang="ru-RU" sz="1800"/>
              <a:t>–         - в начало книги</a:t>
            </a:r>
          </a:p>
          <a:p>
            <a:pPr marL="0" indent="263525" algn="just">
              <a:lnSpc>
                <a:spcPct val="120000"/>
              </a:lnSpc>
              <a:buFontTx/>
              <a:buNone/>
            </a:pPr>
            <a:r>
              <a:rPr lang="ru-RU" sz="1800"/>
              <a:t>–         - на предыдущий лист</a:t>
            </a:r>
          </a:p>
          <a:p>
            <a:pPr marL="0" indent="263525" algn="just">
              <a:lnSpc>
                <a:spcPct val="120000"/>
              </a:lnSpc>
              <a:buFontTx/>
              <a:buNone/>
            </a:pPr>
            <a:r>
              <a:rPr lang="ru-RU" sz="1800"/>
              <a:t>–         - на следующий лист</a:t>
            </a:r>
          </a:p>
          <a:p>
            <a:pPr marL="0" indent="263525" algn="just">
              <a:lnSpc>
                <a:spcPct val="120000"/>
              </a:lnSpc>
              <a:buFontTx/>
              <a:buNone/>
            </a:pPr>
            <a:r>
              <a:rPr lang="ru-RU" sz="1800"/>
              <a:t>–         - в конец книги.</a:t>
            </a:r>
          </a:p>
          <a:p>
            <a:pPr marL="0" indent="263525" algn="just">
              <a:lnSpc>
                <a:spcPct val="120000"/>
              </a:lnSpc>
              <a:buFontTx/>
              <a:buNone/>
            </a:pPr>
            <a:r>
              <a:rPr lang="ru-RU" sz="1800"/>
              <a:t>Один или несколько листов составляют </a:t>
            </a:r>
            <a:r>
              <a:rPr lang="ru-RU" sz="1800" b="1" i="1"/>
              <a:t>рабочую книгу</a:t>
            </a:r>
            <a:r>
              <a:rPr lang="ru-RU" sz="1800"/>
              <a:t> </a:t>
            </a:r>
            <a:r>
              <a:rPr lang="en-US" sz="1800"/>
              <a:t>Excel</a:t>
            </a:r>
            <a:r>
              <a:rPr lang="ru-RU" sz="1800"/>
              <a:t>. Первым листом может быть таблица, вторым – составленная на ее основе диаграмма и т. д. </a:t>
            </a:r>
          </a:p>
          <a:p>
            <a:pPr marL="0" indent="263525" algn="just">
              <a:lnSpc>
                <a:spcPct val="120000"/>
              </a:lnSpc>
              <a:buFontTx/>
              <a:buNone/>
            </a:pPr>
            <a:r>
              <a:rPr lang="ru-RU" sz="1800"/>
              <a:t>Механизм связей </a:t>
            </a:r>
            <a:r>
              <a:rPr lang="en-US" sz="1800"/>
              <a:t>Excel</a:t>
            </a:r>
            <a:r>
              <a:rPr lang="ru-RU" sz="1800"/>
              <a:t> безотказно работает не только в пределах листа, но и целой кни-ги. М</a:t>
            </a:r>
            <a:r>
              <a:rPr lang="ru-RU" sz="1800">
                <a:cs typeface="Times New Roman" pitchFamily="18" charset="0"/>
              </a:rPr>
              <a:t>ожно ссылаться на ячейки, находящиеся на других листах книги или в другой книге, или на данные другого приложения. Ссылки на ячейки других книг называются </a:t>
            </a:r>
            <a:r>
              <a:rPr lang="ru-RU" sz="1800" b="1" i="1">
                <a:cs typeface="Times New Roman" pitchFamily="18" charset="0"/>
              </a:rPr>
              <a:t>внешними ссылками</a:t>
            </a:r>
            <a:r>
              <a:rPr lang="ru-RU" sz="1800">
                <a:cs typeface="Times New Roman" pitchFamily="18" charset="0"/>
              </a:rPr>
              <a:t>. Ссылки на данные других приложений называются </a:t>
            </a:r>
            <a:r>
              <a:rPr lang="ru-RU" sz="1800"/>
              <a:t> </a:t>
            </a:r>
            <a:r>
              <a:rPr lang="ru-RU" sz="1800" b="1" i="1">
                <a:cs typeface="Times New Roman" pitchFamily="18" charset="0"/>
              </a:rPr>
              <a:t>удаленными ссылками</a:t>
            </a:r>
            <a:r>
              <a:rPr lang="ru-RU" sz="1600">
                <a:cs typeface="Times New Roman" pitchFamily="18" charset="0"/>
              </a:rPr>
              <a:t>.</a:t>
            </a:r>
          </a:p>
          <a:p>
            <a:pPr marL="0" indent="263525" algn="just">
              <a:lnSpc>
                <a:spcPct val="120000"/>
              </a:lnSpc>
              <a:buFontTx/>
              <a:buNone/>
            </a:pPr>
            <a:r>
              <a:rPr lang="ru-RU" sz="1800"/>
              <a:t>Изменения, внесенные в один из листов, приведут к </a:t>
            </a:r>
            <a:r>
              <a:rPr lang="ru-RU" sz="1800" i="1"/>
              <a:t>автоматическому</a:t>
            </a:r>
            <a:r>
              <a:rPr lang="ru-RU" sz="1800"/>
              <a:t> изменению  зна-чений (в том числе, диаграммы) в других листах-таблицах.</a:t>
            </a:r>
          </a:p>
          <a:p>
            <a:pPr marL="0" indent="263525" algn="just">
              <a:lnSpc>
                <a:spcPct val="120000"/>
              </a:lnSpc>
              <a:buFontTx/>
              <a:buNone/>
            </a:pPr>
            <a:r>
              <a:rPr lang="ru-RU" sz="1800"/>
              <a:t>Рабочая книга </a:t>
            </a:r>
            <a:r>
              <a:rPr lang="en-US" sz="1800"/>
              <a:t>Excel</a:t>
            </a:r>
            <a:r>
              <a:rPr lang="ru-RU" sz="1800"/>
              <a:t> хранится в одном файле с расширением .</a:t>
            </a:r>
            <a:r>
              <a:rPr lang="en-US" sz="1800" b="1"/>
              <a:t>xls</a:t>
            </a:r>
            <a:endParaRPr lang="ru-RU" sz="1800"/>
          </a:p>
          <a:p>
            <a:pPr marL="0" indent="263525" algn="just">
              <a:lnSpc>
                <a:spcPct val="120000"/>
              </a:lnSpc>
              <a:buFontTx/>
              <a:buNone/>
            </a:pPr>
            <a:r>
              <a:rPr lang="ru-RU" sz="1800"/>
              <a:t>Листы в рабочую книгу можно </a:t>
            </a:r>
            <a:r>
              <a:rPr lang="ru-RU" sz="1800" i="1"/>
              <a:t>добавлять, удалять, перемещать и переименовывать.</a:t>
            </a:r>
          </a:p>
          <a:p>
            <a:pPr marL="0" indent="263525" algn="just">
              <a:lnSpc>
                <a:spcPct val="75000"/>
              </a:lnSpc>
              <a:buFontTx/>
              <a:buNone/>
            </a:pPr>
            <a:endParaRPr lang="ru-RU" sz="1800" b="1"/>
          </a:p>
          <a:p>
            <a:pPr marL="0" indent="263525" algn="just">
              <a:lnSpc>
                <a:spcPct val="75000"/>
              </a:lnSpc>
              <a:buFontTx/>
              <a:buNone/>
            </a:pPr>
            <a:r>
              <a:rPr lang="ru-RU" sz="1800" b="1"/>
              <a:t>Примечание</a:t>
            </a:r>
            <a:r>
              <a:rPr lang="ru-RU" sz="1800"/>
              <a:t>: По умолчанию, рабочая книга </a:t>
            </a:r>
            <a:r>
              <a:rPr lang="en-US" sz="1800"/>
              <a:t>EXCEL</a:t>
            </a:r>
            <a:r>
              <a:rPr lang="ru-RU" sz="1800"/>
              <a:t> содержит 3 листа. Количество лис-    </a:t>
            </a:r>
          </a:p>
          <a:p>
            <a:pPr marL="0" indent="263525" algn="just">
              <a:lnSpc>
                <a:spcPct val="75000"/>
              </a:lnSpc>
              <a:buFontTx/>
              <a:buNone/>
            </a:pPr>
            <a:r>
              <a:rPr lang="ru-RU" sz="1800"/>
              <a:t>                         тов книги определяется пользователем.  </a:t>
            </a:r>
          </a:p>
        </p:txBody>
      </p:sp>
      <p:grpSp>
        <p:nvGrpSpPr>
          <p:cNvPr id="53281" name="Group 33"/>
          <p:cNvGrpSpPr>
            <a:grpSpLocks/>
          </p:cNvGrpSpPr>
          <p:nvPr/>
        </p:nvGrpSpPr>
        <p:grpSpPr bwMode="auto">
          <a:xfrm>
            <a:off x="611188" y="836613"/>
            <a:ext cx="344487" cy="1449387"/>
            <a:chOff x="385" y="527"/>
            <a:chExt cx="217" cy="913"/>
          </a:xfrm>
        </p:grpSpPr>
        <p:pic>
          <p:nvPicPr>
            <p:cNvPr id="53262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527"/>
              <a:ext cx="217" cy="21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266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6" y="1213"/>
              <a:ext cx="213" cy="22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270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" y="754"/>
              <a:ext cx="209" cy="2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274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4" y="977"/>
              <a:ext cx="205" cy="218"/>
            </a:xfrm>
            <a:prstGeom prst="rect">
              <a:avLst/>
            </a:prstGeom>
            <a:noFill/>
          </p:spPr>
        </p:pic>
      </p:grp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611188" y="83661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>
            <a:off x="611188" y="8366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>
            <a:off x="971550" y="83661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86" name="Line 38"/>
          <p:cNvSpPr>
            <a:spLocks noChangeShapeType="1"/>
          </p:cNvSpPr>
          <p:nvPr/>
        </p:nvSpPr>
        <p:spPr bwMode="auto">
          <a:xfrm>
            <a:off x="611188" y="22764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>
            <a:off x="611188" y="11969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89" name="Line 41"/>
          <p:cNvSpPr>
            <a:spLocks noChangeShapeType="1"/>
          </p:cNvSpPr>
          <p:nvPr/>
        </p:nvSpPr>
        <p:spPr bwMode="auto">
          <a:xfrm>
            <a:off x="611188" y="15144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90" name="Line 42"/>
          <p:cNvSpPr>
            <a:spLocks noChangeShapeType="1"/>
          </p:cNvSpPr>
          <p:nvPr/>
        </p:nvSpPr>
        <p:spPr bwMode="auto">
          <a:xfrm>
            <a:off x="611188" y="19161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363538" algn="ctr">
              <a:lnSpc>
                <a:spcPct val="120000"/>
              </a:lnSpc>
              <a:buFontTx/>
              <a:buNone/>
            </a:pPr>
            <a:r>
              <a:rPr lang="ru-RU" sz="2000" b="1"/>
              <a:t>КАК ВВЕСТИ И ОТРЕДАКТИРОВАТЬ ДАННЫЕ?</a:t>
            </a:r>
            <a:endParaRPr lang="ru-RU" sz="2000"/>
          </a:p>
          <a:p>
            <a:pPr marL="0" indent="363538" algn="just">
              <a:lnSpc>
                <a:spcPct val="110000"/>
              </a:lnSpc>
              <a:buFontTx/>
              <a:buNone/>
            </a:pPr>
            <a:r>
              <a:rPr lang="ru-RU" sz="2000"/>
              <a:t>В активную ячейку можно вводить любые данные с клавиатуры. </a:t>
            </a:r>
          </a:p>
          <a:p>
            <a:pPr marL="0" indent="363538" algn="just">
              <a:lnSpc>
                <a:spcPct val="110000"/>
              </a:lnSpc>
              <a:buFontTx/>
              <a:buNone/>
            </a:pPr>
            <a:r>
              <a:rPr lang="ru-RU" sz="2000"/>
              <a:t>Для ввода </a:t>
            </a:r>
            <a:r>
              <a:rPr lang="ru-RU" sz="2000" b="1" i="1"/>
              <a:t>чисел</a:t>
            </a:r>
            <a:r>
              <a:rPr lang="ru-RU" sz="2000"/>
              <a:t> используются символы: </a:t>
            </a:r>
            <a:r>
              <a:rPr lang="ru-RU" sz="2000" b="1"/>
              <a:t>1, 2, 3, 4, 5, 6, 7, 8, 9, 0, +, -, /, </a:t>
            </a:r>
            <a:r>
              <a:rPr lang="en-US" sz="2000" b="1"/>
              <a:t>E</a:t>
            </a:r>
            <a:r>
              <a:rPr lang="ru-RU" sz="2000" b="1"/>
              <a:t>,</a:t>
            </a:r>
            <a:r>
              <a:rPr lang="en-US" sz="2000" b="1"/>
              <a:t> e</a:t>
            </a:r>
            <a:r>
              <a:rPr lang="ru-RU" sz="2000" b="1"/>
              <a:t>.</a:t>
            </a:r>
            <a:r>
              <a:rPr lang="ru-RU" sz="2000"/>
              <a:t> </a:t>
            </a:r>
            <a:br>
              <a:rPr lang="ru-RU" sz="2000"/>
            </a:br>
            <a:r>
              <a:rPr lang="ru-RU" sz="2000"/>
              <a:t>Причём, целая часть числа отделяется от дробной – </a:t>
            </a:r>
            <a:r>
              <a:rPr lang="ru-RU" sz="2000" b="1"/>
              <a:t>запятой.</a:t>
            </a:r>
          </a:p>
          <a:p>
            <a:pPr marL="0" indent="363538" algn="just">
              <a:lnSpc>
                <a:spcPct val="110000"/>
              </a:lnSpc>
              <a:buFontTx/>
              <a:buNone/>
            </a:pPr>
            <a:r>
              <a:rPr lang="ru-RU" sz="2000" i="1" u="sng"/>
              <a:t>Например</a:t>
            </a:r>
            <a:r>
              <a:rPr lang="ru-RU" sz="2000"/>
              <a:t>: </a:t>
            </a:r>
            <a:r>
              <a:rPr lang="ru-RU" sz="2000" b="1"/>
              <a:t>-2,34  </a:t>
            </a:r>
            <a:r>
              <a:rPr lang="ru-RU" sz="2000"/>
              <a:t>или</a:t>
            </a:r>
            <a:r>
              <a:rPr lang="ru-RU" sz="2000" b="1"/>
              <a:t>  5,67е-04</a:t>
            </a:r>
          </a:p>
          <a:p>
            <a:pPr marL="0" indent="363538" algn="just">
              <a:lnSpc>
                <a:spcPct val="110000"/>
              </a:lnSpc>
              <a:buFontTx/>
              <a:buNone/>
            </a:pPr>
            <a:r>
              <a:rPr lang="ru-RU" sz="2000"/>
              <a:t>Ввод </a:t>
            </a:r>
            <a:r>
              <a:rPr lang="ru-RU" sz="2000" b="1" i="1"/>
              <a:t>формулы</a:t>
            </a:r>
            <a:r>
              <a:rPr lang="ru-RU" sz="2000"/>
              <a:t> в ячейку надо начинать со знака </a:t>
            </a:r>
            <a:r>
              <a:rPr lang="ru-RU" sz="2000" b="1"/>
              <a:t>= </a:t>
            </a:r>
            <a:r>
              <a:rPr lang="ru-RU" sz="2000"/>
              <a:t>(равно).</a:t>
            </a:r>
          </a:p>
          <a:p>
            <a:pPr marL="0" indent="363538" algn="just">
              <a:lnSpc>
                <a:spcPct val="110000"/>
              </a:lnSpc>
              <a:buFontTx/>
              <a:buNone/>
            </a:pPr>
            <a:r>
              <a:rPr lang="ru-RU" sz="2000" b="1" i="1"/>
              <a:t>Текст</a:t>
            </a:r>
            <a:r>
              <a:rPr lang="ru-RU" sz="2000"/>
              <a:t> надо вводить аналогично вводу текста в обычном редакторе.</a:t>
            </a:r>
            <a:endParaRPr lang="ru-RU" sz="2000" b="1"/>
          </a:p>
          <a:p>
            <a:pPr marL="0" indent="363538" algn="just">
              <a:lnSpc>
                <a:spcPct val="110000"/>
              </a:lnSpc>
              <a:buFontTx/>
              <a:buNone/>
            </a:pPr>
            <a:r>
              <a:rPr lang="ru-RU" sz="2000" b="1" i="1"/>
              <a:t>Ввод</a:t>
            </a:r>
            <a:r>
              <a:rPr lang="ru-RU" sz="2000"/>
              <a:t> данных в ячейку надо заканчивать нажатием либо клавиши </a:t>
            </a:r>
            <a:br>
              <a:rPr lang="ru-RU" sz="2000"/>
            </a:br>
            <a:r>
              <a:rPr lang="en-US" sz="2000"/>
              <a:t>&lt;</a:t>
            </a:r>
            <a:r>
              <a:rPr lang="en-US" sz="2000" b="1"/>
              <a:t>Enter</a:t>
            </a:r>
            <a:r>
              <a:rPr lang="en-US" sz="2000"/>
              <a:t>&gt;, </a:t>
            </a:r>
            <a:r>
              <a:rPr lang="ru-RU" sz="2000"/>
              <a:t>либо клавишей </a:t>
            </a:r>
            <a:r>
              <a:rPr lang="en-US" sz="2000"/>
              <a:t>&lt;</a:t>
            </a:r>
            <a:r>
              <a:rPr lang="en-US" sz="2000" b="1"/>
              <a:t>Tab</a:t>
            </a:r>
            <a:r>
              <a:rPr lang="en-US" sz="2000"/>
              <a:t>&gt;,</a:t>
            </a:r>
            <a:r>
              <a:rPr lang="ru-RU" sz="2000"/>
              <a:t> либо клавишами «</a:t>
            </a:r>
            <a:r>
              <a:rPr lang="ru-RU" sz="2000" b="1"/>
              <a:t>Управление курсором</a:t>
            </a:r>
            <a:r>
              <a:rPr lang="ru-RU" sz="2000"/>
              <a:t>».</a:t>
            </a:r>
          </a:p>
          <a:p>
            <a:pPr marL="0" indent="363538" algn="just">
              <a:lnSpc>
                <a:spcPct val="110000"/>
              </a:lnSpc>
              <a:buFontTx/>
              <a:buNone/>
            </a:pPr>
            <a:r>
              <a:rPr lang="ru-RU" sz="2000"/>
              <a:t>Рассмотрим эти операции на конкретных примерах. </a:t>
            </a:r>
          </a:p>
          <a:p>
            <a:pPr marL="0" indent="363538" algn="just">
              <a:lnSpc>
                <a:spcPct val="110000"/>
              </a:lnSpc>
              <a:buFontTx/>
              <a:buNone/>
            </a:pPr>
            <a:r>
              <a:rPr lang="ru-RU" sz="2000"/>
              <a:t>Для этого, в первую ячейку </a:t>
            </a:r>
            <a:r>
              <a:rPr lang="ru-RU" sz="2000" b="1"/>
              <a:t>Al</a:t>
            </a:r>
            <a:r>
              <a:rPr lang="ru-RU" sz="2000"/>
              <a:t> внесем цифру </a:t>
            </a:r>
            <a:r>
              <a:rPr lang="ru-RU" sz="2000" b="1"/>
              <a:t>1</a:t>
            </a:r>
            <a:r>
              <a:rPr lang="ru-RU" sz="2000"/>
              <a:t>.</a:t>
            </a:r>
          </a:p>
          <a:p>
            <a:pPr marL="0" indent="363538" algn="just">
              <a:lnSpc>
                <a:spcPct val="110000"/>
              </a:lnSpc>
              <a:buFontTx/>
              <a:buNone/>
            </a:pPr>
            <a:r>
              <a:rPr lang="ru-RU" sz="2000"/>
              <a:t>Допустим, надо, чтобы число в каждой последующей строке этого столбца было в два раза больше предыдущего. Выделив щелчком вторую ячейку этого столбца с номером </a:t>
            </a:r>
            <a:r>
              <a:rPr lang="ru-RU" sz="2000" b="1"/>
              <a:t>A2</a:t>
            </a:r>
            <a:r>
              <a:rPr lang="ru-RU" sz="2000"/>
              <a:t>, установим курсор в строку формул. В строке формул впи</a:t>
            </a:r>
            <a:r>
              <a:rPr lang="en-US" sz="2000"/>
              <a:t>-</a:t>
            </a:r>
            <a:r>
              <a:rPr lang="ru-RU" sz="2000"/>
              <a:t>шем формулу, устанавливающую зависимость ячейки </a:t>
            </a:r>
            <a:r>
              <a:rPr lang="en-US" sz="2000" b="1"/>
              <a:t>A</a:t>
            </a:r>
            <a:r>
              <a:rPr lang="ru-RU" sz="2000" b="1"/>
              <a:t>2</a:t>
            </a:r>
            <a:r>
              <a:rPr lang="ru-RU" sz="2000"/>
              <a:t> от ячейки </a:t>
            </a:r>
            <a:r>
              <a:rPr lang="en-US" sz="2000" b="1"/>
              <a:t>A</a:t>
            </a:r>
            <a:r>
              <a:rPr lang="ru-RU" sz="2000" b="1"/>
              <a:t>1</a:t>
            </a:r>
            <a:r>
              <a:rPr lang="ru-RU" sz="2000"/>
              <a:t>:</a:t>
            </a:r>
            <a:r>
              <a:rPr lang="en-US" sz="2000"/>
              <a:t> </a:t>
            </a:r>
            <a:r>
              <a:rPr lang="ru-RU" sz="2000" b="1">
                <a:solidFill>
                  <a:srgbClr val="FF0066"/>
                </a:solidFill>
              </a:rPr>
              <a:t>=</a:t>
            </a:r>
            <a:r>
              <a:rPr lang="en-US" sz="2000" b="1">
                <a:solidFill>
                  <a:srgbClr val="FF0066"/>
                </a:solidFill>
              </a:rPr>
              <a:t>A1</a:t>
            </a:r>
            <a:r>
              <a:rPr lang="ru-RU" sz="2000" b="1">
                <a:solidFill>
                  <a:srgbClr val="FF0066"/>
                </a:solidFill>
              </a:rPr>
              <a:t>*2</a:t>
            </a:r>
          </a:p>
          <a:p>
            <a:pPr marL="0" indent="363538" algn="just">
              <a:lnSpc>
                <a:spcPct val="90000"/>
              </a:lnSpc>
              <a:buFontTx/>
              <a:buNone/>
            </a:pPr>
            <a:endParaRPr lang="ru-RU" sz="2000" b="1"/>
          </a:p>
          <a:p>
            <a:pPr marL="0" indent="363538" algn="just">
              <a:lnSpc>
                <a:spcPct val="80000"/>
              </a:lnSpc>
              <a:buFontTx/>
              <a:buNone/>
            </a:pPr>
            <a:r>
              <a:rPr lang="ru-RU" sz="1800" b="1"/>
              <a:t>Примечание</a:t>
            </a:r>
            <a:r>
              <a:rPr lang="ru-RU" sz="1800"/>
              <a:t>: Набираемый текст будет отображаться и в активной ячейке, и в строке </a:t>
            </a:r>
            <a:r>
              <a:rPr lang="en-US" sz="1800"/>
              <a:t>        </a:t>
            </a:r>
          </a:p>
          <a:p>
            <a:pPr marL="0" indent="363538" algn="just">
              <a:lnSpc>
                <a:spcPct val="80000"/>
              </a:lnSpc>
              <a:buFontTx/>
              <a:buNone/>
            </a:pPr>
            <a:r>
              <a:rPr lang="ru-RU" sz="1800"/>
              <a:t>                         формул.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1938" algn="just">
              <a:lnSpc>
                <a:spcPct val="120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120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120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120000"/>
              </a:lnSpc>
              <a:buFontTx/>
              <a:buNone/>
            </a:pPr>
            <a:endParaRPr lang="ru-RU" sz="2000"/>
          </a:p>
          <a:p>
            <a:pPr marL="0" indent="261938">
              <a:buFontTx/>
              <a:buNone/>
            </a:pPr>
            <a:r>
              <a:rPr lang="ru-RU" sz="2000"/>
              <a:t>После нажатия клавиши </a:t>
            </a:r>
            <a:r>
              <a:rPr lang="ru-RU" sz="2000" b="1"/>
              <a:t>&lt;</a:t>
            </a:r>
            <a:r>
              <a:rPr lang="en-US" sz="2000" b="1"/>
              <a:t>Enter</a:t>
            </a:r>
            <a:r>
              <a:rPr lang="ru-RU" sz="2000" b="1"/>
              <a:t>&gt;</a:t>
            </a:r>
            <a:r>
              <a:rPr lang="ru-RU" sz="2000"/>
              <a:t> в ячейке </a:t>
            </a:r>
            <a:r>
              <a:rPr lang="ru-RU" sz="2000" b="1"/>
              <a:t>А2</a:t>
            </a:r>
            <a:r>
              <a:rPr lang="ru-RU" sz="2000"/>
              <a:t> этого столбца появится число 2. Выделив ячейку </a:t>
            </a:r>
            <a:r>
              <a:rPr lang="en-US" sz="2000" b="1"/>
              <a:t>A</a:t>
            </a:r>
            <a:r>
              <a:rPr lang="ru-RU" sz="2000" b="1"/>
              <a:t>2 </a:t>
            </a:r>
            <a:r>
              <a:rPr lang="ru-RU" sz="2000"/>
              <a:t>и зацепив мышкой </a:t>
            </a:r>
            <a:r>
              <a:rPr lang="ru-RU" sz="2000" b="1" i="1"/>
              <a:t>маркер заполнения </a:t>
            </a:r>
            <a:r>
              <a:rPr lang="ru-RU" sz="2000"/>
              <a:t>(квадратик в правом нижнем углу ячейки) при нажатой левой кнопке мыши, потянем ее вниз по столб-цу, до ячейки с нужным номером, например с номером </a:t>
            </a:r>
            <a:r>
              <a:rPr lang="ru-RU" sz="2000" b="1"/>
              <a:t>А11</a:t>
            </a:r>
            <a:r>
              <a:rPr lang="ru-RU" sz="2000"/>
              <a:t>. Отпустив кнопку мыши, всем выделенным ячейкам присвоится </a:t>
            </a:r>
            <a:r>
              <a:rPr lang="ru-RU" sz="2000" i="1"/>
              <a:t>формула</a:t>
            </a:r>
            <a:r>
              <a:rPr lang="ru-RU" sz="2000"/>
              <a:t> первоначальной ячейки с поправкой: </a:t>
            </a:r>
            <a:r>
              <a:rPr lang="ru-RU" sz="2000" i="1"/>
              <a:t>в формуле для каждой новой ячейки в столбце будет фигурировать именно её ячейка-предшественница, а не первоначальная ячейка А1.</a:t>
            </a:r>
            <a:r>
              <a:rPr lang="ru-RU" sz="2000"/>
              <a:t> </a:t>
            </a:r>
          </a:p>
          <a:p>
            <a:pPr marL="0" indent="261938">
              <a:buFontTx/>
              <a:buNone/>
            </a:pPr>
            <a:r>
              <a:rPr lang="ru-RU" sz="2000"/>
              <a:t>Получился ряд из 11ячеек, в каждой из которых вписано число, вдвое большее числа в предыдущей ячейке. Эта операция называется – </a:t>
            </a:r>
            <a:r>
              <a:rPr lang="ru-RU" sz="2000" b="1" i="1"/>
              <a:t>Автозаполнением</a:t>
            </a:r>
            <a:r>
              <a:rPr lang="ru-RU" sz="2000"/>
              <a:t>.</a:t>
            </a:r>
          </a:p>
        </p:txBody>
      </p:sp>
      <p:pic>
        <p:nvPicPr>
          <p:cNvPr id="6758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81225" y="128588"/>
            <a:ext cx="4983163" cy="1673225"/>
          </a:xfrm>
          <a:noFill/>
          <a:ln/>
        </p:spPr>
      </p:pic>
      <p:pic>
        <p:nvPicPr>
          <p:cNvPr id="67592" name="Picture 8" descr="Рис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2411413" y="4581525"/>
            <a:ext cx="4608512" cy="2219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1938" algn="just">
              <a:buFontTx/>
              <a:buNone/>
            </a:pPr>
            <a:r>
              <a:rPr lang="ru-RU" sz="2000"/>
              <a:t>Для того, чтобы вычислить </a:t>
            </a:r>
            <a:r>
              <a:rPr lang="ru-RU" sz="2000" b="1"/>
              <a:t>сумму</a:t>
            </a:r>
            <a:r>
              <a:rPr lang="ru-RU" sz="2000"/>
              <a:t> нескольких ячеек в пределах одного столб-ца, установим курсор на пустой ячейке под нужным столбцом, например в ячейке </a:t>
            </a:r>
            <a:r>
              <a:rPr lang="ru-RU" sz="2000" b="1"/>
              <a:t>В9</a:t>
            </a:r>
            <a:r>
              <a:rPr lang="ru-RU" sz="2000"/>
              <a:t>. Щелкнем по кнопке </a:t>
            </a:r>
            <a:r>
              <a:rPr lang="en-US" sz="2000"/>
              <a:t> </a:t>
            </a:r>
            <a:r>
              <a:rPr lang="ru-RU" sz="2000"/>
              <a:t>     (</a:t>
            </a:r>
            <a:r>
              <a:rPr lang="ru-RU" sz="2000" i="1"/>
              <a:t>Автосумма</a:t>
            </a:r>
            <a:r>
              <a:rPr lang="ru-RU" sz="2000"/>
              <a:t>) на Панели инструментов. В ячейке </a:t>
            </a:r>
            <a:r>
              <a:rPr lang="ru-RU" sz="2000" b="1"/>
              <a:t>В9</a:t>
            </a:r>
            <a:r>
              <a:rPr lang="ru-RU" sz="2000"/>
              <a:t> появится формула с диапазоном ячеек, значение которых требуется суммировать (в нашем случае </a:t>
            </a:r>
            <a:r>
              <a:rPr lang="ru-RU" sz="2000" b="1"/>
              <a:t>В6:В8</a:t>
            </a:r>
            <a:r>
              <a:rPr lang="ru-RU" sz="2000"/>
              <a:t>):</a:t>
            </a:r>
          </a:p>
          <a:p>
            <a:pPr marL="0" indent="261938">
              <a:buFontTx/>
              <a:buNone/>
            </a:pPr>
            <a:endParaRPr lang="ru-RU" sz="2000"/>
          </a:p>
          <a:p>
            <a:pPr marL="0" indent="261938">
              <a:buFontTx/>
              <a:buNone/>
            </a:pPr>
            <a:endParaRPr lang="ru-RU" sz="2000"/>
          </a:p>
          <a:p>
            <a:pPr marL="0" indent="261938">
              <a:buFontTx/>
              <a:buNone/>
            </a:pPr>
            <a:endParaRPr lang="ru-RU" sz="2000"/>
          </a:p>
          <a:p>
            <a:pPr marL="0" indent="261938">
              <a:buFontTx/>
              <a:buNone/>
            </a:pPr>
            <a:endParaRPr lang="ru-RU" sz="2000"/>
          </a:p>
          <a:p>
            <a:pPr marL="0" indent="261938">
              <a:buFontTx/>
              <a:buNone/>
            </a:pPr>
            <a:endParaRPr lang="ru-RU" sz="2000"/>
          </a:p>
          <a:p>
            <a:pPr marL="0" indent="261938">
              <a:buFontTx/>
              <a:buNone/>
            </a:pPr>
            <a:endParaRPr lang="ru-RU" sz="2000"/>
          </a:p>
          <a:p>
            <a:pPr marL="0" indent="261938">
              <a:buFontTx/>
              <a:buNone/>
            </a:pPr>
            <a:endParaRPr lang="ru-RU" sz="2000"/>
          </a:p>
          <a:p>
            <a:pPr marL="0" indent="261938">
              <a:buFontTx/>
              <a:buNone/>
            </a:pPr>
            <a:endParaRPr lang="ru-RU" sz="2000"/>
          </a:p>
          <a:p>
            <a:pPr marL="0" indent="261938" algn="just">
              <a:buFontTx/>
              <a:buNone/>
            </a:pPr>
            <a:r>
              <a:rPr lang="ru-RU" sz="2000"/>
              <a:t>Если в дальнейшем потребуется изменить данные в ячейках </a:t>
            </a:r>
            <a:r>
              <a:rPr lang="ru-RU" sz="2000" b="1"/>
              <a:t>В6:В8</a:t>
            </a:r>
            <a:r>
              <a:rPr lang="ru-RU" sz="2000"/>
              <a:t>, то </a:t>
            </a:r>
            <a:r>
              <a:rPr lang="en-US" sz="2000"/>
              <a:t>Excel </a:t>
            </a:r>
            <a:r>
              <a:rPr lang="ru-RU" sz="2000"/>
              <a:t> автоматически пересчитает числа по заданной формуле и самостоятельно изме</a:t>
            </a:r>
            <a:r>
              <a:rPr lang="en-US" sz="2000"/>
              <a:t>-</a:t>
            </a:r>
            <a:r>
              <a:rPr lang="ru-RU" sz="2000"/>
              <a:t>нит итоговую сумму.</a:t>
            </a:r>
          </a:p>
          <a:p>
            <a:pPr marL="0" indent="261938" algn="just">
              <a:buFontTx/>
              <a:buNone/>
            </a:pPr>
            <a:r>
              <a:rPr lang="ru-RU" sz="2000"/>
              <a:t>Для того, чтобы вычислить сумму в остальных столбцах, надо выделить курсо-ром ячейку с суммой (в нашем случае </a:t>
            </a:r>
            <a:r>
              <a:rPr lang="ru-RU" sz="2000" b="1"/>
              <a:t>В9</a:t>
            </a:r>
            <a:r>
              <a:rPr lang="ru-RU" sz="2000"/>
              <a:t>), «зацепить» маркер заполнения и про-тянуть его через ячейки </a:t>
            </a:r>
            <a:r>
              <a:rPr lang="ru-RU" sz="2000" b="1"/>
              <a:t>С9</a:t>
            </a:r>
            <a:r>
              <a:rPr lang="ru-RU" sz="2000"/>
              <a:t> и </a:t>
            </a:r>
            <a:r>
              <a:rPr lang="en-US" sz="2000" b="1"/>
              <a:t>D</a:t>
            </a:r>
            <a:r>
              <a:rPr lang="ru-RU" sz="2000" b="1"/>
              <a:t>9.</a:t>
            </a:r>
            <a:r>
              <a:rPr lang="ru-RU" sz="2000"/>
              <a:t> </a:t>
            </a:r>
          </a:p>
          <a:p>
            <a:pPr marL="0" indent="261938">
              <a:buFontTx/>
              <a:buNone/>
            </a:pPr>
            <a:endParaRPr lang="ru-RU" sz="2000"/>
          </a:p>
        </p:txBody>
      </p:sp>
      <p:pic>
        <p:nvPicPr>
          <p:cNvPr id="70660" name="Picture 4" descr="Автосум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6238" y="692150"/>
            <a:ext cx="290512" cy="277813"/>
          </a:xfrm>
          <a:noFill/>
          <a:ln/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1331913" y="1628775"/>
          <a:ext cx="5619750" cy="2609850"/>
        </p:xfrm>
        <a:graphic>
          <a:graphicData uri="http://schemas.openxmlformats.org/presentationml/2006/ole">
            <p:oleObj spid="_x0000_s70663" name="Рисунок" r:id="rId4" imgW="5900420" imgH="2717800" progId="Word.Picture.8">
              <p:embed/>
            </p:oleObj>
          </a:graphicData>
        </a:graphic>
      </p:graphicFrame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6948488" y="1628775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1331913" y="4292600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1938" algn="just">
              <a:lnSpc>
                <a:spcPct val="90000"/>
              </a:lnSpc>
              <a:buFontTx/>
              <a:buNone/>
            </a:pPr>
            <a:r>
              <a:rPr lang="en-US" sz="2000"/>
              <a:t>Excel</a:t>
            </a:r>
            <a:r>
              <a:rPr lang="ru-RU" sz="2000"/>
              <a:t> скопирует формулу в отмеченные ячейки, соотнесет ее с числами того или иного столбца, автоматически изменяя адреса, проведет вычисление и выдаст готовый результат:</a:t>
            </a:r>
          </a:p>
          <a:p>
            <a:pPr marL="0" indent="261938" algn="just">
              <a:lnSpc>
                <a:spcPct val="90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90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90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90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90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90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90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90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90000"/>
              </a:lnSpc>
              <a:buFontTx/>
              <a:buNone/>
            </a:pPr>
            <a:r>
              <a:rPr lang="ru-RU" sz="2000"/>
              <a:t>В том, что адреса изменятся, можно убедиться, если выделить курсором ячейку </a:t>
            </a:r>
            <a:r>
              <a:rPr lang="ru-RU" sz="2000" b="1"/>
              <a:t>С9.</a:t>
            </a:r>
            <a:r>
              <a:rPr lang="ru-RU" sz="2000"/>
              <a:t> После того, как в ней возникнет сумма, в строке формул появится запись:</a:t>
            </a:r>
            <a:endParaRPr lang="ru-RU" sz="2000" b="1"/>
          </a:p>
          <a:p>
            <a:pPr marL="0" indent="261938" algn="ctr"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FF0066"/>
                </a:solidFill>
              </a:rPr>
              <a:t>=СУММ(С6:С8)</a:t>
            </a:r>
          </a:p>
          <a:p>
            <a:pPr marL="0" indent="261938" algn="just">
              <a:buFontTx/>
              <a:buNone/>
            </a:pPr>
            <a:r>
              <a:rPr lang="ru-RU" sz="2000"/>
              <a:t>При помощи функции </a:t>
            </a:r>
            <a:r>
              <a:rPr lang="ru-RU" sz="2000" b="1" i="1"/>
              <a:t>Автозаполнения</a:t>
            </a:r>
            <a:r>
              <a:rPr lang="ru-RU" sz="2000"/>
              <a:t>, можно быстро ввести практически любые систематизированные данные, например название дней недели, числа месяца, прогрессии и т. п.</a:t>
            </a:r>
          </a:p>
          <a:p>
            <a:pPr marL="0" indent="261938" algn="just">
              <a:lnSpc>
                <a:spcPct val="90000"/>
              </a:lnSpc>
              <a:buFontTx/>
              <a:buNone/>
            </a:pPr>
            <a:r>
              <a:rPr lang="ru-RU" sz="2000"/>
              <a:t>Для редактирования текста, например, названия таблицы «</a:t>
            </a:r>
            <a:r>
              <a:rPr lang="ru-RU" sz="2000" b="1"/>
              <a:t>Отчет о количестве перевезенных пассажиров</a:t>
            </a:r>
            <a:r>
              <a:rPr lang="ru-RU" sz="2000"/>
              <a:t>», надо щелкнуть два раза кнопкой мыши по ячейке, в которую помещен текст (в нашем случае </a:t>
            </a:r>
            <a:r>
              <a:rPr lang="ru-RU" sz="2000" b="1"/>
              <a:t>А2</a:t>
            </a:r>
            <a:r>
              <a:rPr lang="ru-RU" sz="2000"/>
              <a:t>, несмотря на то, что визуально назва-ние располагается в четырех ячейках сразу: от </a:t>
            </a:r>
            <a:r>
              <a:rPr lang="ru-RU" sz="2000" b="1"/>
              <a:t>А2</a:t>
            </a:r>
            <a:r>
              <a:rPr lang="ru-RU" sz="2000"/>
              <a:t> до </a:t>
            </a:r>
            <a:r>
              <a:rPr lang="en-US" sz="2000" b="1"/>
              <a:t>D</a:t>
            </a:r>
            <a:r>
              <a:rPr lang="ru-RU" sz="2000" b="1"/>
              <a:t>2</a:t>
            </a:r>
            <a:r>
              <a:rPr lang="ru-RU" sz="2000"/>
              <a:t>). </a:t>
            </a:r>
          </a:p>
        </p:txBody>
      </p:sp>
      <p:pic>
        <p:nvPicPr>
          <p:cNvPr id="72708" name="Picture 4" descr="Рис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908050"/>
            <a:ext cx="4249738" cy="2663825"/>
          </a:xfrm>
          <a:noFill/>
          <a:ln/>
        </p:spPr>
      </p:pic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6602413" y="879475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2368550" y="355917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363538" algn="just">
              <a:lnSpc>
                <a:spcPct val="95000"/>
              </a:lnSpc>
              <a:buFontTx/>
              <a:buNone/>
            </a:pPr>
            <a:r>
              <a:rPr lang="ru-RU" sz="2000"/>
              <a:t>В ячейке </a:t>
            </a:r>
            <a:r>
              <a:rPr lang="en-US" sz="2000" b="1"/>
              <a:t>A</a:t>
            </a:r>
            <a:r>
              <a:rPr lang="ru-RU" sz="2000" b="1"/>
              <a:t>2</a:t>
            </a:r>
            <a:r>
              <a:rPr lang="ru-RU" sz="2000"/>
              <a:t> появится текстовый курсор и можно изменить текст как в обыч-ном текстовом редакторе</a:t>
            </a:r>
            <a:r>
              <a:rPr lang="ru-RU"/>
              <a:t>. </a:t>
            </a:r>
            <a:r>
              <a:rPr lang="ru-RU" sz="2000"/>
              <a:t>После внесения изменений, надо нажать клавишу </a:t>
            </a:r>
            <a:r>
              <a:rPr lang="ru-RU" sz="2000" b="1"/>
              <a:t>&lt;</a:t>
            </a:r>
            <a:r>
              <a:rPr lang="en-US" sz="2000" b="1"/>
              <a:t>Enter</a:t>
            </a:r>
            <a:r>
              <a:rPr lang="ru-RU" sz="2000" b="1"/>
              <a:t>&gt;:</a:t>
            </a:r>
            <a:r>
              <a:rPr lang="ru-RU" sz="1800"/>
              <a:t> </a:t>
            </a:r>
          </a:p>
          <a:p>
            <a:pPr marL="0" indent="363538">
              <a:lnSpc>
                <a:spcPct val="95000"/>
              </a:lnSpc>
              <a:buFontTx/>
              <a:buNone/>
            </a:pPr>
            <a:endParaRPr lang="ru-RU" sz="1800"/>
          </a:p>
          <a:p>
            <a:pPr marL="0" indent="363538">
              <a:lnSpc>
                <a:spcPct val="95000"/>
              </a:lnSpc>
              <a:buFontTx/>
              <a:buNone/>
            </a:pPr>
            <a:endParaRPr lang="ru-RU" sz="1800"/>
          </a:p>
          <a:p>
            <a:pPr marL="0" indent="363538">
              <a:lnSpc>
                <a:spcPct val="95000"/>
              </a:lnSpc>
              <a:buFontTx/>
              <a:buNone/>
            </a:pPr>
            <a:endParaRPr lang="ru-RU" sz="1800"/>
          </a:p>
          <a:p>
            <a:pPr marL="0" indent="363538">
              <a:lnSpc>
                <a:spcPct val="95000"/>
              </a:lnSpc>
              <a:buFontTx/>
              <a:buNone/>
            </a:pPr>
            <a:endParaRPr lang="ru-RU" sz="1800"/>
          </a:p>
          <a:p>
            <a:pPr marL="0" indent="363538">
              <a:lnSpc>
                <a:spcPct val="95000"/>
              </a:lnSpc>
              <a:buFontTx/>
              <a:buNone/>
            </a:pPr>
            <a:endParaRPr lang="ru-RU" sz="1800"/>
          </a:p>
          <a:p>
            <a:pPr marL="0" indent="363538">
              <a:lnSpc>
                <a:spcPct val="95000"/>
              </a:lnSpc>
              <a:buFontTx/>
              <a:buNone/>
            </a:pPr>
            <a:endParaRPr lang="ru-RU" sz="1800"/>
          </a:p>
          <a:p>
            <a:pPr marL="0" indent="363538">
              <a:lnSpc>
                <a:spcPct val="95000"/>
              </a:lnSpc>
              <a:buFontTx/>
              <a:buNone/>
            </a:pPr>
            <a:endParaRPr lang="ru-RU" sz="1800"/>
          </a:p>
          <a:p>
            <a:pPr marL="0" indent="363538">
              <a:lnSpc>
                <a:spcPct val="95000"/>
              </a:lnSpc>
              <a:buFontTx/>
              <a:buNone/>
            </a:pPr>
            <a:endParaRPr lang="ru-RU" sz="1800"/>
          </a:p>
          <a:p>
            <a:pPr marL="0" indent="363538" algn="ctr">
              <a:lnSpc>
                <a:spcPct val="95000"/>
              </a:lnSpc>
              <a:buFontTx/>
              <a:buNone/>
            </a:pPr>
            <a:r>
              <a:rPr lang="ru-RU" sz="2000" b="1"/>
              <a:t>РАБОТА С ЭЛЕМЕНТАМИ ТАБЛИЦЫ</a:t>
            </a:r>
            <a:endParaRPr lang="ru-RU" sz="2000"/>
          </a:p>
          <a:p>
            <a:pPr marL="0" indent="363538" algn="just">
              <a:lnSpc>
                <a:spcPct val="95000"/>
              </a:lnSpc>
              <a:buFontTx/>
              <a:buNone/>
            </a:pPr>
            <a:r>
              <a:rPr lang="ru-RU" sz="2000"/>
              <a:t>Под элементами таблицы подразумеваются: </a:t>
            </a:r>
            <a:r>
              <a:rPr lang="ru-RU" sz="2000" b="1" i="1"/>
              <a:t>ячейки, строки, столбцы </a:t>
            </a:r>
            <a:r>
              <a:rPr lang="ru-RU" sz="2000"/>
              <a:t>или</a:t>
            </a:r>
            <a:r>
              <a:rPr lang="ru-RU" sz="2000" b="1" i="1"/>
              <a:t> </a:t>
            </a:r>
            <a:r>
              <a:rPr lang="ru-RU" sz="2000"/>
              <a:t>вся</a:t>
            </a:r>
            <a:r>
              <a:rPr lang="ru-RU" sz="2000" b="1" i="1"/>
              <a:t> таблица. </a:t>
            </a:r>
          </a:p>
          <a:p>
            <a:pPr marL="0" indent="363538" algn="just">
              <a:lnSpc>
                <a:spcPct val="95000"/>
              </a:lnSpc>
              <a:buFontTx/>
              <a:buNone/>
            </a:pPr>
            <a:r>
              <a:rPr lang="ru-RU" sz="2000"/>
              <a:t>Под </a:t>
            </a:r>
            <a:r>
              <a:rPr lang="ru-RU" sz="2000" u="sng"/>
              <a:t>работой</a:t>
            </a:r>
            <a:r>
              <a:rPr lang="ru-RU" sz="2000"/>
              <a:t> с элементами таблицы понимается:</a:t>
            </a:r>
          </a:p>
          <a:p>
            <a:pPr marL="0" indent="363538" algn="just">
              <a:lnSpc>
                <a:spcPct val="95000"/>
              </a:lnSpc>
            </a:pPr>
            <a:r>
              <a:rPr lang="ru-RU" sz="2000" i="1"/>
              <a:t>выделение ячейки, строки, столбца, диапазона ячеек или всей таблицы</a:t>
            </a:r>
          </a:p>
          <a:p>
            <a:pPr marL="0" indent="363538" algn="just">
              <a:lnSpc>
                <a:spcPct val="95000"/>
              </a:lnSpc>
            </a:pPr>
            <a:r>
              <a:rPr lang="ru-RU" sz="2000" i="1"/>
              <a:t>вставка и удаление ячеек, строк и столбцов</a:t>
            </a:r>
          </a:p>
          <a:p>
            <a:pPr marL="0" indent="363538" algn="just">
              <a:lnSpc>
                <a:spcPct val="95000"/>
              </a:lnSpc>
            </a:pPr>
            <a:r>
              <a:rPr lang="ru-RU" sz="2000" i="1"/>
              <a:t>изменение ширины строки или столбца</a:t>
            </a:r>
          </a:p>
          <a:p>
            <a:pPr marL="0" indent="363538" algn="just">
              <a:lnSpc>
                <a:spcPct val="95000"/>
              </a:lnSpc>
            </a:pPr>
            <a:r>
              <a:rPr lang="ru-RU" sz="2000" i="1"/>
              <a:t>обрамление и фон ячеек</a:t>
            </a:r>
          </a:p>
          <a:p>
            <a:pPr marL="0" indent="363538" algn="just">
              <a:lnSpc>
                <a:spcPct val="95000"/>
              </a:lnSpc>
            </a:pPr>
            <a:r>
              <a:rPr lang="ru-RU" sz="2000" i="1"/>
              <a:t>копирование и перемещение ячеек и содержимого ячеек .</a:t>
            </a:r>
          </a:p>
        </p:txBody>
      </p:sp>
      <p:pic>
        <p:nvPicPr>
          <p:cNvPr id="74759" name="Picture 7" descr="Рис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765175"/>
            <a:ext cx="3810000" cy="2706688"/>
          </a:xfrm>
          <a:noFill/>
          <a:ln/>
        </p:spPr>
      </p:pic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6213475" y="774700"/>
            <a:ext cx="0" cy="273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2411413" y="35004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607223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Цель урока:</a:t>
            </a:r>
            <a:endParaRPr lang="ru-RU" sz="1800" dirty="0" smtClean="0"/>
          </a:p>
          <a:p>
            <a:r>
              <a:rPr lang="ru-RU" sz="1800" dirty="0" smtClean="0"/>
              <a:t>Закрепить у учащихся навыки:</a:t>
            </a:r>
          </a:p>
          <a:p>
            <a:r>
              <a:rPr lang="ru-RU" sz="1800" dirty="0" smtClean="0"/>
              <a:t>Освоить способы визуализации числовых данных.</a:t>
            </a:r>
          </a:p>
          <a:p>
            <a:r>
              <a:rPr lang="ru-RU" sz="1800" dirty="0" smtClean="0"/>
              <a:t>Научиться моделировать и строить задачи в среде MS </a:t>
            </a:r>
            <a:r>
              <a:rPr lang="ru-RU" sz="1800" dirty="0" err="1" smtClean="0"/>
              <a:t>Excel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Составлять алгоритм решения задачи в среде MS </a:t>
            </a:r>
            <a:r>
              <a:rPr lang="ru-RU" sz="1800" dirty="0" err="1" smtClean="0"/>
              <a:t>Excel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Научить строить диаграммы.</a:t>
            </a:r>
          </a:p>
          <a:p>
            <a:pPr>
              <a:buNone/>
            </a:pPr>
            <a:r>
              <a:rPr lang="ru-RU" sz="1800" b="1" dirty="0" smtClean="0"/>
              <a:t>Задачи урока: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Образовательные:</a:t>
            </a:r>
            <a:endParaRPr lang="ru-RU" sz="1800" dirty="0" smtClean="0"/>
          </a:p>
          <a:p>
            <a:r>
              <a:rPr lang="ru-RU" sz="1800" dirty="0" smtClean="0"/>
              <a:t>Практическое применение изученного материала.</a:t>
            </a:r>
          </a:p>
          <a:p>
            <a:r>
              <a:rPr lang="ru-RU" sz="1800" dirty="0" smtClean="0"/>
              <a:t>Закрепление знания общих принципов работы табличного процессора MS EXCEL и умения составить таблицу для решения конкретной задачи.</a:t>
            </a:r>
          </a:p>
          <a:p>
            <a:r>
              <a:rPr lang="ru-RU" sz="1800" dirty="0" smtClean="0"/>
              <a:t>Приобретение навыков в составлении таблиц разного типа, особенно имеющих практическую направленность.</a:t>
            </a:r>
          </a:p>
          <a:p>
            <a:r>
              <a:rPr lang="ru-RU" sz="1800" dirty="0" smtClean="0"/>
              <a:t>Создать таблицу и соответственно оформить.</a:t>
            </a:r>
          </a:p>
          <a:p>
            <a:r>
              <a:rPr lang="ru-RU" sz="1800" dirty="0" smtClean="0"/>
              <a:t>Формирование представления о вычислениях в электронных таблицах как важной, полезной и широко применяемой на практике структуре. </a:t>
            </a:r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cs typeface="Times New Roman" pitchFamily="18" charset="0"/>
              </a:rPr>
              <a:t>Способы выделения ячеек, диапазонов, строк и столбцов</a:t>
            </a:r>
            <a:r>
              <a:rPr lang="ru-RU" sz="2400"/>
              <a:t> </a:t>
            </a:r>
            <a:br>
              <a:rPr lang="ru-RU" sz="2400"/>
            </a:br>
            <a:endParaRPr lang="ru-RU" sz="24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8388350" y="1889125"/>
            <a:ext cx="69850" cy="92075"/>
          </a:xfrm>
        </p:spPr>
        <p:txBody>
          <a:bodyPr/>
          <a:lstStyle/>
          <a:p>
            <a:endParaRPr lang="ru-RU" sz="2000"/>
          </a:p>
        </p:txBody>
      </p:sp>
      <p:graphicFrame>
        <p:nvGraphicFramePr>
          <p:cNvPr id="90141" name="Group 29"/>
          <p:cNvGraphicFramePr>
            <a:graphicFrameLocks noGrp="1"/>
          </p:cNvGraphicFramePr>
          <p:nvPr/>
        </p:nvGraphicFramePr>
        <p:xfrm>
          <a:off x="609600" y="1371600"/>
          <a:ext cx="8229600" cy="4677728"/>
        </p:xfrm>
        <a:graphic>
          <a:graphicData uri="http://schemas.openxmlformats.org/drawingml/2006/table">
            <a:tbl>
              <a:tblPr/>
              <a:tblGrid>
                <a:gridCol w="2590800"/>
                <a:gridCol w="563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 выделить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Сделайте следующее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Отдельную ячейку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Click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ячейке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ячеек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Протащите указатель мыши от первой ячейки диапазона к последней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ячейки листа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Нажмите кнопку в таблице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Выделить все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(кнопка находится на пересечении строк заголовков)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Несмежные ячейки или диапазоны ячеек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Выделите первую ячейку или первый диапазон ячеек, затем, удерживая нажатой клавишу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Ctrl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выделите остальные ячейки или диапазоны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Большой диапазон ячеек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Click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первой ячейке, затем, удерживая на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жатой клавишу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Shift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надо щёлкнуть по пос-ледней ячейке диапазона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</p:txBody>
      </p:sp>
      <p:graphicFrame>
        <p:nvGraphicFramePr>
          <p:cNvPr id="92188" name="Group 28"/>
          <p:cNvGraphicFramePr>
            <a:graphicFrameLocks noGrp="1"/>
          </p:cNvGraphicFramePr>
          <p:nvPr/>
        </p:nvGraphicFramePr>
        <p:xfrm>
          <a:off x="323850" y="304800"/>
          <a:ext cx="8569325" cy="6020753"/>
        </p:xfrm>
        <a:graphic>
          <a:graphicData uri="http://schemas.openxmlformats.org/drawingml/2006/table">
            <a:tbl>
              <a:tblPr/>
              <a:tblGrid>
                <a:gridCol w="2773363"/>
                <a:gridCol w="579596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 выделить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Сделайте следующее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Всю строку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&lt;Click&gt;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заголовку строки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Весь столбец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&lt;Click&gt;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заголовку столбца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Смежные строки или столбцы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Протащите указатель мыши по заголовкам строк или столбцов, при нажатой левой клавише.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Иначе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выделите первую строку или первый стол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бец, затем, удерживая нажатой клавишу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Shift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выделите последнюю строку или последний стол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бец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Несмежные строки или столбцы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Выделите первую строку или первый столбец, за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тем, удерживая нажатой клавишу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Ctrl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выделите остальные строки или столбцы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Большее или меньшее количество ячеек по сравнению с текущим диапазоном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Удерживая нажатой клавишу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Shift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щёлкните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последней ячейке, которую необходимо вклю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чить во вновь выделяемый диапазон. Прямоугольная область между текущей ячейкой и указанной ячейкой образует новый диапазон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87313" indent="-87313" algn="ctr">
              <a:buFontTx/>
              <a:buNone/>
            </a:pPr>
            <a:r>
              <a:rPr lang="ru-RU" sz="2000" b="1"/>
              <a:t>ФОРМАТИРОВАНИЕ ДАННЫХ</a:t>
            </a:r>
            <a:endParaRPr lang="ru-RU" sz="2000"/>
          </a:p>
          <a:p>
            <a:pPr marL="87313" indent="-87313" algn="just">
              <a:buFontTx/>
              <a:buNone/>
            </a:pPr>
            <a:r>
              <a:rPr lang="ru-RU" sz="2000"/>
              <a:t>    Для того чтобы введенная информация обрабатывалась корректно, необходимо присвоить ячейке (а чаще целому столбцу или строке) определенный формат:</a:t>
            </a:r>
            <a:endParaRPr lang="ru-RU" sz="2000" b="1"/>
          </a:p>
          <a:p>
            <a:pPr marL="87313" indent="-87313" algn="just"/>
            <a:r>
              <a:rPr lang="ru-RU" sz="2000" b="1"/>
              <a:t> Общий</a:t>
            </a:r>
            <a:r>
              <a:rPr lang="ru-RU" sz="2000"/>
              <a:t> – эти ячейки могут содержать текстовую и цифровую информацию;</a:t>
            </a:r>
            <a:endParaRPr lang="ru-RU" sz="2000" b="1"/>
          </a:p>
          <a:p>
            <a:pPr marL="87313" indent="-87313" algn="just"/>
            <a:r>
              <a:rPr lang="ru-RU" sz="2000" b="1"/>
              <a:t> Числовой</a:t>
            </a:r>
            <a:r>
              <a:rPr lang="ru-RU" sz="2000"/>
              <a:t> – для цифровой информации и символов-разделителей;</a:t>
            </a:r>
            <a:endParaRPr lang="ru-RU" sz="2000" b="1"/>
          </a:p>
          <a:p>
            <a:pPr marL="87313" indent="-87313" algn="just"/>
            <a:r>
              <a:rPr lang="ru-RU" sz="2000" b="1"/>
              <a:t> Денежный</a:t>
            </a:r>
            <a:r>
              <a:rPr lang="ru-RU" sz="2000"/>
              <a:t> – для отображения денежных величин в заранее заданной валюте;</a:t>
            </a:r>
            <a:endParaRPr lang="ru-RU" sz="2000" b="1"/>
          </a:p>
          <a:p>
            <a:pPr marL="87313" indent="-87313" algn="just"/>
            <a:r>
              <a:rPr lang="ru-RU" sz="2000" b="1"/>
              <a:t> Финансовый</a:t>
            </a:r>
            <a:r>
              <a:rPr lang="ru-RU" sz="2000"/>
              <a:t> –для отображения денежных величин с выравниванием по разде-</a:t>
            </a:r>
          </a:p>
          <a:p>
            <a:pPr marL="87313" indent="-87313" algn="just"/>
            <a:r>
              <a:rPr lang="ru-RU" sz="2000"/>
              <a:t>лителю и дробной части;</a:t>
            </a:r>
            <a:endParaRPr lang="ru-RU" sz="2000" b="1"/>
          </a:p>
          <a:p>
            <a:pPr marL="87313" indent="-87313" algn="just"/>
            <a:r>
              <a:rPr lang="ru-RU" sz="2000" b="1"/>
              <a:t> Дата (Время) – </a:t>
            </a:r>
            <a:r>
              <a:rPr lang="ru-RU" sz="2000"/>
              <a:t>для отображения даты и времени в выбранном формате;</a:t>
            </a:r>
            <a:endParaRPr lang="ru-RU" sz="2000" b="1"/>
          </a:p>
          <a:p>
            <a:pPr marL="87313" indent="-87313" algn="just"/>
            <a:r>
              <a:rPr lang="ru-RU" sz="2000" b="1"/>
              <a:t> Процентный – </a:t>
            </a:r>
            <a:r>
              <a:rPr lang="ru-RU" sz="2000"/>
              <a:t>для вывода чисел, предварительно умноженных на 100, с символом процента;</a:t>
            </a:r>
            <a:endParaRPr lang="ru-RU" sz="2000" b="1"/>
          </a:p>
          <a:p>
            <a:pPr marL="87313" indent="-87313" algn="just"/>
            <a:r>
              <a:rPr lang="ru-RU" sz="2000" b="1"/>
              <a:t> Дробный – </a:t>
            </a:r>
            <a:r>
              <a:rPr lang="ru-RU" sz="2000"/>
              <a:t>для вывода дробных чисел;</a:t>
            </a:r>
            <a:endParaRPr lang="ru-RU" sz="2000" b="1"/>
          </a:p>
          <a:p>
            <a:pPr marL="87313" indent="-87313" algn="just"/>
            <a:r>
              <a:rPr lang="ru-RU" sz="2000" b="1"/>
              <a:t> Экспоненциальный – </a:t>
            </a:r>
            <a:r>
              <a:rPr lang="ru-RU" sz="2000"/>
              <a:t>для вывода чисел в экспоненциальной (нормальной) форме, </a:t>
            </a:r>
            <a:r>
              <a:rPr lang="ru-RU" sz="2000" i="1"/>
              <a:t>например: -</a:t>
            </a:r>
            <a:r>
              <a:rPr lang="ru-RU" sz="2000"/>
              <a:t> </a:t>
            </a:r>
            <a:r>
              <a:rPr lang="ru-RU" sz="2000" b="1"/>
              <a:t>1, 65е+44</a:t>
            </a:r>
            <a:r>
              <a:rPr lang="ru-RU" sz="2000"/>
              <a:t>; </a:t>
            </a:r>
            <a:endParaRPr lang="ru-RU" sz="2000" b="1"/>
          </a:p>
          <a:p>
            <a:pPr marL="87313" indent="-87313" algn="just"/>
            <a:r>
              <a:rPr lang="ru-RU" sz="2000" b="1"/>
              <a:t> Текстовый – </a:t>
            </a:r>
            <a:r>
              <a:rPr lang="ru-RU" sz="2000"/>
              <a:t>последовательность букв, цифр, специальных символов;</a:t>
            </a:r>
            <a:endParaRPr lang="ru-RU" sz="2000" b="1"/>
          </a:p>
          <a:p>
            <a:pPr marL="87313" indent="-87313" algn="just"/>
            <a:r>
              <a:rPr lang="ru-RU" sz="2000" b="1"/>
              <a:t> Дополнительный</a:t>
            </a:r>
            <a:r>
              <a:rPr lang="ru-RU" sz="2000"/>
              <a:t> – нестандартные дополнительные форматы, </a:t>
            </a:r>
            <a:r>
              <a:rPr lang="ru-RU" sz="2000" i="1"/>
              <a:t>например</a:t>
            </a:r>
            <a:r>
              <a:rPr lang="ru-RU" sz="2000"/>
              <a:t>: списка адресов для ввода почтовых индексов, номеров телефонов, табельных номеров и т.д.;</a:t>
            </a:r>
            <a:endParaRPr lang="ru-RU" sz="2000" b="1"/>
          </a:p>
          <a:p>
            <a:pPr marL="87313" indent="-87313" algn="just"/>
            <a:r>
              <a:rPr lang="ru-RU" sz="2000" b="1"/>
              <a:t> Все форматы </a:t>
            </a:r>
            <a:r>
              <a:rPr lang="ru-RU" sz="2000"/>
              <a:t>– показывает все имеющиеся в </a:t>
            </a:r>
            <a:r>
              <a:rPr lang="en-US" sz="2000"/>
              <a:t>Excel </a:t>
            </a:r>
            <a:r>
              <a:rPr lang="ru-RU" sz="2000"/>
              <a:t>форматы.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1938" algn="just">
              <a:lnSpc>
                <a:spcPct val="115000"/>
              </a:lnSpc>
              <a:buFontTx/>
              <a:buNone/>
            </a:pPr>
            <a:r>
              <a:rPr lang="ru-RU" sz="2000"/>
              <a:t>Операцию форматирования можно выполнить с помощью </a:t>
            </a:r>
            <a:r>
              <a:rPr lang="ru-RU" sz="2000" b="1"/>
              <a:t>Контекстного меню</a:t>
            </a:r>
            <a:r>
              <a:rPr lang="ru-RU" sz="2000"/>
              <a:t> ячейки или выделенного фрагмента таблицы, используя меню «</a:t>
            </a:r>
            <a:r>
              <a:rPr lang="ru-RU" sz="2000" b="1"/>
              <a:t>Формат ячеек</a:t>
            </a:r>
            <a:r>
              <a:rPr lang="ru-RU" sz="2000"/>
              <a:t>»:</a:t>
            </a:r>
          </a:p>
          <a:p>
            <a:pPr marL="0" indent="261938" algn="just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115000"/>
              </a:lnSpc>
              <a:buFontTx/>
              <a:buNone/>
            </a:pPr>
            <a:r>
              <a:rPr lang="ru-RU" sz="2000"/>
              <a:t>При помощи форматирования можно изменить начертание и размер </a:t>
            </a:r>
            <a:r>
              <a:rPr lang="ru-RU" sz="2000" i="1"/>
              <a:t>шрифта</a:t>
            </a:r>
            <a:r>
              <a:rPr lang="ru-RU" sz="2000"/>
              <a:t>, выровнять </a:t>
            </a:r>
            <a:r>
              <a:rPr lang="ru-RU" sz="2000" i="1"/>
              <a:t>границы</a:t>
            </a:r>
            <a:r>
              <a:rPr lang="ru-RU" sz="2000"/>
              <a:t> текста, использовать </a:t>
            </a:r>
            <a:r>
              <a:rPr lang="ru-RU" sz="2000" i="1"/>
              <a:t>цветовое</a:t>
            </a:r>
            <a:r>
              <a:rPr lang="ru-RU" sz="2000"/>
              <a:t> оформление текста и фона и т.д. аналогично тому, как это делается в </a:t>
            </a:r>
            <a:r>
              <a:rPr lang="en-US" sz="2000"/>
              <a:t>Word</a:t>
            </a:r>
            <a:r>
              <a:rPr lang="ru-RU" sz="2000"/>
              <a:t>. </a:t>
            </a:r>
          </a:p>
          <a:p>
            <a:pPr marL="0" indent="261938" algn="just">
              <a:lnSpc>
                <a:spcPct val="115000"/>
              </a:lnSpc>
              <a:buFontTx/>
              <a:buNone/>
            </a:pPr>
            <a:r>
              <a:rPr lang="ru-RU" sz="2000"/>
              <a:t>Все эти операции выполняются с использованием вкладок «</a:t>
            </a:r>
            <a:r>
              <a:rPr lang="ru-RU" sz="2000" b="1"/>
              <a:t>Шрифт</a:t>
            </a:r>
            <a:r>
              <a:rPr lang="ru-RU" sz="2000"/>
              <a:t>» и «</a:t>
            </a:r>
            <a:r>
              <a:rPr lang="ru-RU" sz="2000" b="1"/>
              <a:t>Вид</a:t>
            </a:r>
            <a:r>
              <a:rPr lang="ru-RU" sz="2000"/>
              <a:t>» диалогового окна меню  «</a:t>
            </a:r>
            <a:r>
              <a:rPr lang="ru-RU" sz="2000" b="1"/>
              <a:t>Формат ячеек</a:t>
            </a:r>
            <a:r>
              <a:rPr lang="ru-RU" sz="2000"/>
              <a:t>».</a:t>
            </a:r>
          </a:p>
          <a:p>
            <a:pPr marL="0" indent="261938" algn="just">
              <a:lnSpc>
                <a:spcPct val="115000"/>
              </a:lnSpc>
              <a:buFontTx/>
              <a:buNone/>
            </a:pPr>
            <a:r>
              <a:rPr lang="ru-RU" sz="2000"/>
              <a:t>Кроме того, если надо, чтобы данные имели вид настоящей таблицы, можно использовать границы для визуального разделения ячеек – вкладка «</a:t>
            </a:r>
            <a:r>
              <a:rPr lang="ru-RU" sz="2000" b="1"/>
              <a:t>Граница</a:t>
            </a:r>
            <a:r>
              <a:rPr lang="ru-RU" sz="2000"/>
              <a:t>».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2411413" y="908050"/>
          <a:ext cx="3889375" cy="2881313"/>
        </p:xfrm>
        <a:graphic>
          <a:graphicData uri="http://schemas.openxmlformats.org/presentationml/2006/ole">
            <p:oleObj spid="_x0000_s78852" name="Рисунок" r:id="rId3" imgW="4143611" imgH="3572447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1938" algn="just">
              <a:lnSpc>
                <a:spcPct val="115000"/>
              </a:lnSpc>
              <a:buFontTx/>
              <a:buNone/>
            </a:pPr>
            <a:r>
              <a:rPr lang="ru-RU" sz="2000"/>
              <a:t>Все эти операции также можно выполнить с помощью команды оконного меню </a:t>
            </a:r>
            <a:r>
              <a:rPr lang="ru-RU" sz="2000" b="1"/>
              <a:t>Формат/Ячейки.</a:t>
            </a:r>
            <a:r>
              <a:rPr lang="ru-RU" sz="2000"/>
              <a:t> Внешний вид диалогового окна меню  «</a:t>
            </a:r>
            <a:r>
              <a:rPr lang="ru-RU" sz="2000" b="1"/>
              <a:t>Формат ячеек</a:t>
            </a:r>
            <a:r>
              <a:rPr lang="ru-RU" sz="2000"/>
              <a:t>»:</a:t>
            </a:r>
          </a:p>
          <a:p>
            <a:pPr marL="0" indent="261938" algn="just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11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95000"/>
              </a:lnSpc>
              <a:buFontTx/>
              <a:buNone/>
            </a:pPr>
            <a:endParaRPr lang="ru-RU" sz="2000" b="1" i="1">
              <a:cs typeface="Times New Roman" pitchFamily="18" charset="0"/>
            </a:endParaRPr>
          </a:p>
          <a:p>
            <a:pPr marL="0" indent="261938">
              <a:lnSpc>
                <a:spcPct val="95000"/>
              </a:lnSpc>
              <a:buFontTx/>
              <a:buNone/>
            </a:pPr>
            <a:r>
              <a:rPr lang="ru-RU" sz="2000" b="1" i="1">
                <a:cs typeface="Times New Roman" pitchFamily="18" charset="0"/>
              </a:rPr>
              <a:t>    </a:t>
            </a:r>
          </a:p>
          <a:p>
            <a:pPr marL="0" indent="261938" algn="just">
              <a:lnSpc>
                <a:spcPct val="95000"/>
              </a:lnSpc>
              <a:buFontTx/>
              <a:buNone/>
            </a:pPr>
            <a:r>
              <a:rPr lang="ru-RU" sz="2000" b="1" i="1">
                <a:cs typeface="Times New Roman" pitchFamily="18" charset="0"/>
              </a:rPr>
              <a:t> </a:t>
            </a:r>
            <a:r>
              <a:rPr lang="ru-RU" sz="2000" b="1" u="sng">
                <a:cs typeface="Times New Roman" pitchFamily="18" charset="0"/>
              </a:rPr>
              <a:t>Дополнительные приемы использования заголовков столбцов и строк:</a:t>
            </a:r>
            <a:br>
              <a:rPr lang="ru-RU" sz="2000" b="1" u="sng">
                <a:cs typeface="Times New Roman" pitchFamily="18" charset="0"/>
              </a:rPr>
            </a:br>
            <a:r>
              <a:rPr lang="ru-RU" sz="2000" b="1" i="1">
                <a:cs typeface="Times New Roman" pitchFamily="18" charset="0"/>
              </a:rPr>
              <a:t>   </a:t>
            </a:r>
            <a:r>
              <a:rPr lang="ru-RU" sz="2000" i="1">
                <a:cs typeface="Times New Roman" pitchFamily="18" charset="0"/>
              </a:rPr>
              <a:t> - для вызова контекстного меню - </a:t>
            </a:r>
            <a:r>
              <a:rPr lang="ru-RU" sz="2000">
                <a:cs typeface="Times New Roman" pitchFamily="18" charset="0"/>
              </a:rPr>
              <a:t>щелкните заголовок правой кнопкой мыши;</a:t>
            </a:r>
            <a:endParaRPr lang="ru-RU" sz="2000"/>
          </a:p>
          <a:p>
            <a:pPr marL="0" indent="261938" algn="just">
              <a:lnSpc>
                <a:spcPct val="95000"/>
              </a:lnSpc>
              <a:buFontTx/>
              <a:buNone/>
            </a:pPr>
            <a:r>
              <a:rPr lang="ru-RU" sz="2000" i="1"/>
              <a:t>- д</a:t>
            </a:r>
            <a:r>
              <a:rPr lang="ru-RU" sz="2000" i="1">
                <a:cs typeface="Times New Roman" pitchFamily="18" charset="0"/>
              </a:rPr>
              <a:t>ля увеличения или уменьшения высоты строки или ширины столбца – </a:t>
            </a:r>
            <a:r>
              <a:rPr lang="ru-RU" sz="2000">
                <a:cs typeface="Times New Roman" pitchFamily="18" charset="0"/>
              </a:rPr>
              <a:t>пере-тащите нижнюю или правую границу заголовка соответственно</a:t>
            </a:r>
            <a:r>
              <a:rPr lang="ru-RU" sz="2000"/>
              <a:t>. </a:t>
            </a:r>
          </a:p>
        </p:txBody>
      </p:sp>
      <p:pic>
        <p:nvPicPr>
          <p:cNvPr id="107524" name="Picture 4" descr="Рис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822325"/>
            <a:ext cx="3810000" cy="3287713"/>
          </a:xfrm>
          <a:noFill/>
          <a:ln/>
        </p:spPr>
      </p:pic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6286500" y="8112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2484438" y="41227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2484438" y="796925"/>
            <a:ext cx="0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2484438" y="82232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1938" algn="ctr">
              <a:buFontTx/>
              <a:buNone/>
            </a:pPr>
            <a:r>
              <a:rPr lang="ru-RU" sz="2000" b="1"/>
              <a:t>ВЫРАВНИВАНИЕ ТЕКСТА</a:t>
            </a:r>
            <a:r>
              <a:rPr lang="ru-RU" sz="2000"/>
              <a:t> </a:t>
            </a:r>
          </a:p>
          <a:p>
            <a:pPr marL="0" indent="261938" algn="just">
              <a:buFontTx/>
              <a:buNone/>
            </a:pPr>
            <a:r>
              <a:rPr lang="ru-RU" sz="2000"/>
              <a:t>Вернёмся к нашему примеру. </a:t>
            </a:r>
          </a:p>
          <a:p>
            <a:pPr marL="0" indent="261938" algn="just">
              <a:buFontTx/>
              <a:buNone/>
            </a:pPr>
            <a:r>
              <a:rPr lang="ru-RU" sz="2000"/>
              <a:t>Как выровнять заголовок таблицы </a:t>
            </a:r>
            <a:r>
              <a:rPr lang="ru-RU" sz="2000" b="1"/>
              <a:t>ПОЛЁТЫ ЗА 3</a:t>
            </a:r>
            <a:r>
              <a:rPr lang="en-US" sz="2000" b="1"/>
              <a:t>$</a:t>
            </a:r>
            <a:r>
              <a:rPr lang="en-US" sz="2000"/>
              <a:t> </a:t>
            </a:r>
            <a:r>
              <a:rPr lang="ru-RU" sz="2000"/>
              <a:t>относительно самой табли</a:t>
            </a:r>
            <a:r>
              <a:rPr lang="en-US" sz="2000"/>
              <a:t>-</a:t>
            </a:r>
            <a:r>
              <a:rPr lang="ru-RU" sz="2000"/>
              <a:t>цы? Кнопки выравнивания </a:t>
            </a:r>
            <a:r>
              <a:rPr lang="ru-RU" sz="2000" b="1" i="1"/>
              <a:t>по краям, ширине</a:t>
            </a:r>
            <a:r>
              <a:rPr lang="ru-RU" sz="2000"/>
              <a:t> или </a:t>
            </a:r>
            <a:r>
              <a:rPr lang="ru-RU" sz="2000" b="1" i="1"/>
              <a:t>центру</a:t>
            </a:r>
            <a:r>
              <a:rPr lang="ru-RU" sz="2000"/>
              <a:t> на панели инструмен-тов не помогут. Т.к. заголовок вписан в одну ячейку </a:t>
            </a:r>
            <a:r>
              <a:rPr lang="ru-RU" sz="2000" b="1"/>
              <a:t>А1 </a:t>
            </a:r>
            <a:r>
              <a:rPr lang="ru-RU" sz="2000"/>
              <a:t>и выравниваться он будет в пределах этой ячейки. В нашем случае необходимо, чтобы программа вы-ровняла заголовок на интервале от ячейки </a:t>
            </a:r>
            <a:r>
              <a:rPr lang="ru-RU" sz="2000" b="1"/>
              <a:t>А1</a:t>
            </a:r>
            <a:r>
              <a:rPr lang="ru-RU" sz="2000"/>
              <a:t> до ячейки </a:t>
            </a:r>
            <a:r>
              <a:rPr lang="ru-RU" sz="2000" b="1"/>
              <a:t>Е1</a:t>
            </a:r>
            <a:r>
              <a:rPr lang="ru-RU" sz="2000"/>
              <a:t> (именно в этих пяти столбцах располагается таблица). </a:t>
            </a:r>
          </a:p>
          <a:p>
            <a:pPr marL="0" indent="261938" algn="just">
              <a:buFontTx/>
              <a:buNone/>
            </a:pPr>
            <a:r>
              <a:rPr lang="ru-RU" sz="2000"/>
              <a:t>Для выравнивания заголовка относительно таблицы на панели инструментов </a:t>
            </a:r>
            <a:r>
              <a:rPr lang="en-US" sz="2000"/>
              <a:t>Microsoft Excel</a:t>
            </a:r>
            <a:r>
              <a:rPr lang="ru-RU" sz="2000"/>
              <a:t> есть </a:t>
            </a:r>
            <a:r>
              <a:rPr lang="ru-RU" sz="2000" b="1" i="1"/>
              <a:t>специальная кнопка</a:t>
            </a:r>
            <a:r>
              <a:rPr lang="ru-RU" sz="2000"/>
              <a:t>. Но прежде, чем нажать на нее, необхо-димо выделить ячейки, в пределах которых необходимо осуществить выравнива-ние. В нашем случае это ячейки </a:t>
            </a:r>
            <a:r>
              <a:rPr lang="ru-RU" sz="2000" b="1"/>
              <a:t>А1, </a:t>
            </a:r>
            <a:r>
              <a:rPr lang="en-US" sz="2000" b="1"/>
              <a:t>Bl</a:t>
            </a:r>
            <a:r>
              <a:rPr lang="ru-RU" sz="2000" b="1"/>
              <a:t>, </a:t>
            </a:r>
            <a:r>
              <a:rPr lang="en-US" sz="2000" b="1"/>
              <a:t>C</a:t>
            </a:r>
            <a:r>
              <a:rPr lang="ru-RU" sz="2000" b="1"/>
              <a:t>1, </a:t>
            </a:r>
            <a:r>
              <a:rPr lang="en-US" sz="2000" b="1"/>
              <a:t>Dl</a:t>
            </a:r>
            <a:r>
              <a:rPr lang="ru-RU" sz="2000" b="1"/>
              <a:t>, </a:t>
            </a:r>
            <a:r>
              <a:rPr lang="en-US" sz="2000" b="1"/>
              <a:t>El</a:t>
            </a:r>
            <a:r>
              <a:rPr lang="ru-RU" sz="2000"/>
              <a:t> и, соответственно, ячейки </a:t>
            </a:r>
            <a:r>
              <a:rPr lang="ru-RU" sz="2000" b="1"/>
              <a:t>А2, В2, С2, </a:t>
            </a:r>
            <a:r>
              <a:rPr lang="en-US" sz="2000" b="1"/>
              <a:t>D</a:t>
            </a:r>
            <a:r>
              <a:rPr lang="ru-RU" sz="2000" b="1"/>
              <a:t>2, Е2</a:t>
            </a:r>
            <a:r>
              <a:rPr lang="ru-RU" sz="2000"/>
              <a:t>, если надо выровнять и второй заголовок тоже.     </a:t>
            </a:r>
          </a:p>
          <a:p>
            <a:pPr marL="0" indent="261938" algn="just">
              <a:buFontTx/>
              <a:buNone/>
            </a:pPr>
            <a:r>
              <a:rPr lang="ru-RU" sz="2000"/>
              <a:t>Выделять эти пять столбцов сразу в двух строках нельзя, иначе после попытки форматирования программа выдаст надпись с описанием ошибки, как показано на рисунке: </a:t>
            </a:r>
            <a:endParaRPr lang="en-US" sz="2000"/>
          </a:p>
          <a:p>
            <a:pPr marL="0" indent="261938" algn="just">
              <a:buFontTx/>
              <a:buNone/>
            </a:pPr>
            <a:endParaRPr lang="en-US" sz="2000"/>
          </a:p>
          <a:p>
            <a:pPr marL="0" indent="261938" algn="just">
              <a:buFontTx/>
              <a:buNone/>
            </a:pPr>
            <a:endParaRPr lang="en-US" sz="2000"/>
          </a:p>
          <a:p>
            <a:pPr marL="0" indent="261938" algn="just">
              <a:buFontTx/>
              <a:buNone/>
            </a:pPr>
            <a:r>
              <a:rPr lang="ru-RU" sz="2000"/>
              <a:t>Если нажать </a:t>
            </a:r>
            <a:r>
              <a:rPr lang="en-US" sz="2000"/>
              <a:t>&lt;</a:t>
            </a:r>
            <a:r>
              <a:rPr lang="ru-RU" sz="2000" b="1"/>
              <a:t>ОК</a:t>
            </a:r>
            <a:r>
              <a:rPr lang="en-US" sz="2000" b="1"/>
              <a:t>&gt;</a:t>
            </a:r>
            <a:r>
              <a:rPr lang="ru-RU" sz="2000"/>
              <a:t>, то после операции сохранится только верхняя строка, дру</a:t>
            </a:r>
            <a:r>
              <a:rPr lang="en-US" sz="2000"/>
              <a:t>-</a:t>
            </a:r>
            <a:r>
              <a:rPr lang="ru-RU" sz="2000"/>
              <a:t>гими словами, только надпись, помещенная в ячейке </a:t>
            </a:r>
            <a:r>
              <a:rPr lang="ru-RU" sz="2000" b="1"/>
              <a:t>А1</a:t>
            </a:r>
            <a:r>
              <a:rPr lang="ru-RU" sz="2000"/>
              <a:t>. Поэтому, придется вы</a:t>
            </a:r>
            <a:r>
              <a:rPr lang="en-US" sz="2000"/>
              <a:t>-</a:t>
            </a:r>
            <a:r>
              <a:rPr lang="ru-RU" sz="2000"/>
              <a:t>равнивать заголовки по очереди. </a:t>
            </a:r>
          </a:p>
        </p:txBody>
      </p:sp>
      <p:pic>
        <p:nvPicPr>
          <p:cNvPr id="96260" name="Picture 4" descr="Рис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4941888"/>
            <a:ext cx="4537075" cy="936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363538">
              <a:buFontTx/>
              <a:buNone/>
            </a:pPr>
            <a:endParaRPr lang="ru-RU" sz="2000"/>
          </a:p>
          <a:p>
            <a:pPr marL="0" indent="363538" algn="just">
              <a:lnSpc>
                <a:spcPct val="120000"/>
              </a:lnSpc>
              <a:buFontTx/>
              <a:buNone/>
            </a:pPr>
            <a:r>
              <a:rPr lang="ru-RU" sz="2000"/>
              <a:t>Выделим ячейки от </a:t>
            </a:r>
            <a:r>
              <a:rPr lang="ru-RU" sz="2000" b="1"/>
              <a:t>А1 </a:t>
            </a:r>
            <a:r>
              <a:rPr lang="ru-RU" sz="2000"/>
              <a:t>до </a:t>
            </a:r>
            <a:r>
              <a:rPr lang="ru-RU" sz="2000" b="1"/>
              <a:t>Е1</a:t>
            </a:r>
            <a:r>
              <a:rPr lang="ru-RU" sz="2000"/>
              <a:t> и нажмём кнопку «</a:t>
            </a:r>
            <a:r>
              <a:rPr lang="ru-RU" sz="2000" b="1"/>
              <a:t>Объединить и поместить в центре</a:t>
            </a:r>
            <a:r>
              <a:rPr lang="ru-RU" sz="2000"/>
              <a:t>» на панели инструментов. Выполним те же операции со вторым заголов-ком и таблица приобретет вид, как на рисунке: </a:t>
            </a:r>
          </a:p>
          <a:p>
            <a:pPr marL="0" indent="363538" algn="just">
              <a:lnSpc>
                <a:spcPct val="120000"/>
              </a:lnSpc>
              <a:buFontTx/>
              <a:buNone/>
            </a:pPr>
            <a:endParaRPr lang="ru-RU" sz="2000"/>
          </a:p>
          <a:p>
            <a:pPr marL="0" indent="363538" algn="just">
              <a:lnSpc>
                <a:spcPct val="120000"/>
              </a:lnSpc>
              <a:buFontTx/>
              <a:buNone/>
            </a:pPr>
            <a:endParaRPr lang="ru-RU" sz="2000"/>
          </a:p>
          <a:p>
            <a:pPr marL="0" indent="363538" algn="just">
              <a:lnSpc>
                <a:spcPct val="120000"/>
              </a:lnSpc>
              <a:buFontTx/>
              <a:buNone/>
            </a:pPr>
            <a:endParaRPr lang="ru-RU" sz="2000"/>
          </a:p>
          <a:p>
            <a:pPr marL="0" indent="363538" algn="just">
              <a:lnSpc>
                <a:spcPct val="120000"/>
              </a:lnSpc>
              <a:buFontTx/>
              <a:buNone/>
            </a:pPr>
            <a:endParaRPr lang="ru-RU" sz="2000"/>
          </a:p>
          <a:p>
            <a:pPr marL="0" indent="363538" algn="just">
              <a:lnSpc>
                <a:spcPct val="120000"/>
              </a:lnSpc>
              <a:buFontTx/>
              <a:buNone/>
            </a:pPr>
            <a:endParaRPr lang="ru-RU" sz="2000"/>
          </a:p>
          <a:p>
            <a:pPr marL="0" indent="363538" algn="just">
              <a:lnSpc>
                <a:spcPct val="120000"/>
              </a:lnSpc>
              <a:buFontTx/>
              <a:buNone/>
            </a:pPr>
            <a:endParaRPr lang="ru-RU" sz="2000"/>
          </a:p>
          <a:p>
            <a:pPr marL="0" indent="363538" algn="just">
              <a:lnSpc>
                <a:spcPct val="120000"/>
              </a:lnSpc>
              <a:buFontTx/>
              <a:buNone/>
            </a:pPr>
            <a:endParaRPr lang="ru-RU" sz="2000"/>
          </a:p>
          <a:p>
            <a:pPr marL="0" indent="363538" algn="just">
              <a:lnSpc>
                <a:spcPct val="120000"/>
              </a:lnSpc>
              <a:buFontTx/>
              <a:buNone/>
            </a:pPr>
            <a:r>
              <a:rPr lang="ru-RU" sz="2000"/>
              <a:t>Иногда, при вычислении, автозаполнении, копировании чисел или формул в ячейках появляется </a:t>
            </a:r>
            <a:r>
              <a:rPr lang="ru-RU" sz="2000" b="1"/>
              <a:t>#####</a:t>
            </a:r>
            <a:r>
              <a:rPr lang="ru-RU" sz="2000"/>
              <a:t> (решётка). Это не означает, что все данные потеряны, просто программа не может их отобразить, потому что столбцы слишком </a:t>
            </a:r>
            <a:r>
              <a:rPr lang="ru-RU" sz="2000" b="1"/>
              <a:t>узки</a:t>
            </a:r>
            <a:r>
              <a:rPr lang="ru-RU" sz="2000"/>
              <a:t> для данного формата. Следовательно, надо их </a:t>
            </a:r>
            <a:r>
              <a:rPr lang="ru-RU" sz="2000" u="sng"/>
              <a:t>расширить,</a:t>
            </a:r>
            <a:r>
              <a:rPr lang="ru-RU" sz="2000"/>
              <a:t> т.е. раздвинуть</a:t>
            </a:r>
            <a:r>
              <a:rPr lang="ru-RU" sz="2000" u="sng"/>
              <a:t> </a:t>
            </a:r>
            <a:r>
              <a:rPr lang="ru-RU" sz="2000"/>
              <a:t>границы столбца таким образом, чтобы вместились все данные.</a:t>
            </a:r>
          </a:p>
        </p:txBody>
      </p:sp>
      <p:pic>
        <p:nvPicPr>
          <p:cNvPr id="10035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700213"/>
            <a:ext cx="4537075" cy="2305050"/>
          </a:xfrm>
          <a:noFill/>
          <a:ln/>
        </p:spPr>
      </p:pic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6516688" y="1700213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1938" algn="ctr">
              <a:lnSpc>
                <a:spcPct val="120000"/>
              </a:lnSpc>
              <a:buFontTx/>
              <a:buNone/>
            </a:pPr>
            <a:r>
              <a:rPr lang="ru-RU" sz="2000" b="1"/>
              <a:t>ДОБАВЛЕНИЕ ПРИМЕЧАНИЙ</a:t>
            </a:r>
            <a:endParaRPr lang="ru-RU" sz="2000"/>
          </a:p>
          <a:p>
            <a:pPr marL="0" indent="261938" algn="just">
              <a:lnSpc>
                <a:spcPct val="120000"/>
              </a:lnSpc>
              <a:buFontTx/>
              <a:buNone/>
            </a:pPr>
            <a:r>
              <a:rPr lang="ru-RU" sz="2000"/>
              <a:t>При помощи этой функции можно сделать для себя любую пометку, причем таким образом, что в таблице ее видно не будет. Допустим, какой-то из месяцев надо отметить особо (например, чтобы не забыть что-нибудь важное). Вписывать примечание в ячейку нельзя. Во-первых, это нарушит таблицу. Во-вторых, все данные в таблице связаны формулой. </a:t>
            </a:r>
          </a:p>
          <a:p>
            <a:pPr marL="0" indent="261938" algn="just">
              <a:lnSpc>
                <a:spcPct val="120000"/>
              </a:lnSpc>
              <a:buFontTx/>
              <a:buNone/>
            </a:pPr>
            <a:r>
              <a:rPr lang="ru-RU" sz="2000"/>
              <a:t>Для того, чтобы добавить примечание, надо выделить левой кнопкой мыши нужную ячейку, а правой вызвать Контекстное меню и в нём выбрать пункт «</a:t>
            </a:r>
            <a:r>
              <a:rPr lang="ru-RU" sz="2000" b="1"/>
              <a:t>Добавить примечание</a:t>
            </a:r>
            <a:r>
              <a:rPr lang="ru-RU" sz="2000"/>
              <a:t>»:</a:t>
            </a:r>
          </a:p>
          <a:p>
            <a:pPr marL="0" indent="261938" algn="just">
              <a:lnSpc>
                <a:spcPct val="120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120000"/>
              </a:lnSpc>
              <a:buFontTx/>
              <a:buNone/>
            </a:pPr>
            <a:endParaRPr lang="ru-RU" sz="1800"/>
          </a:p>
          <a:p>
            <a:pPr marL="0" indent="261938" algn="just">
              <a:lnSpc>
                <a:spcPct val="120000"/>
              </a:lnSpc>
              <a:buFontTx/>
              <a:buNone/>
            </a:pPr>
            <a:endParaRPr lang="ru-RU" sz="1800"/>
          </a:p>
          <a:p>
            <a:pPr marL="0" indent="261938" algn="just">
              <a:lnSpc>
                <a:spcPct val="120000"/>
              </a:lnSpc>
              <a:buFontTx/>
              <a:buNone/>
            </a:pPr>
            <a:endParaRPr lang="ru-RU" sz="1800"/>
          </a:p>
          <a:p>
            <a:pPr marL="0" indent="261938" algn="just">
              <a:lnSpc>
                <a:spcPct val="120000"/>
              </a:lnSpc>
              <a:buFontTx/>
              <a:buNone/>
            </a:pPr>
            <a:endParaRPr lang="ru-RU" sz="1800"/>
          </a:p>
          <a:p>
            <a:pPr marL="0" indent="261938" algn="just">
              <a:lnSpc>
                <a:spcPct val="120000"/>
              </a:lnSpc>
              <a:buFontTx/>
              <a:buNone/>
            </a:pPr>
            <a:endParaRPr lang="ru-RU" sz="1800"/>
          </a:p>
          <a:p>
            <a:pPr marL="0" indent="261938" algn="just">
              <a:lnSpc>
                <a:spcPct val="95000"/>
              </a:lnSpc>
              <a:buFontTx/>
              <a:buNone/>
            </a:pPr>
            <a:r>
              <a:rPr lang="ru-RU" sz="2000"/>
              <a:t>Рядом с выделенной ячейкой появится небольшое окошко, в котором можно работать как в обычном текстовом редакторе, т.е. набрать требуемый текст.</a:t>
            </a:r>
            <a:endParaRPr lang="ru-RU" sz="1800"/>
          </a:p>
          <a:p>
            <a:pPr marL="0" indent="261938" algn="just">
              <a:lnSpc>
                <a:spcPct val="120000"/>
              </a:lnSpc>
              <a:buFontTx/>
              <a:buNone/>
            </a:pPr>
            <a:endParaRPr lang="ru-RU" sz="1800"/>
          </a:p>
        </p:txBody>
      </p:sp>
      <p:pic>
        <p:nvPicPr>
          <p:cNvPr id="103428" name="Picture 4" descr="Рис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3213100"/>
            <a:ext cx="2124075" cy="2592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1938">
              <a:lnSpc>
                <a:spcPct val="95000"/>
              </a:lnSpc>
              <a:buFontTx/>
              <a:buNone/>
            </a:pPr>
            <a:r>
              <a:rPr lang="ru-RU" sz="2000" i="1" u="sng"/>
              <a:t>Например</a:t>
            </a:r>
            <a:r>
              <a:rPr lang="ru-RU" sz="2000"/>
              <a:t>:</a:t>
            </a:r>
          </a:p>
          <a:p>
            <a:pPr marL="0" indent="261938">
              <a:lnSpc>
                <a:spcPct val="9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9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9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9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95000"/>
              </a:lnSpc>
              <a:buFontTx/>
              <a:buNone/>
            </a:pPr>
            <a:endParaRPr lang="ru-RU" sz="2000"/>
          </a:p>
          <a:p>
            <a:pPr marL="0" indent="261938">
              <a:lnSpc>
                <a:spcPct val="95000"/>
              </a:lnSpc>
              <a:buFontTx/>
              <a:buNone/>
            </a:pPr>
            <a:endParaRPr lang="ru-RU" sz="2000"/>
          </a:p>
          <a:p>
            <a:pPr marL="0" indent="261938" algn="just">
              <a:lnSpc>
                <a:spcPct val="95000"/>
              </a:lnSpc>
              <a:buFontTx/>
              <a:buNone/>
            </a:pPr>
            <a:endParaRPr lang="ru-RU" sz="2000"/>
          </a:p>
          <a:p>
            <a:pPr marL="0" indent="261938" algn="just">
              <a:buFontTx/>
              <a:buNone/>
            </a:pPr>
            <a:r>
              <a:rPr lang="ru-RU" sz="2000"/>
              <a:t>После того, как весь текст будет набран, надо щелкнуть курсором в любом мес-те рабочего поля </a:t>
            </a:r>
            <a:r>
              <a:rPr lang="en-US" sz="2000"/>
              <a:t>Microsoft Excel </a:t>
            </a:r>
            <a:r>
              <a:rPr lang="ru-RU" sz="2000" i="1"/>
              <a:t>(нажимать клавишу &lt;</a:t>
            </a:r>
            <a:r>
              <a:rPr lang="en-US" sz="2000" b="1" i="1"/>
              <a:t>Enter</a:t>
            </a:r>
            <a:r>
              <a:rPr lang="ru-RU" sz="2000" i="1"/>
              <a:t>&gt; для ввода данных бесполезно, потому что в этом случае программа воспримет ее как абзацный отступ),</a:t>
            </a:r>
            <a:r>
              <a:rPr lang="ru-RU" sz="2000"/>
              <a:t> и сообщение исчезнет, а в левом верхнем углу выделенной ячейки поя-вится маленький красный треугольник. </a:t>
            </a:r>
          </a:p>
          <a:p>
            <a:pPr marL="0" indent="261938" algn="just">
              <a:buFontTx/>
              <a:buNone/>
            </a:pPr>
            <a:r>
              <a:rPr lang="ru-RU" sz="2000"/>
              <a:t>Для того, чтобы </a:t>
            </a:r>
            <a:r>
              <a:rPr lang="ru-RU" sz="2000" i="1"/>
              <a:t>просмотреть</a:t>
            </a:r>
            <a:r>
              <a:rPr lang="ru-RU" sz="2000"/>
              <a:t> примечание, достаточно навести курсор на эту ячейку и возникнет окошечко с примечанием. </a:t>
            </a:r>
          </a:p>
          <a:p>
            <a:pPr marL="0" indent="261938" algn="just">
              <a:buFontTx/>
              <a:buNone/>
            </a:pPr>
            <a:r>
              <a:rPr lang="ru-RU" sz="2000"/>
              <a:t>Если надо </a:t>
            </a:r>
            <a:r>
              <a:rPr lang="ru-RU" sz="2000" i="1"/>
              <a:t>изменить</a:t>
            </a:r>
            <a:r>
              <a:rPr lang="ru-RU" sz="2000"/>
              <a:t> или </a:t>
            </a:r>
            <a:r>
              <a:rPr lang="ru-RU" sz="2000" i="1"/>
              <a:t>удалить</a:t>
            </a:r>
            <a:r>
              <a:rPr lang="ru-RU" sz="2000"/>
              <a:t> примечание, наведите курсор на помеченную ячейку, правой кнопкой мыши вызовите Контекстное меню и выберите необхо-димый пункт. </a:t>
            </a:r>
          </a:p>
          <a:p>
            <a:pPr marL="0" indent="261938" algn="just">
              <a:buFontTx/>
              <a:buNone/>
            </a:pPr>
            <a:r>
              <a:rPr lang="ru-RU" sz="2000"/>
              <a:t>Если надо, чтобы примечание всегда было </a:t>
            </a:r>
            <a:r>
              <a:rPr lang="ru-RU" sz="2000" i="1"/>
              <a:t>видно</a:t>
            </a:r>
            <a:r>
              <a:rPr lang="ru-RU" sz="2000"/>
              <a:t> всегда, выберите в Контекст-ном меню команду «</a:t>
            </a:r>
            <a:r>
              <a:rPr lang="ru-RU" sz="2000" b="1"/>
              <a:t>Отобразить примечание</a:t>
            </a:r>
            <a:r>
              <a:rPr lang="ru-RU" sz="2000"/>
              <a:t>». </a:t>
            </a:r>
          </a:p>
        </p:txBody>
      </p:sp>
      <p:pic>
        <p:nvPicPr>
          <p:cNvPr id="105476" name="Picture 4" descr="Рис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88913"/>
            <a:ext cx="4537075" cy="2303462"/>
          </a:xfrm>
          <a:noFill/>
          <a:ln/>
        </p:spPr>
      </p:pic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6588125" y="18891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2051050" y="2492375"/>
            <a:ext cx="453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1938" algn="ctr">
              <a:buFontTx/>
              <a:buNone/>
            </a:pPr>
            <a:r>
              <a:rPr lang="ru-RU" sz="1800" b="1"/>
              <a:t>ОРИЕНТАЦИЯ ТЕКСТА</a:t>
            </a:r>
          </a:p>
          <a:p>
            <a:pPr marL="0" indent="261938" algn="just">
              <a:buFontTx/>
              <a:buNone/>
            </a:pPr>
            <a:r>
              <a:rPr lang="ru-RU" sz="1800"/>
              <a:t>Если надо, чтобы текст в какой-то одной или во всех ячейках располагался под углом, надо выделить нужную ячейку, например </a:t>
            </a:r>
            <a:r>
              <a:rPr lang="ru-RU" sz="1800" b="1"/>
              <a:t>А5</a:t>
            </a:r>
            <a:r>
              <a:rPr lang="ru-RU" sz="1800"/>
              <a:t>, и выбрать вкладку «</a:t>
            </a:r>
            <a:r>
              <a:rPr lang="ru-RU" sz="1800" b="1"/>
              <a:t>Выравнивание</a:t>
            </a:r>
            <a:r>
              <a:rPr lang="ru-RU" sz="1800"/>
              <a:t>»в меню «</a:t>
            </a:r>
            <a:r>
              <a:rPr lang="ru-RU" sz="1800" b="1"/>
              <a:t>Формат ячеек</a:t>
            </a:r>
            <a:r>
              <a:rPr lang="ru-RU" sz="1800"/>
              <a:t>»: </a:t>
            </a:r>
          </a:p>
          <a:p>
            <a:pPr marL="0" indent="261938">
              <a:buFontTx/>
              <a:buNone/>
            </a:pPr>
            <a:endParaRPr lang="ru-RU" sz="1800"/>
          </a:p>
          <a:p>
            <a:pPr marL="0" indent="261938">
              <a:buFontTx/>
              <a:buNone/>
            </a:pPr>
            <a:endParaRPr lang="ru-RU" sz="1800"/>
          </a:p>
          <a:p>
            <a:pPr marL="0" indent="261938">
              <a:buFontTx/>
              <a:buNone/>
            </a:pPr>
            <a:endParaRPr lang="ru-RU" sz="1800"/>
          </a:p>
          <a:p>
            <a:pPr marL="0" indent="261938">
              <a:buFontTx/>
              <a:buNone/>
            </a:pPr>
            <a:endParaRPr lang="ru-RU" sz="1800"/>
          </a:p>
          <a:p>
            <a:pPr marL="0" indent="261938">
              <a:buFontTx/>
              <a:buNone/>
            </a:pPr>
            <a:endParaRPr lang="ru-RU" sz="1800"/>
          </a:p>
          <a:p>
            <a:pPr marL="0" indent="261938">
              <a:buFontTx/>
              <a:buNone/>
            </a:pPr>
            <a:endParaRPr lang="ru-RU" sz="1800"/>
          </a:p>
          <a:p>
            <a:pPr marL="0" indent="261938">
              <a:buFontTx/>
              <a:buNone/>
            </a:pPr>
            <a:r>
              <a:rPr lang="ru-RU" sz="1800"/>
              <a:t>В правой части диалогового окна «</a:t>
            </a:r>
            <a:r>
              <a:rPr lang="ru-RU" sz="1800" b="1"/>
              <a:t>Ориентация</a:t>
            </a:r>
            <a:r>
              <a:rPr lang="ru-RU" sz="1800"/>
              <a:t>» можно выбрать любой угол, под ко-торым надо поместить текст. Для этого, надо передвигать красный квадратик «</a:t>
            </a:r>
            <a:r>
              <a:rPr lang="ru-RU" sz="1800" b="1"/>
              <a:t>Надписи</a:t>
            </a:r>
            <a:r>
              <a:rPr lang="ru-RU" sz="1800"/>
              <a:t>» в окошке с образцом или прощёлкивать мышью «</a:t>
            </a:r>
            <a:r>
              <a:rPr lang="ru-RU" sz="1800" b="1"/>
              <a:t>градусы</a:t>
            </a:r>
            <a:r>
              <a:rPr lang="ru-RU" sz="1800"/>
              <a:t>» под ним.</a:t>
            </a:r>
          </a:p>
          <a:p>
            <a:pPr marL="0" indent="261938" algn="just">
              <a:buFontTx/>
              <a:buNone/>
            </a:pPr>
            <a:r>
              <a:rPr lang="ru-RU" sz="1800" i="1" u="sng"/>
              <a:t>Например</a:t>
            </a:r>
            <a:r>
              <a:rPr lang="ru-RU" sz="1800"/>
              <a:t>, выберем угол в 45° и подтвердим выбор:</a:t>
            </a:r>
          </a:p>
          <a:p>
            <a:pPr marL="0" indent="261938">
              <a:buFontTx/>
              <a:buNone/>
            </a:pPr>
            <a:endParaRPr lang="ru-RU" sz="1800"/>
          </a:p>
          <a:p>
            <a:pPr marL="0" indent="261938">
              <a:buFontTx/>
              <a:buNone/>
            </a:pPr>
            <a:endParaRPr lang="ru-RU" sz="1800"/>
          </a:p>
        </p:txBody>
      </p:sp>
      <p:pic>
        <p:nvPicPr>
          <p:cNvPr id="109572" name="Picture 4" descr="Рис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981075"/>
            <a:ext cx="3240088" cy="2232025"/>
          </a:xfrm>
          <a:noFill/>
          <a:ln/>
        </p:spPr>
      </p:pic>
      <p:pic>
        <p:nvPicPr>
          <p:cNvPr id="109575" name="Picture 7" descr="Рис3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4365625"/>
            <a:ext cx="3240087" cy="2333625"/>
          </a:xfrm>
          <a:noFill/>
          <a:ln/>
        </p:spPr>
      </p:pic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3132138" y="6858000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6372225" y="4538663"/>
            <a:ext cx="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3132138" y="6858000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3132138" y="68580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V="1">
            <a:off x="3132138" y="6707188"/>
            <a:ext cx="325437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28604"/>
            <a:ext cx="7772400" cy="614366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Развивающие:</a:t>
            </a:r>
            <a:endParaRPr lang="ru-RU" sz="2400" dirty="0" smtClean="0"/>
          </a:p>
          <a:p>
            <a:pPr lvl="0"/>
            <a:r>
              <a:rPr lang="ru-RU" sz="2400" dirty="0" smtClean="0"/>
              <a:t>Развитие навыков индивидуальной практической работы.</a:t>
            </a:r>
          </a:p>
          <a:p>
            <a:pPr lvl="0"/>
            <a:r>
              <a:rPr lang="ru-RU" sz="2400" dirty="0" smtClean="0"/>
              <a:t>Развитие умений применять знания для решения задач различного рода с помощью электронных таблиц.</a:t>
            </a:r>
          </a:p>
          <a:p>
            <a:pPr lvl="0"/>
            <a:r>
              <a:rPr lang="ru-RU" sz="2400" dirty="0" smtClean="0"/>
              <a:t>Развивать умение грамотно и быстро пользоваться компьютером;</a:t>
            </a:r>
          </a:p>
          <a:p>
            <a:pPr>
              <a:buNone/>
            </a:pPr>
            <a:r>
              <a:rPr lang="ru-RU" sz="2400" b="1" dirty="0" smtClean="0"/>
              <a:t>Воспитательные:</a:t>
            </a:r>
            <a:endParaRPr lang="ru-RU" sz="2400" dirty="0" smtClean="0"/>
          </a:p>
          <a:p>
            <a:pPr lvl="0"/>
            <a:r>
              <a:rPr lang="ru-RU" sz="2400" dirty="0" smtClean="0"/>
              <a:t>Воспитание творческого подхода к работе, желания экспериментировать.</a:t>
            </a:r>
          </a:p>
          <a:p>
            <a:pPr lvl="0"/>
            <a:r>
              <a:rPr lang="ru-RU" sz="2400" dirty="0" smtClean="0"/>
              <a:t>Развитие познавательного интереса, воспитание информационной культуры.</a:t>
            </a:r>
          </a:p>
          <a:p>
            <a:pPr lvl="0"/>
            <a:r>
              <a:rPr lang="ru-RU" sz="2400" dirty="0" smtClean="0"/>
              <a:t>Профессиональная ориентация и подготовка к дальнейшему самообразованию к будущей трудовой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1938" algn="ctr">
              <a:lnSpc>
                <a:spcPct val="120000"/>
              </a:lnSpc>
              <a:buFontTx/>
              <a:buNone/>
            </a:pPr>
            <a:endParaRPr lang="en-US" sz="2000" b="1" dirty="0"/>
          </a:p>
          <a:p>
            <a:pPr marL="0" indent="261938" algn="ctr">
              <a:lnSpc>
                <a:spcPct val="125000"/>
              </a:lnSpc>
              <a:buFontTx/>
              <a:buNone/>
            </a:pPr>
            <a:r>
              <a:rPr lang="ru-RU" sz="2000" b="1" dirty="0"/>
              <a:t>СОХРАНЕНИЕ КНИГИ </a:t>
            </a:r>
            <a:r>
              <a:rPr lang="en-US" sz="2000" b="1" dirty="0"/>
              <a:t>EXCEL</a:t>
            </a:r>
            <a:endParaRPr lang="ru-RU" sz="2000" b="1" dirty="0"/>
          </a:p>
          <a:p>
            <a:pPr marL="0" indent="261938" algn="just">
              <a:lnSpc>
                <a:spcPct val="125000"/>
              </a:lnSpc>
              <a:buFontTx/>
              <a:buNone/>
            </a:pPr>
            <a:r>
              <a:rPr lang="ru-RU" sz="2000" dirty="0"/>
              <a:t>Для того, чтобы сохранить выполненную работу в </a:t>
            </a:r>
            <a:r>
              <a:rPr lang="en-US" sz="2000" dirty="0"/>
              <a:t>Excel</a:t>
            </a:r>
            <a:r>
              <a:rPr lang="ru-RU" sz="2000" dirty="0"/>
              <a:t>, надо так же  как в </a:t>
            </a:r>
            <a:r>
              <a:rPr lang="en-US" sz="2000" dirty="0"/>
              <a:t>Microsoft Word </a:t>
            </a:r>
            <a:r>
              <a:rPr lang="ru-RU" sz="2000" dirty="0"/>
              <a:t>воспользоваться либо командой «</a:t>
            </a:r>
            <a:r>
              <a:rPr lang="ru-RU" sz="2000" b="1" dirty="0"/>
              <a:t>Файл/Сохранить» </a:t>
            </a:r>
            <a:r>
              <a:rPr lang="ru-RU" sz="2000" dirty="0"/>
              <a:t>(или</a:t>
            </a:r>
            <a:r>
              <a:rPr lang="ru-RU" sz="2000" b="1" dirty="0"/>
              <a:t> </a:t>
            </a:r>
            <a:r>
              <a:rPr lang="ru-RU" sz="2000" dirty="0"/>
              <a:t>«</a:t>
            </a:r>
            <a:r>
              <a:rPr lang="ru-RU" sz="2000" b="1" dirty="0"/>
              <a:t>Файл/Сохранить как»</a:t>
            </a:r>
            <a:r>
              <a:rPr lang="ru-RU" sz="2000" dirty="0"/>
              <a:t>), либо кнопкой «</a:t>
            </a:r>
            <a:r>
              <a:rPr lang="ru-RU" sz="2000" b="1" dirty="0"/>
              <a:t>Сохранить</a:t>
            </a:r>
            <a:r>
              <a:rPr lang="ru-RU" sz="2000" dirty="0"/>
              <a:t>» на панели инструментов.</a:t>
            </a:r>
          </a:p>
          <a:p>
            <a:pPr marL="0" indent="261938" algn="just">
              <a:lnSpc>
                <a:spcPct val="125000"/>
              </a:lnSpc>
              <a:buFontTx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731168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140290" name="Picture 2" descr="C:\Users\Наташа\YandexDisk\Скриншоты\2014-04-13 15-34-04 Скриншот экран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" y="908720"/>
            <a:ext cx="8817579" cy="582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28604"/>
            <a:ext cx="7772400" cy="566739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Тип урока: </a:t>
            </a:r>
            <a:r>
              <a:rPr lang="ru-RU" sz="1800" dirty="0" smtClean="0"/>
              <a:t>комбинированный.</a:t>
            </a:r>
          </a:p>
          <a:p>
            <a:pPr>
              <a:buNone/>
            </a:pPr>
            <a:r>
              <a:rPr lang="ru-RU" sz="1800" b="1" dirty="0" smtClean="0"/>
              <a:t>Программное и техническое обеспечение урока: </a:t>
            </a:r>
            <a:r>
              <a:rPr lang="ru-RU" sz="1800" dirty="0" err="1" smtClean="0"/>
              <a:t>мультимедийный</a:t>
            </a:r>
            <a:r>
              <a:rPr lang="ru-RU" sz="1800" dirty="0" smtClean="0"/>
              <a:t> проектор; ПК, программа MS EXCEL.</a:t>
            </a:r>
          </a:p>
          <a:p>
            <a:pPr>
              <a:buNone/>
            </a:pPr>
            <a:r>
              <a:rPr lang="ru-RU" sz="1800" b="1" dirty="0" smtClean="0"/>
              <a:t>План урока:</a:t>
            </a:r>
            <a:endParaRPr lang="ru-RU" sz="1800" dirty="0" smtClean="0"/>
          </a:p>
          <a:p>
            <a:pPr lvl="0"/>
            <a:r>
              <a:rPr lang="ru-RU" sz="1800" dirty="0" smtClean="0"/>
              <a:t>Организационный момент.</a:t>
            </a:r>
          </a:p>
          <a:p>
            <a:pPr lvl="0"/>
            <a:r>
              <a:rPr lang="ru-RU" sz="1800" dirty="0" smtClean="0"/>
              <a:t>Актуализация опорных знаний.</a:t>
            </a:r>
          </a:p>
          <a:p>
            <a:pPr lvl="0"/>
            <a:r>
              <a:rPr lang="ru-RU" sz="1800" dirty="0" smtClean="0"/>
              <a:t>Объяснение практической работы</a:t>
            </a:r>
          </a:p>
          <a:p>
            <a:pPr lvl="0"/>
            <a:r>
              <a:rPr lang="ru-RU" sz="1800" dirty="0" smtClean="0"/>
              <a:t>Практическая работа за компьютером.</a:t>
            </a:r>
          </a:p>
          <a:p>
            <a:pPr lvl="0"/>
            <a:r>
              <a:rPr lang="ru-RU" sz="1800" dirty="0" smtClean="0"/>
              <a:t>Проверка домашнего задание / Тестирование по теме</a:t>
            </a:r>
          </a:p>
          <a:p>
            <a:pPr lvl="0"/>
            <a:r>
              <a:rPr lang="ru-RU" sz="1800" dirty="0" smtClean="0"/>
              <a:t>Обобщение, осмысление и систематизация знаний.</a:t>
            </a:r>
          </a:p>
          <a:p>
            <a:pPr lvl="0"/>
            <a:r>
              <a:rPr lang="ru-RU" sz="1800" dirty="0" smtClean="0"/>
              <a:t>Подведение итогов.</a:t>
            </a:r>
          </a:p>
          <a:p>
            <a:pPr lvl="0"/>
            <a:r>
              <a:rPr lang="ru-RU" sz="1800" dirty="0" smtClean="0"/>
              <a:t>Домашнего задания.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b="1" dirty="0" smtClean="0"/>
              <a:t>Тема объясняется с помощью презентации </a:t>
            </a:r>
            <a:r>
              <a:rPr lang="ru-RU" sz="1800" b="1" dirty="0" err="1" smtClean="0"/>
              <a:t>Power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Point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ru-RU" b="1"/>
              <a:t>ТАБЛИЧНЫЙ ПРОЦЕССОР </a:t>
            </a:r>
            <a:r>
              <a:rPr lang="en-US" b="1"/>
              <a:t>MICROSOFT EXCEL</a:t>
            </a:r>
            <a:endParaRPr lang="ru-RU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/>
          <a:p>
            <a:r>
              <a:rPr lang="ru-RU"/>
              <a:t>Лекция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endParaRPr lang="ru-RU" sz="1400" b="1" u="sng" dirty="0" smtClean="0"/>
          </a:p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ru-RU" sz="1400" b="1" u="sng" dirty="0" smtClean="0"/>
              <a:t>ВОПРОСЫ </a:t>
            </a:r>
            <a:r>
              <a:rPr lang="ru-RU" sz="1400" b="1" u="sng" dirty="0"/>
              <a:t>НА УСВОЕНИЕ МАТЕРИАЛА</a:t>
            </a:r>
            <a:r>
              <a:rPr lang="ru-RU" sz="1400" b="1" u="sng" dirty="0" smtClean="0"/>
              <a:t>:</a:t>
            </a:r>
          </a:p>
          <a:p>
            <a:pPr marL="533400" indent="-533400" algn="ctr">
              <a:lnSpc>
                <a:spcPct val="80000"/>
              </a:lnSpc>
              <a:buFontTx/>
              <a:buNone/>
            </a:pPr>
            <a:endParaRPr lang="ru-RU" sz="1400" b="1" u="sng" dirty="0"/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Назначение и функциональные возможности табличного процессора.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Определение электронной таблицы.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Способы запуска </a:t>
            </a:r>
            <a:r>
              <a:rPr lang="en-US" sz="1600" b="1" dirty="0"/>
              <a:t>EXCEL</a:t>
            </a:r>
            <a:r>
              <a:rPr lang="ru-RU" sz="1600" b="1" dirty="0"/>
              <a:t>. 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Основные элементы окна </a:t>
            </a:r>
            <a:r>
              <a:rPr lang="en-US" sz="1600" b="1" dirty="0"/>
              <a:t>EXCEL</a:t>
            </a:r>
            <a:r>
              <a:rPr lang="ru-RU" sz="1600" b="1" dirty="0"/>
              <a:t>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Определение активной ячейки, активизация ячейки.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Поле имени ячейки, назначение и расположение в таблице.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Строка формул, назначение и расположение в таблице.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Имя ячейки, строки, столбца, блока ячеек.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Относительные и абсолютные адреса.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Лист, ярлык листа и книга </a:t>
            </a:r>
            <a:r>
              <a:rPr lang="en-US" sz="1600" b="1" dirty="0"/>
              <a:t>EXCEL</a:t>
            </a:r>
            <a:r>
              <a:rPr lang="ru-RU" sz="1600" b="1" dirty="0"/>
              <a:t>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Ввод данных (чисел, текста, формул) в электронную таблицу.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Элементы таблицы и работа с элементами таблицы.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Функция АВТОЗАПОЛНЕНИЯ.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 Назначение кнопки «Объединить и поместить в центре».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Форматирование чисел.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Содержимое ячейки в виде ##### (решётка) и способ устранения.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Добавление примечаний.</a:t>
            </a:r>
          </a:p>
          <a:p>
            <a:pPr marL="533400" indent="-533400" algn="just">
              <a:lnSpc>
                <a:spcPct val="105000"/>
              </a:lnSpc>
              <a:buFontTx/>
              <a:buAutoNum type="arabicPeriod"/>
            </a:pPr>
            <a:r>
              <a:rPr lang="ru-RU" sz="1600" b="1" dirty="0"/>
              <a:t>Ориентация текста в ячейке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647700"/>
          </a:xfrm>
        </p:spPr>
        <p:txBody>
          <a:bodyPr/>
          <a:lstStyle/>
          <a:p>
            <a:pPr>
              <a:lnSpc>
                <a:spcPct val="65000"/>
              </a:lnSpc>
              <a:spcBef>
                <a:spcPct val="10000"/>
              </a:spcBef>
            </a:pPr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Назначение и функциональные возможности табличного процессора</a:t>
            </a:r>
            <a:r>
              <a:rPr lang="ru-RU" sz="400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marL="0" indent="179388" algn="just">
              <a:lnSpc>
                <a:spcPct val="110000"/>
              </a:lnSpc>
              <a:buFontTx/>
              <a:buNone/>
            </a:pPr>
            <a:endParaRPr lang="ru-RU" sz="2000"/>
          </a:p>
          <a:p>
            <a:pPr marL="0" indent="179388" algn="just">
              <a:buFontTx/>
              <a:buNone/>
            </a:pPr>
            <a:r>
              <a:rPr lang="ru-RU" sz="2000"/>
              <a:t>Табличный процессор </a:t>
            </a:r>
            <a:r>
              <a:rPr lang="en-US" sz="2000" b="1"/>
              <a:t>EXCEL</a:t>
            </a:r>
            <a:r>
              <a:rPr lang="en-US" sz="2000"/>
              <a:t> </a:t>
            </a:r>
            <a:r>
              <a:rPr lang="ru-RU" sz="2000"/>
              <a:t>впервые разработан в 1987 году фирмой </a:t>
            </a:r>
            <a:r>
              <a:rPr lang="en-US" sz="2000"/>
              <a:t>Microsoft</a:t>
            </a:r>
            <a:r>
              <a:rPr lang="ru-RU" sz="2000"/>
              <a:t>. </a:t>
            </a:r>
          </a:p>
          <a:p>
            <a:pPr marL="0" indent="179388" algn="just">
              <a:buFontTx/>
              <a:buNone/>
            </a:pPr>
            <a:r>
              <a:rPr lang="ru-RU" sz="2000" b="1"/>
              <a:t>Табличный процессор</a:t>
            </a:r>
            <a:r>
              <a:rPr lang="ru-RU" sz="2000"/>
              <a:t> – это программа, обеспечивающая создание и автома-тическую обработку электронной таблицы.</a:t>
            </a:r>
          </a:p>
          <a:p>
            <a:pPr marL="0" indent="179388" algn="just">
              <a:buFontTx/>
              <a:buNone/>
            </a:pPr>
            <a:r>
              <a:rPr lang="ru-RU" sz="2000" b="1"/>
              <a:t>Электронная таблица</a:t>
            </a:r>
            <a:r>
              <a:rPr lang="ru-RU" sz="2000"/>
              <a:t> – это автоматизированный эквивалент обычной табли-цы, в ячейках которой находятся либо данные (числа, тексты, даты, формулы и т.д.), либо результаты вычислений по формулам.</a:t>
            </a:r>
          </a:p>
          <a:p>
            <a:pPr marL="0" indent="179388" algn="just">
              <a:buFontTx/>
              <a:buNone/>
            </a:pPr>
            <a:r>
              <a:rPr lang="ru-RU" sz="2000"/>
              <a:t>Табличные процессоры обеспечивают:</a:t>
            </a:r>
          </a:p>
          <a:p>
            <a:pPr marL="0" indent="179388" algn="just"/>
            <a:r>
              <a:rPr lang="ru-RU" sz="2000" i="1"/>
              <a:t>с</a:t>
            </a:r>
            <a:r>
              <a:rPr lang="ru-RU" sz="2000" i="1">
                <a:cs typeface="Times New Roman" pitchFamily="18" charset="0"/>
              </a:rPr>
              <a:t>оздание, редактирование, оформление и печать табличных </a:t>
            </a:r>
            <a:r>
              <a:rPr lang="ru-RU" sz="2000" i="1"/>
              <a:t> </a:t>
            </a:r>
            <a:r>
              <a:rPr lang="ru-RU" sz="2000" i="1">
                <a:cs typeface="Times New Roman" pitchFamily="18" charset="0"/>
              </a:rPr>
              <a:t>документов;</a:t>
            </a:r>
            <a:endParaRPr lang="ru-RU" sz="2000" i="1"/>
          </a:p>
          <a:p>
            <a:pPr marL="0" indent="179388" algn="just"/>
            <a:r>
              <a:rPr lang="ru-RU" sz="2000" i="1"/>
              <a:t>п</a:t>
            </a:r>
            <a:r>
              <a:rPr lang="ru-RU" sz="2000" i="1">
                <a:cs typeface="Times New Roman" pitchFamily="18" charset="0"/>
              </a:rPr>
              <a:t>роведение различных вычислений в табличных документах с использованием мощного аппарата функций и формул</a:t>
            </a:r>
            <a:r>
              <a:rPr lang="ru-RU" sz="2000" i="1"/>
              <a:t>;</a:t>
            </a:r>
          </a:p>
          <a:p>
            <a:pPr marL="0" indent="179388" algn="just"/>
            <a:r>
              <a:rPr lang="ru-RU" sz="2000" i="1"/>
              <a:t>с</a:t>
            </a:r>
            <a:r>
              <a:rPr lang="ru-RU" sz="2000" i="1">
                <a:cs typeface="Times New Roman" pitchFamily="18" charset="0"/>
              </a:rPr>
              <a:t>оздание многотабличных документов, объединенных формулами</a:t>
            </a:r>
            <a:r>
              <a:rPr lang="ru-RU" sz="2000" i="1"/>
              <a:t>;</a:t>
            </a:r>
          </a:p>
          <a:p>
            <a:pPr marL="0" indent="179388" algn="just"/>
            <a:r>
              <a:rPr lang="ru-RU" sz="2000" i="1"/>
              <a:t>п</a:t>
            </a:r>
            <a:r>
              <a:rPr lang="ru-RU" sz="2000" i="1">
                <a:cs typeface="Times New Roman" pitchFamily="18" charset="0"/>
              </a:rPr>
              <a:t>остроение диаграмм, графиков, линий тренда, их модификация и решение экономических задач графическими методами</a:t>
            </a:r>
            <a:r>
              <a:rPr lang="ru-RU" sz="2000" i="1"/>
              <a:t>;</a:t>
            </a:r>
          </a:p>
          <a:p>
            <a:pPr marL="0" indent="179388" algn="just"/>
            <a:r>
              <a:rPr lang="ru-RU" sz="2000" i="1"/>
              <a:t>с</a:t>
            </a:r>
            <a:r>
              <a:rPr lang="ru-RU" sz="2000" i="1">
                <a:cs typeface="Times New Roman" pitchFamily="18" charset="0"/>
              </a:rPr>
              <a:t>ортировка данных в таблицах, фильтрация и выборка данных по </a:t>
            </a:r>
            <a:r>
              <a:rPr lang="ru-RU" sz="2000" i="1"/>
              <a:t> </a:t>
            </a:r>
            <a:r>
              <a:rPr lang="ru-RU" sz="2000" i="1">
                <a:cs typeface="Times New Roman" pitchFamily="18" charset="0"/>
              </a:rPr>
              <a:t>критериям</a:t>
            </a:r>
            <a:r>
              <a:rPr lang="ru-RU" sz="2000" i="1"/>
              <a:t>;</a:t>
            </a:r>
          </a:p>
          <a:p>
            <a:pPr marL="0" indent="179388" algn="just"/>
            <a:r>
              <a:rPr lang="ru-RU" sz="2000" i="1"/>
              <a:t>с</a:t>
            </a:r>
            <a:r>
              <a:rPr lang="ru-RU" sz="2000" i="1">
                <a:cs typeface="Times New Roman" pitchFamily="18" charset="0"/>
              </a:rPr>
              <a:t>оздание итоговых и сводных таблиц</a:t>
            </a:r>
            <a:r>
              <a:rPr lang="ru-RU" sz="2000" i="1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  <a:ln/>
        </p:spPr>
        <p:txBody>
          <a:bodyPr/>
          <a:lstStyle/>
          <a:p>
            <a:pPr marL="0" indent="263525" algn="just">
              <a:lnSpc>
                <a:spcPct val="120000"/>
              </a:lnSpc>
            </a:pPr>
            <a:r>
              <a:rPr lang="ru-RU" sz="2000" i="1"/>
              <a:t>решение задач типа «что если» путем подбора параметров (решение уравне-ний с одним неизвестным);</a:t>
            </a:r>
          </a:p>
          <a:p>
            <a:pPr marL="0" indent="263525" algn="just">
              <a:lnSpc>
                <a:spcPct val="90000"/>
              </a:lnSpc>
            </a:pPr>
            <a:r>
              <a:rPr lang="ru-RU" sz="2000" i="1"/>
              <a:t>решение задач оптимизации;</a:t>
            </a:r>
          </a:p>
          <a:p>
            <a:pPr marL="0" indent="263525" algn="just">
              <a:lnSpc>
                <a:spcPct val="90000"/>
              </a:lnSpc>
            </a:pPr>
            <a:r>
              <a:rPr lang="ru-RU" sz="2000" i="1"/>
              <a:t>статистический анализ данных;</a:t>
            </a:r>
          </a:p>
          <a:p>
            <a:pPr marL="0" indent="263525" algn="just">
              <a:lnSpc>
                <a:spcPct val="90000"/>
              </a:lnSpc>
            </a:pPr>
            <a:r>
              <a:rPr lang="ru-RU" sz="2000" i="1"/>
              <a:t>автоматизация задач: запись макрокоманд (макросов); использование встро-енного языка программирования  VBA;</a:t>
            </a:r>
          </a:p>
          <a:p>
            <a:pPr marL="0" indent="263525" algn="just">
              <a:lnSpc>
                <a:spcPct val="90000"/>
              </a:lnSpc>
            </a:pPr>
            <a:r>
              <a:rPr lang="ru-RU" sz="2000" i="1"/>
              <a:t>внедрение и связывание данных (поддержка механизма OLE);</a:t>
            </a:r>
          </a:p>
          <a:p>
            <a:pPr marL="0" indent="263525" algn="just">
              <a:lnSpc>
                <a:spcPct val="90000"/>
              </a:lnSpc>
            </a:pPr>
            <a:r>
              <a:rPr lang="ru-RU" sz="2000" i="1"/>
              <a:t>использование для построения табличных документов данных из баз данных распространенных типов:</a:t>
            </a:r>
            <a:r>
              <a:rPr lang="ru-RU" sz="2000"/>
              <a:t> Access, dBASE, FoxPro, Paradox, SQL Server</a:t>
            </a:r>
            <a:r>
              <a:rPr lang="ru-RU" sz="2000" b="1"/>
              <a:t>.</a:t>
            </a:r>
          </a:p>
          <a:p>
            <a:pPr marL="0" indent="263525" algn="ctr">
              <a:lnSpc>
                <a:spcPct val="90000"/>
              </a:lnSpc>
              <a:buFontTx/>
              <a:buNone/>
            </a:pPr>
            <a:r>
              <a:rPr lang="ru-RU" sz="2000" b="1">
                <a:cs typeface="Times New Roman" pitchFamily="18" charset="0"/>
              </a:rPr>
              <a:t>Способы запуска </a:t>
            </a:r>
            <a:r>
              <a:rPr lang="en-US" sz="2000" b="1">
                <a:cs typeface="Times New Roman" pitchFamily="18" charset="0"/>
              </a:rPr>
              <a:t>Excel</a:t>
            </a:r>
            <a:endParaRPr lang="ru-RU" sz="2000" b="1"/>
          </a:p>
          <a:p>
            <a:pPr marL="0" indent="263525" algn="just">
              <a:lnSpc>
                <a:spcPct val="90000"/>
              </a:lnSpc>
              <a:buFontTx/>
              <a:buNone/>
            </a:pPr>
            <a:r>
              <a:rPr lang="ru-RU" sz="2000">
                <a:cs typeface="Times New Roman" pitchFamily="18" charset="0"/>
              </a:rPr>
              <a:t>Для запуска </a:t>
            </a:r>
            <a:r>
              <a:rPr lang="en-US" sz="2000" b="1">
                <a:cs typeface="Times New Roman" pitchFamily="18" charset="0"/>
              </a:rPr>
              <a:t>Excel</a:t>
            </a:r>
            <a:r>
              <a:rPr lang="ru-RU" sz="2000" b="1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достаточно щелкнуть мышью по одному из</a:t>
            </a:r>
            <a:r>
              <a:rPr lang="ru-RU" sz="2000"/>
              <a:t> </a:t>
            </a:r>
            <a:r>
              <a:rPr lang="ru-RU" sz="2000">
                <a:cs typeface="Times New Roman" pitchFamily="18" charset="0"/>
              </a:rPr>
              <a:t>указанных ниже объектов </a:t>
            </a:r>
            <a:r>
              <a:rPr lang="en-US" sz="2000" b="1">
                <a:cs typeface="Times New Roman" pitchFamily="18" charset="0"/>
              </a:rPr>
              <a:t>Windows</a:t>
            </a:r>
            <a:r>
              <a:rPr lang="ru-RU" sz="2000">
                <a:cs typeface="Times New Roman" pitchFamily="18" charset="0"/>
              </a:rPr>
              <a:t>:</a:t>
            </a:r>
          </a:p>
          <a:p>
            <a:pPr marL="0" indent="263525" algn="just">
              <a:lnSpc>
                <a:spcPct val="90000"/>
              </a:lnSpc>
            </a:pPr>
            <a:r>
              <a:rPr lang="ru-RU" sz="2000">
                <a:cs typeface="Times New Roman" pitchFamily="18" charset="0"/>
              </a:rPr>
              <a:t>Пуск | Программы | Microsoft Excel;</a:t>
            </a:r>
          </a:p>
          <a:p>
            <a:pPr marL="0" indent="263525" algn="just">
              <a:lnSpc>
                <a:spcPct val="90000"/>
              </a:lnSpc>
            </a:pPr>
            <a:r>
              <a:rPr lang="ru-RU" sz="2000">
                <a:cs typeface="Times New Roman" pitchFamily="18" charset="0"/>
              </a:rPr>
              <a:t>Пуск | Документы | Документ </a:t>
            </a:r>
            <a:r>
              <a:rPr lang="en-US" sz="2000">
                <a:cs typeface="Times New Roman" pitchFamily="18" charset="0"/>
              </a:rPr>
              <a:t>Excel</a:t>
            </a:r>
            <a:r>
              <a:rPr lang="ru-RU" sz="2000">
                <a:cs typeface="Times New Roman" pitchFamily="18" charset="0"/>
              </a:rPr>
              <a:t> (если он есть в списке);</a:t>
            </a:r>
          </a:p>
          <a:p>
            <a:pPr marL="0" indent="263525" algn="just">
              <a:lnSpc>
                <a:spcPct val="90000"/>
              </a:lnSpc>
            </a:pPr>
            <a:r>
              <a:rPr lang="ru-RU" sz="2000">
                <a:cs typeface="Times New Roman" pitchFamily="18" charset="0"/>
              </a:rPr>
              <a:t>Пуск</a:t>
            </a:r>
            <a:r>
              <a:rPr lang="en-US" sz="2000">
                <a:cs typeface="Times New Roman" pitchFamily="18" charset="0"/>
              </a:rPr>
              <a:t> | </a:t>
            </a:r>
            <a:r>
              <a:rPr lang="ru-RU" sz="2000">
                <a:cs typeface="Times New Roman" pitchFamily="18" charset="0"/>
              </a:rPr>
              <a:t>Выполнить</a:t>
            </a:r>
            <a:r>
              <a:rPr lang="en-US" sz="2000">
                <a:cs typeface="Times New Roman" pitchFamily="18" charset="0"/>
              </a:rPr>
              <a:t>…| </a:t>
            </a:r>
            <a:r>
              <a:rPr lang="ru-RU" sz="2000">
                <a:cs typeface="Times New Roman" pitchFamily="18" charset="0"/>
              </a:rPr>
              <a:t>Обзор</a:t>
            </a:r>
            <a:r>
              <a:rPr lang="en-US" sz="2000">
                <a:cs typeface="Times New Roman" pitchFamily="18" charset="0"/>
              </a:rPr>
              <a:t> | C:\Program Files\Microsoft Office\Office\Excel.exe;</a:t>
            </a:r>
            <a:endParaRPr lang="ru-RU" sz="2000">
              <a:cs typeface="Times New Roman" pitchFamily="18" charset="0"/>
            </a:endParaRPr>
          </a:p>
          <a:p>
            <a:pPr marL="0" indent="263525" algn="just">
              <a:lnSpc>
                <a:spcPct val="90000"/>
              </a:lnSpc>
            </a:pPr>
            <a:r>
              <a:rPr lang="ru-RU" sz="2000">
                <a:cs typeface="Times New Roman" pitchFamily="18" charset="0"/>
              </a:rPr>
              <a:t>Проводник</a:t>
            </a:r>
            <a:r>
              <a:rPr lang="en-US" sz="2000">
                <a:cs typeface="Times New Roman" pitchFamily="18" charset="0"/>
              </a:rPr>
              <a:t> (C:\Program Files\Microsoft Office\Office\Excel.exe);</a:t>
            </a:r>
            <a:endParaRPr lang="ru-RU" sz="2000">
              <a:cs typeface="Times New Roman" pitchFamily="18" charset="0"/>
            </a:endParaRPr>
          </a:p>
          <a:p>
            <a:pPr marL="0" indent="263525" algn="just">
              <a:lnSpc>
                <a:spcPct val="90000"/>
              </a:lnSpc>
            </a:pPr>
            <a:r>
              <a:rPr lang="ru-RU" sz="2000">
                <a:cs typeface="Times New Roman" pitchFamily="18" charset="0"/>
              </a:rPr>
              <a:t>Ярлык</a:t>
            </a:r>
            <a:r>
              <a:rPr lang="ru-RU" sz="2000" b="1">
                <a:cs typeface="Times New Roman" pitchFamily="18" charset="0"/>
              </a:rPr>
              <a:t> </a:t>
            </a:r>
            <a:r>
              <a:rPr lang="en-US" sz="2000" b="1">
                <a:cs typeface="Times New Roman" pitchFamily="18" charset="0"/>
              </a:rPr>
              <a:t>Excel</a:t>
            </a:r>
            <a:r>
              <a:rPr lang="ru-RU" sz="2000">
                <a:cs typeface="Times New Roman" pitchFamily="18" charset="0"/>
              </a:rPr>
              <a:t> на рабочем столе (если он есть);</a:t>
            </a:r>
          </a:p>
          <a:p>
            <a:pPr marL="0" indent="263525" algn="just">
              <a:lnSpc>
                <a:spcPct val="90000"/>
              </a:lnSpc>
            </a:pPr>
            <a:r>
              <a:rPr lang="ru-RU" sz="2000">
                <a:cs typeface="Times New Roman" pitchFamily="18" charset="0"/>
              </a:rPr>
              <a:t>Ярлык</a:t>
            </a:r>
            <a:r>
              <a:rPr lang="ru-RU" sz="2000" b="1">
                <a:cs typeface="Times New Roman" pitchFamily="18" charset="0"/>
              </a:rPr>
              <a:t> </a:t>
            </a:r>
            <a:r>
              <a:rPr lang="en-US" sz="2000" b="1">
                <a:cs typeface="Times New Roman" pitchFamily="18" charset="0"/>
              </a:rPr>
              <a:t>Excel</a:t>
            </a:r>
            <a:r>
              <a:rPr lang="ru-RU" sz="2000">
                <a:cs typeface="Times New Roman" pitchFamily="18" charset="0"/>
              </a:rPr>
              <a:t> на панели быстрого запуска (если он есть);</a:t>
            </a:r>
          </a:p>
          <a:p>
            <a:pPr marL="0" indent="263525" algn="just">
              <a:lnSpc>
                <a:spcPct val="90000"/>
              </a:lnSpc>
            </a:pPr>
            <a:r>
              <a:rPr lang="ru-RU" sz="2000">
                <a:cs typeface="Times New Roman" pitchFamily="18" charset="0"/>
              </a:rPr>
              <a:t>Ярлык </a:t>
            </a:r>
            <a:r>
              <a:rPr lang="en-US" sz="2000" b="1">
                <a:cs typeface="Times New Roman" pitchFamily="18" charset="0"/>
              </a:rPr>
              <a:t>Excel</a:t>
            </a:r>
            <a:r>
              <a:rPr lang="ru-RU" sz="2000">
                <a:cs typeface="Times New Roman" pitchFamily="18" charset="0"/>
              </a:rPr>
              <a:t> на панели </a:t>
            </a:r>
            <a:r>
              <a:rPr lang="en-US" sz="2000" b="1">
                <a:cs typeface="Times New Roman" pitchFamily="18" charset="0"/>
              </a:rPr>
              <a:t>MS Office</a:t>
            </a:r>
            <a:r>
              <a:rPr lang="ru-RU" sz="2000">
                <a:cs typeface="Times New Roman" pitchFamily="18" charset="0"/>
              </a:rPr>
              <a:t> (если панель находится на рабочем столе);</a:t>
            </a:r>
          </a:p>
          <a:p>
            <a:pPr marL="0" indent="263525" algn="just">
              <a:lnSpc>
                <a:spcPct val="90000"/>
              </a:lnSpc>
            </a:pPr>
            <a:r>
              <a:rPr lang="ru-RU" sz="2000">
                <a:cs typeface="Times New Roman" pitchFamily="18" charset="0"/>
              </a:rPr>
              <a:t>Документ </a:t>
            </a:r>
            <a:r>
              <a:rPr lang="ru-RU" sz="2000" b="1">
                <a:cs typeface="Times New Roman" pitchFamily="18" charset="0"/>
              </a:rPr>
              <a:t>Excel</a:t>
            </a:r>
            <a:r>
              <a:rPr lang="ru-RU" sz="2000">
                <a:cs typeface="Times New Roman" pitchFamily="18" charset="0"/>
              </a:rPr>
              <a:t> (или его ярлык) на рабочем столе или в любой папке.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263525" algn="ctr">
              <a:buFontTx/>
              <a:buNone/>
            </a:pPr>
            <a:r>
              <a:rPr lang="ru-RU" sz="2000" b="1"/>
              <a:t>ОКНО ТАБЛИЧНОГО ПРОЦЕССОРА EXCEL</a:t>
            </a:r>
          </a:p>
          <a:p>
            <a:pPr marL="0" indent="263525" algn="just">
              <a:buFontTx/>
              <a:buNone/>
            </a:pPr>
            <a:r>
              <a:rPr lang="ru-RU" sz="2000"/>
              <a:t>После запуска программы на экране дисплея появляется рабочее окно </a:t>
            </a:r>
            <a:r>
              <a:rPr lang="en-US" sz="2000"/>
              <a:t>EXCEL</a:t>
            </a:r>
            <a:r>
              <a:rPr lang="ru-RU" sz="2000"/>
              <a:t>, которое содержит </a:t>
            </a:r>
            <a:r>
              <a:rPr lang="ru-RU" sz="2000" i="1"/>
              <a:t>стандартную строку заголовка, строку меню, панели инстру</a:t>
            </a:r>
            <a:r>
              <a:rPr lang="en-US" sz="2000" i="1"/>
              <a:t>-</a:t>
            </a:r>
            <a:r>
              <a:rPr lang="ru-RU" sz="2000" i="1"/>
              <a:t>ментов, рабочее поле, строку состояния и линейки прокрутки:</a:t>
            </a:r>
            <a:endParaRPr lang="en-US" sz="2000" i="1"/>
          </a:p>
          <a:p>
            <a:pPr marL="0" indent="263525" algn="just">
              <a:buFontTx/>
              <a:buNone/>
            </a:pPr>
            <a:endParaRPr lang="ru-RU" sz="2000" i="1"/>
          </a:p>
          <a:p>
            <a:pPr marL="0" indent="263525" algn="just">
              <a:buFontTx/>
              <a:buNone/>
            </a:pPr>
            <a:endParaRPr lang="en-US" sz="2000" i="1"/>
          </a:p>
          <a:p>
            <a:pPr marL="0" indent="263525" algn="just">
              <a:buFontTx/>
              <a:buNone/>
            </a:pPr>
            <a:endParaRPr lang="en-US" sz="2000" i="1"/>
          </a:p>
          <a:p>
            <a:pPr marL="0" indent="263525" algn="just">
              <a:buFontTx/>
              <a:buNone/>
            </a:pPr>
            <a:endParaRPr lang="en-US" sz="2000" i="1"/>
          </a:p>
          <a:p>
            <a:pPr marL="0" indent="263525" algn="just">
              <a:buFontTx/>
              <a:buNone/>
            </a:pPr>
            <a:endParaRPr lang="en-US" sz="2000" i="1"/>
          </a:p>
          <a:p>
            <a:pPr marL="0" indent="263525" algn="just">
              <a:buFontTx/>
              <a:buNone/>
            </a:pPr>
            <a:endParaRPr lang="en-US" sz="2000" i="1"/>
          </a:p>
          <a:p>
            <a:pPr marL="0" indent="263525" algn="just">
              <a:buFontTx/>
              <a:buNone/>
            </a:pPr>
            <a:endParaRPr lang="en-US" sz="2000" i="1"/>
          </a:p>
          <a:p>
            <a:pPr marL="0" indent="263525" algn="just">
              <a:buFontTx/>
              <a:buNone/>
            </a:pPr>
            <a:endParaRPr lang="ru-RU" sz="2000" b="1" i="1"/>
          </a:p>
          <a:p>
            <a:pPr marL="0" indent="263525" algn="just">
              <a:buFontTx/>
              <a:buNone/>
            </a:pPr>
            <a:r>
              <a:rPr lang="ru-RU" sz="2000" b="1" i="1"/>
              <a:t>Активная ячейка</a:t>
            </a:r>
            <a:r>
              <a:rPr lang="ru-RU" sz="2000"/>
              <a:t> – это ячейка, которая в данный момент доступна пользовате</a:t>
            </a:r>
            <a:r>
              <a:rPr lang="en-US" sz="2000"/>
              <a:t>-</a:t>
            </a:r>
            <a:r>
              <a:rPr lang="ru-RU" sz="2000"/>
              <a:t>лю для записи, чтения и редактирования данных.</a:t>
            </a:r>
          </a:p>
          <a:p>
            <a:pPr marL="0" indent="263525" algn="just">
              <a:buFontTx/>
              <a:buNone/>
            </a:pPr>
            <a:r>
              <a:rPr lang="ru-RU" sz="2000"/>
              <a:t>Для того, чтобы активизировать ячейку, надо щёлкнуть на ней мышью. Актив</a:t>
            </a:r>
            <a:r>
              <a:rPr lang="en-US" sz="2000"/>
              <a:t>-</a:t>
            </a:r>
            <a:r>
              <a:rPr lang="ru-RU" sz="2000"/>
              <a:t>ная ячейка обведена курсорной рамкой, называемой </a:t>
            </a:r>
            <a:r>
              <a:rPr lang="ru-RU" sz="2000" b="1" i="1"/>
              <a:t>табличным курсором</a:t>
            </a:r>
            <a:r>
              <a:rPr lang="ru-RU" sz="2000"/>
              <a:t>.</a:t>
            </a:r>
            <a:endParaRPr lang="en-US" sz="2000"/>
          </a:p>
          <a:p>
            <a:pPr marL="0" indent="263525" algn="just">
              <a:buFontTx/>
              <a:buNone/>
            </a:pPr>
            <a:r>
              <a:rPr lang="ru-RU" sz="2000" b="1" i="1"/>
              <a:t>Поле имени</a:t>
            </a:r>
            <a:r>
              <a:rPr lang="ru-RU" sz="2000"/>
              <a:t> отображает имя активной ячейки или диапазона ячеек.</a:t>
            </a:r>
            <a:endParaRPr lang="ru-RU" sz="2000" b="1" i="1"/>
          </a:p>
          <a:p>
            <a:pPr marL="0" indent="263525" algn="just">
              <a:buFontTx/>
              <a:buNone/>
            </a:pPr>
            <a:r>
              <a:rPr lang="ru-RU" sz="2000" b="1" i="1"/>
              <a:t>Строка формул</a:t>
            </a:r>
            <a:r>
              <a:rPr lang="ru-RU" sz="2000"/>
              <a:t> предназначена для ввода, отображения и редактирования фор-мул и исходных данных в активной ячейке.</a:t>
            </a:r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2268538" y="1557338"/>
          <a:ext cx="4248150" cy="2592387"/>
        </p:xfrm>
        <a:graphic>
          <a:graphicData uri="http://schemas.openxmlformats.org/presentationml/2006/ole">
            <p:oleObj spid="_x0000_s46087" name="Точечный рисунок" r:id="rId3" imgW="6458852" imgH="375337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1875</TotalTime>
  <Words>3308</Words>
  <Application>Microsoft Office PowerPoint</Application>
  <PresentationFormat>Экран (4:3)</PresentationFormat>
  <Paragraphs>348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Оформление по умолчанию</vt:lpstr>
      <vt:lpstr>Точечный рисунок</vt:lpstr>
      <vt:lpstr>Рисунок</vt:lpstr>
      <vt:lpstr>Государственное бюджетное общеобразовательное учреждение средняя общеобразовательная школа №571  с углубленным изучением английского языка Невского района Санкт-Петербурга    ПРЕДМЕТ: ИНФОРМАТИКА И ИКТ   Методическая разработка   ТЕМА: "Электронные таблицы Excel.  Работа с числами и текстом"   9 класс    Учитель Информатики и ИКТ высшей категории Лушпа Л.Р. </vt:lpstr>
      <vt:lpstr>Слайд 2</vt:lpstr>
      <vt:lpstr>Слайд 3</vt:lpstr>
      <vt:lpstr>Слайд 4</vt:lpstr>
      <vt:lpstr>ТАБЛИЧНЫЙ ПРОЦЕССОР MICROSOFT EXCEL</vt:lpstr>
      <vt:lpstr>Слайд 6</vt:lpstr>
      <vt:lpstr> Назначение и функциональные возможности табличного процессора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Способы выделения ячеек, диапазонов, строк и столбцов 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Задание</vt:lpstr>
    </vt:vector>
  </TitlesOfParts>
  <Company>rca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Интерфейс табличного процессора  Excel</dc:title>
  <dc:creator>ws21</dc:creator>
  <cp:lastModifiedBy>User3</cp:lastModifiedBy>
  <cp:revision>37</cp:revision>
  <dcterms:created xsi:type="dcterms:W3CDTF">2002-02-20T13:55:44Z</dcterms:created>
  <dcterms:modified xsi:type="dcterms:W3CDTF">2014-04-15T07:31:41Z</dcterms:modified>
</cp:coreProperties>
</file>