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279" r:id="rId2"/>
    <p:sldId id="281" r:id="rId3"/>
    <p:sldId id="272" r:id="rId4"/>
    <p:sldId id="273" r:id="rId5"/>
    <p:sldId id="285" r:id="rId6"/>
    <p:sldId id="286" r:id="rId7"/>
    <p:sldId id="284" r:id="rId8"/>
    <p:sldId id="274" r:id="rId9"/>
    <p:sldId id="275" r:id="rId10"/>
    <p:sldId id="280" r:id="rId11"/>
    <p:sldId id="276" r:id="rId12"/>
    <p:sldId id="277" r:id="rId13"/>
    <p:sldId id="289" r:id="rId14"/>
    <p:sldId id="278" r:id="rId15"/>
    <p:sldId id="282" r:id="rId16"/>
    <p:sldId id="287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FF09"/>
    <a:srgbClr val="FFC1C1"/>
    <a:srgbClr val="DDDDDD"/>
    <a:srgbClr val="F4F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5B4BDFF-F587-4A75-8586-66C4F4CA7758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05EFB5C-B414-401A-A7EF-EC5B049F4B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1978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D22222-6166-4818-8F1C-46AA4474E67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BCBEC-7881-42DB-AC15-BBFF7409D935}" type="datetime1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E5981-27FD-4D89-9E4C-A345834E3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C54C0-510C-4ADB-98BF-A5B049744099}" type="datetime1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87A9F-217A-467E-941F-BE505FCC0B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34590-E4AC-4548-AAF8-F63F100CBF34}" type="datetime1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CE8A5-9250-4C79-97BF-E2D9E1DFAE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CF148C-3119-437D-9FEE-BD5EB1417B25}" type="datetime1">
              <a:rPr lang="ru-RU" altLang="en-US"/>
              <a:pPr>
                <a:defRPr/>
              </a:pPr>
              <a:t>19.02.2014</a:t>
            </a:fld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>
            <a:normAutofit/>
          </a:bodyPr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89CF42-C502-4DE3-B3DA-52AE1DC0F438}" type="datetime1">
              <a:rPr lang="ru-RU" altLang="en-US"/>
              <a:pPr>
                <a:defRPr/>
              </a:pPr>
              <a:t>19.02.2014</a:t>
            </a:fld>
            <a:endParaRPr lang="ru-RU" alt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63AED-04B5-4B00-A5E6-FEFBD1117E98}" type="datetime1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10C1D-FDA5-4637-A62D-9ECBED8D00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A3660-134F-47A9-9608-1A43328F3895}" type="datetime1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8A1F5-682A-40DA-8E52-95E810BFBF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6C4AA-3CF7-42C0-912C-14E7470E2C94}" type="datetime1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BCF97-43B2-4AC8-B37D-800FEE9E5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D1B1A-2605-4540-90FC-498815DB2188}" type="datetime1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4A146-1493-4CBA-A6D9-966139C65A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D7868-C678-4003-A6EC-17EBFC92A678}" type="datetime1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C16F3-0602-4D71-A24D-92A98F0F0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176A3-26EF-4B30-B6BF-C9CF60E5F4CD}" type="datetime1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A581A-9BB8-4AB1-854E-2C98E5072C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4BEE3-84B9-4997-8B55-C219868671BD}" type="datetime1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53D67-873E-4A1A-AEF2-7C01320FB3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F08C9-40DB-4185-A54A-A37CABE6B645}" type="datetime1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D67A0-E8BB-49FF-A0A6-A5681EBD8C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59C63C-09B4-4680-8351-9032A02E7A34}" type="datetime1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3A643F-E140-4029-BCC0-33EB1B3796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1" r:id="rId2"/>
    <p:sldLayoutId id="2147483688" r:id="rId3"/>
    <p:sldLayoutId id="2147483682" r:id="rId4"/>
    <p:sldLayoutId id="2147483689" r:id="rId5"/>
    <p:sldLayoutId id="2147483683" r:id="rId6"/>
    <p:sldLayoutId id="2147483684" r:id="rId7"/>
    <p:sldLayoutId id="2147483690" r:id="rId8"/>
    <p:sldLayoutId id="2147483691" r:id="rId9"/>
    <p:sldLayoutId id="2147483685" r:id="rId10"/>
    <p:sldLayoutId id="2147483686" r:id="rId11"/>
    <p:sldLayoutId id="2147483692" r:id="rId12"/>
    <p:sldLayoutId id="2147483693" r:id="rId13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www.jetinfo.ru/2002/12/1/graphics08.gif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1802" y="2071678"/>
            <a:ext cx="5857916" cy="4500594"/>
          </a:xfrm>
        </p:spPr>
        <p:txBody>
          <a:bodyPr/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Команда  « </a:t>
            </a:r>
            <a:r>
              <a:rPr lang="ru-RU" sz="1600" dirty="0" err="1" smtClean="0"/>
              <a:t>МегаЗнайки</a:t>
            </a:r>
            <a:r>
              <a:rPr lang="ru-RU" sz="1600" dirty="0" smtClean="0"/>
              <a:t>»</a:t>
            </a:r>
            <a:br>
              <a:rPr lang="ru-RU" sz="1600" dirty="0" smtClean="0"/>
            </a:br>
            <a:r>
              <a:rPr lang="ru-RU" sz="1600" dirty="0" smtClean="0"/>
              <a:t>МБОУ ООШ № 16  Г.Гусь-Хрустальный.</a:t>
            </a:r>
            <a:br>
              <a:rPr lang="ru-RU" sz="1600" dirty="0" smtClean="0"/>
            </a:br>
            <a:r>
              <a:rPr lang="ru-RU" sz="1600" dirty="0" smtClean="0"/>
              <a:t>Учитель:  Моисеев П.В.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214422"/>
          </a:xfrm>
        </p:spPr>
        <p:txBody>
          <a:bodyPr>
            <a:normAutofit/>
          </a:bodyPr>
          <a:lstStyle/>
          <a:p>
            <a:pPr algn="ctr"/>
            <a:endParaRPr lang="ru-RU" sz="4800" dirty="0">
              <a:solidFill>
                <a:srgbClr val="00B0F0"/>
              </a:solidFill>
            </a:endParaRPr>
          </a:p>
        </p:txBody>
      </p:sp>
      <p:pic>
        <p:nvPicPr>
          <p:cNvPr id="48130" name="Picture 2" descr="G:\МУСОР\Samuel-Finley-Breese-Morse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85860"/>
            <a:ext cx="5055696" cy="5286412"/>
          </a:xfrm>
          <a:prstGeom prst="rect">
            <a:avLst/>
          </a:prstGeom>
          <a:noFill/>
        </p:spPr>
      </p:pic>
      <p:pic>
        <p:nvPicPr>
          <p:cNvPr id="48131" name="Picture 3" descr="C:\Documents and Settings\Admin\Мои документы\Downloads\14d4176fe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14290"/>
            <a:ext cx="8358246" cy="1000132"/>
          </a:xfrm>
          <a:prstGeom prst="rect">
            <a:avLst/>
          </a:prstGeom>
          <a:noFill/>
        </p:spPr>
      </p:pic>
      <p:pic>
        <p:nvPicPr>
          <p:cNvPr id="6" name="Picture 7" descr="C:\Users\Павел\Desktop\Новая папка (2)\Новая папка\3918345-a6aca265d722c54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8406" y="4214818"/>
            <a:ext cx="233131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00010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Музыка азбуки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89CF42-C502-4DE3-B3DA-52AE1DC0F438}" type="datetime1">
              <a:rPr lang="ru-RU" altLang="en-US" smtClean="0"/>
              <a:pPr>
                <a:defRPr/>
              </a:pPr>
              <a:t>19.02.2014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pic>
        <p:nvPicPr>
          <p:cNvPr id="46082" name="Picture 2" descr="G:\МУСОР\39304894_morze_kode.jpg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6103861" cy="5357826"/>
          </a:xfrm>
          <a:prstGeom prst="rect">
            <a:avLst/>
          </a:prstGeom>
          <a:noFill/>
        </p:spPr>
      </p:pic>
      <p:pic>
        <p:nvPicPr>
          <p:cNvPr id="3074" name="Picture 2" descr="C:\Users\Павел\Desktop\Новая папка (2)\Новая папка\567a0615660d3f45b8c8319d2f1ed77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3407"/>
            <a:ext cx="1238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МУСОР\morze_pho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852936"/>
            <a:ext cx="25812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85750"/>
            <a:ext cx="8229600" cy="85725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1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Book Antiqua" pitchFamily="18" charset="0"/>
              </a:rPr>
              <a:t>Неравномерность кода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428750"/>
            <a:ext cx="8229600" cy="4592538"/>
          </a:xfrm>
        </p:spPr>
        <p:txBody>
          <a:bodyPr>
            <a:normAutofit lnSpcReduction="10000"/>
          </a:bodyPr>
          <a:lstStyle/>
          <a:p>
            <a:pPr marL="420624" indent="-384048" algn="ctr" fontAlgn="auto">
              <a:lnSpc>
                <a:spcPct val="80000"/>
              </a:lnSpc>
              <a:spcAft>
                <a:spcPts val="1200"/>
              </a:spcAft>
              <a:buFont typeface="Wingdings 2"/>
              <a:buNone/>
              <a:defRPr/>
            </a:pPr>
            <a:r>
              <a:rPr lang="ru-RU" sz="2400" b="1" i="1" dirty="0" smtClean="0">
                <a:solidFill>
                  <a:srgbClr val="FFC1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− • −     − •    • •   − − •    • − </a:t>
            </a:r>
          </a:p>
          <a:p>
            <a:pPr marL="420624" indent="-384048" fontAlgn="auto">
              <a:lnSpc>
                <a:spcPct val="80000"/>
              </a:lnSpc>
              <a:spcAft>
                <a:spcPts val="1200"/>
              </a:spcAft>
              <a:buFont typeface="Wingdings 2"/>
              <a:buNone/>
              <a:defRPr/>
            </a:pPr>
            <a:r>
              <a:rPr lang="ru-RU" i="1" dirty="0" smtClean="0">
                <a:solidFill>
                  <a:srgbClr val="FFC1C1"/>
                </a:solidFill>
                <a:cs typeface="Arial" charset="0"/>
              </a:rPr>
              <a:t>Характерной особенностью азбуки Морзе является переменная длина кода разных букв, поэтому код Морзе называют неравномерным кодом. </a:t>
            </a:r>
          </a:p>
          <a:p>
            <a:pPr marL="420624" indent="-384048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100" dirty="0" smtClean="0">
                <a:cs typeface="Arial" charset="0"/>
              </a:rPr>
              <a:t>Буквы, которые встречаются в тексте чаще, имеют более короткий код, чем редкие буквы. Это сделано для того, чтобы сократить длину всего сообщения. Но из-за переменной длины кода букв возникает проблема отделения букв друг от друга в тексте. Поэтому для разделения приходится использовать паузу (пропуск). Следовательно, телеграфный алфавит Морзе является троичным, т.к. в нем используются три знака: точка, тире, пропуск.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E1ED6A-ACB5-4352-9420-484431B4337F}" type="datetime1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1026" name="Picture 2" descr="D:\сайты мои\школьные картинки и анимашки\девочка 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589240"/>
            <a:ext cx="100012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571500" y="285750"/>
            <a:ext cx="82296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1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Book Antiqua" pitchFamily="18" charset="0"/>
              </a:rPr>
              <a:t>Первый беспроводной телеграф (радиоприемник)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" y="1643050"/>
            <a:ext cx="5500693" cy="4857763"/>
          </a:xfrm>
        </p:spPr>
        <p:txBody>
          <a:bodyPr>
            <a:normAutofit/>
          </a:bodyPr>
          <a:lstStyle/>
          <a:p>
            <a:pPr marL="420624" indent="-384048"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500" dirty="0" smtClean="0">
                <a:cs typeface="Arial" charset="0"/>
              </a:rPr>
              <a:t>7 мая 1895 года российский ученый Александр Степанович Попов на заседании Русского Физико-Химического Общества продемонстрировал прибор, названный им "грозоотметчик", который был предназначен для регистрации электромагнитных волн. </a:t>
            </a:r>
          </a:p>
          <a:p>
            <a:pPr marL="420624" indent="-384048"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500" dirty="0" smtClean="0">
                <a:cs typeface="Arial" charset="0"/>
              </a:rPr>
              <a:t>Этот прибор считается </a:t>
            </a:r>
            <a:r>
              <a:rPr lang="ru-RU" sz="1500" b="1" dirty="0" smtClean="0">
                <a:cs typeface="Arial" charset="0"/>
              </a:rPr>
              <a:t>первым в мире аппаратом беспроводной телеграфии</a:t>
            </a:r>
            <a:r>
              <a:rPr lang="ru-RU" sz="1500" dirty="0" smtClean="0">
                <a:cs typeface="Arial" charset="0"/>
              </a:rPr>
              <a:t>, </a:t>
            </a:r>
            <a:r>
              <a:rPr lang="ru-RU" sz="1500" b="1" dirty="0" smtClean="0">
                <a:cs typeface="Arial" charset="0"/>
              </a:rPr>
              <a:t>радиоприемником</a:t>
            </a:r>
            <a:r>
              <a:rPr lang="ru-RU" sz="1500" dirty="0" smtClean="0">
                <a:cs typeface="Arial" charset="0"/>
              </a:rPr>
              <a:t>. В 1897 году при помощи аппаратов беспроводной телеграфии Попов осуществил прием и передачу сообщений между берегом и военным судном.</a:t>
            </a:r>
          </a:p>
          <a:p>
            <a:pPr marL="420624" indent="-384048"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500" dirty="0" smtClean="0">
                <a:cs typeface="Arial" charset="0"/>
              </a:rPr>
              <a:t>В 1899 году Попов сконструировал модернизированный вариант приемника электромагнитных волн, где прием сигналов </a:t>
            </a:r>
            <a:r>
              <a:rPr lang="ru-RU" sz="1500" b="1" dirty="0" smtClean="0">
                <a:cs typeface="Arial" charset="0"/>
              </a:rPr>
              <a:t>(азбукой Морзе)</a:t>
            </a:r>
            <a:r>
              <a:rPr lang="ru-RU" sz="1500" dirty="0" smtClean="0">
                <a:cs typeface="Arial" charset="0"/>
              </a:rPr>
              <a:t> осуществлялся на головные телефоны оператора. </a:t>
            </a:r>
          </a:p>
          <a:p>
            <a:pPr marL="420624" indent="-384048"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500" dirty="0" smtClean="0">
                <a:cs typeface="Arial" charset="0"/>
              </a:rPr>
              <a:t>В 1900 году благодаря радиостанциям, построенным на острове </a:t>
            </a:r>
            <a:r>
              <a:rPr lang="ru-RU" sz="1500" dirty="0" err="1" smtClean="0">
                <a:cs typeface="Arial" charset="0"/>
              </a:rPr>
              <a:t>Гогланд</a:t>
            </a:r>
            <a:r>
              <a:rPr lang="ru-RU" sz="1500" dirty="0" smtClean="0">
                <a:cs typeface="Arial" charset="0"/>
              </a:rPr>
              <a:t> и на российской военно-морской базе в </a:t>
            </a:r>
            <a:r>
              <a:rPr lang="ru-RU" sz="1500" dirty="0" err="1" smtClean="0">
                <a:cs typeface="Arial" charset="0"/>
              </a:rPr>
              <a:t>Котке</a:t>
            </a:r>
            <a:r>
              <a:rPr lang="ru-RU" sz="1500" dirty="0" smtClean="0">
                <a:cs typeface="Arial" charset="0"/>
              </a:rPr>
              <a:t> под руководством Попова, были успешно осуществлены аварийно-спасательные работы на борту военного корабля "Генерал-адмирал Апраксин", севшего на мель у острова </a:t>
            </a:r>
            <a:r>
              <a:rPr lang="ru-RU" sz="1500" dirty="0" err="1" smtClean="0">
                <a:cs typeface="Arial" charset="0"/>
              </a:rPr>
              <a:t>Гогланд</a:t>
            </a:r>
            <a:r>
              <a:rPr lang="ru-RU" sz="1500" dirty="0" smtClean="0">
                <a:cs typeface="Arial" charset="0"/>
              </a:rPr>
              <a:t>. В результате обмена сообщениями, переданным методом беспроводной телеграфии, экипажу российского ледокола Ермак была своевременно и точно передана информация о финских рыбаках, находящихся на оторванной льдине. </a:t>
            </a:r>
          </a:p>
        </p:txBody>
      </p:sp>
      <p:pic>
        <p:nvPicPr>
          <p:cNvPr id="27652" name="Picture 8" descr="466px-Popov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695594" y="1928803"/>
            <a:ext cx="3222987" cy="4143404"/>
          </a:xfrm>
          <a:noFill/>
        </p:spPr>
      </p:pic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D1FEE3F-132A-4091-B4D5-3987C220C315}" type="datetime1">
              <a:rPr lang="ru-RU" altLang="en-US"/>
              <a:pPr>
                <a:defRPr/>
              </a:pPr>
              <a:t>19.02.2014</a:t>
            </a:fld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6B5975B-8E44-480C-968A-ECC4D9AFA33A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3381375" y="1771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8676" name="Picture 6" descr="http://www.jetinfo.ru/2002/12/1/graphics08.g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724025" y="1828800"/>
            <a:ext cx="32289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 Box 7"/>
          <p:cNvSpPr txBox="1">
            <a:spLocks noChangeArrowheads="1"/>
          </p:cNvSpPr>
          <p:nvPr/>
        </p:nvSpPr>
        <p:spPr bwMode="auto">
          <a:xfrm>
            <a:off x="-381000" y="2219325"/>
            <a:ext cx="472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3200" b="1"/>
          </a:p>
        </p:txBody>
      </p:sp>
      <p:sp>
        <p:nvSpPr>
          <p:cNvPr id="28678" name="Text Box 8"/>
          <p:cNvSpPr txBox="1">
            <a:spLocks noChangeArrowheads="1"/>
          </p:cNvSpPr>
          <p:nvPr/>
        </p:nvSpPr>
        <p:spPr bwMode="auto">
          <a:xfrm>
            <a:off x="457200" y="285750"/>
            <a:ext cx="7696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chemeClr val="accent2"/>
                </a:solidFill>
                <a:latin typeface="Arial" charset="0"/>
              </a:rPr>
              <a:t>Автоматическое кодирование и декодирование сообщений осуществляют специальные устройства</a:t>
            </a:r>
          </a:p>
        </p:txBody>
      </p:sp>
      <p:sp>
        <p:nvSpPr>
          <p:cNvPr id="28679" name="Text Box 10"/>
          <p:cNvSpPr txBox="1">
            <a:spLocks noChangeArrowheads="1"/>
          </p:cNvSpPr>
          <p:nvPr/>
        </p:nvSpPr>
        <p:spPr bwMode="auto">
          <a:xfrm>
            <a:off x="5105400" y="4714875"/>
            <a:ext cx="3581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>
                <a:solidFill>
                  <a:schemeClr val="accent2"/>
                </a:solidFill>
                <a:latin typeface="Arial" charset="0"/>
              </a:rPr>
              <a:t>Шифровальная машина «Энигма», Англия, 1940 г.</a:t>
            </a:r>
          </a:p>
        </p:txBody>
      </p:sp>
      <p:pic>
        <p:nvPicPr>
          <p:cNvPr id="2050" name="Picture 2" descr="G:\МУСОР\97709780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34" y="5357826"/>
            <a:ext cx="1285884" cy="1285884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1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Book Antiqua" pitchFamily="18" charset="0"/>
              </a:rPr>
              <a:t>Телеграфный аппарат Бодо</a:t>
            </a:r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57188" y="1357313"/>
            <a:ext cx="5222875" cy="4786312"/>
          </a:xfrm>
        </p:spPr>
        <p:txBody>
          <a:bodyPr>
            <a:normAutofit fontScale="92500" lnSpcReduction="10000"/>
          </a:bodyPr>
          <a:lstStyle/>
          <a:p>
            <a:pPr marL="420624" indent="-384048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500" b="1" i="1" dirty="0" smtClean="0">
                <a:cs typeface="Arial" charset="0"/>
              </a:rPr>
              <a:t>Равномерный телеграфный</a:t>
            </a:r>
            <a:r>
              <a:rPr lang="ru-RU" sz="1500" dirty="0" smtClean="0">
                <a:cs typeface="Arial" charset="0"/>
              </a:rPr>
              <a:t> код был изобретен французом Жаном Морисом Бодо в конце XIX века. В нем использовалось всего два разных вида сигналов. Не важно, как их назвать: точка и тире, плюс и минус, ноль и единица. Это два отличающихся друг от друга электрических сигнала. </a:t>
            </a:r>
            <a:r>
              <a:rPr lang="ru-RU" sz="1500" b="1" dirty="0" smtClean="0">
                <a:cs typeface="Arial" charset="0"/>
              </a:rPr>
              <a:t>Длина кода всех символов одинаковая и равна пяти.</a:t>
            </a:r>
            <a:r>
              <a:rPr lang="ru-RU" sz="1500" dirty="0" smtClean="0">
                <a:cs typeface="Arial" charset="0"/>
              </a:rPr>
              <a:t> В таком случае не возникает проблемы отделения букв друг от друга: каждая пятерка сигналов — это знак текста. Поэтому пропуск не нужен.</a:t>
            </a:r>
          </a:p>
          <a:p>
            <a:pPr marL="420624" indent="-384048" fontAlgn="auto">
              <a:lnSpc>
                <a:spcPct val="80000"/>
              </a:lnSpc>
              <a:spcAft>
                <a:spcPts val="1200"/>
              </a:spcAft>
              <a:buFont typeface="Wingdings 2"/>
              <a:buNone/>
              <a:defRPr/>
            </a:pPr>
            <a:r>
              <a:rPr lang="ru-RU" sz="2100" i="1" dirty="0" smtClean="0">
                <a:solidFill>
                  <a:srgbClr val="FFC1C1"/>
                </a:solidFill>
                <a:cs typeface="Arial" charset="0"/>
              </a:rPr>
              <a:t>Код называется равномерным, если длина кода всех символов равна.</a:t>
            </a:r>
          </a:p>
          <a:p>
            <a:pPr marL="420624" indent="-384048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500" dirty="0" smtClean="0">
                <a:cs typeface="Arial" charset="0"/>
              </a:rPr>
              <a:t>Код Бодо — это первый в истории техники способ </a:t>
            </a:r>
            <a:r>
              <a:rPr lang="ru-RU" sz="1500" i="1" dirty="0" smtClean="0">
                <a:cs typeface="Arial" charset="0"/>
              </a:rPr>
              <a:t>двоичного кодирования</a:t>
            </a:r>
            <a:r>
              <a:rPr lang="ru-RU" sz="1500" dirty="0" smtClean="0">
                <a:cs typeface="Arial" charset="0"/>
              </a:rPr>
              <a:t>, информации. Благодаря этой идее удалось создать буквопечатающий телеграфный аппарат, имеющий вид пишущей машинки. Нажатие на клавишу с определенной буквой вырабатывает соответствующий </a:t>
            </a:r>
            <a:r>
              <a:rPr lang="ru-RU" sz="1500" dirty="0" err="1" smtClean="0">
                <a:cs typeface="Arial" charset="0"/>
              </a:rPr>
              <a:t>пятиимпульсный</a:t>
            </a:r>
            <a:r>
              <a:rPr lang="ru-RU" sz="1500" dirty="0" smtClean="0">
                <a:cs typeface="Arial" charset="0"/>
              </a:rPr>
              <a:t> сигнал, который передается по линии связи.</a:t>
            </a:r>
          </a:p>
          <a:p>
            <a:pPr marL="420624" indent="-384048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500" dirty="0" smtClean="0">
                <a:cs typeface="Arial" charset="0"/>
              </a:rPr>
              <a:t>В честь Бодо была названа единица скорости передачи информации — бод.</a:t>
            </a:r>
          </a:p>
          <a:p>
            <a:pPr marL="420624" indent="-384048" fontAlgn="auto">
              <a:lnSpc>
                <a:spcPct val="90000"/>
              </a:lnSpc>
              <a:spcAft>
                <a:spcPts val="1200"/>
              </a:spcAft>
              <a:buFont typeface="Wingdings 2"/>
              <a:buNone/>
              <a:defRPr/>
            </a:pPr>
            <a:r>
              <a:rPr lang="ru-RU" sz="1800" i="1" dirty="0" smtClean="0">
                <a:solidFill>
                  <a:srgbClr val="FFC1C1"/>
                </a:solidFill>
                <a:cs typeface="Arial" charset="0"/>
              </a:rPr>
              <a:t>В современных компьютерах для кодирования текста также применяется равномерный двоичный код.</a:t>
            </a:r>
          </a:p>
        </p:txBody>
      </p:sp>
      <p:pic>
        <p:nvPicPr>
          <p:cNvPr id="28676" name="Picture 7" descr="333px-Telex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643563" y="2000250"/>
            <a:ext cx="3095625" cy="2862263"/>
          </a:xfrm>
        </p:spPr>
      </p:pic>
      <p:sp>
        <p:nvSpPr>
          <p:cNvPr id="28677" name="Text Box 8"/>
          <p:cNvSpPr txBox="1">
            <a:spLocks noChangeArrowheads="1"/>
          </p:cNvSpPr>
          <p:nvPr/>
        </p:nvSpPr>
        <p:spPr bwMode="auto">
          <a:xfrm>
            <a:off x="5929313" y="5072063"/>
            <a:ext cx="266382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/>
              <a:t>Telex</a:t>
            </a:r>
          </a:p>
          <a:p>
            <a:pPr>
              <a:spcBef>
                <a:spcPct val="50000"/>
              </a:spcBef>
            </a:pPr>
            <a:r>
              <a:rPr lang="ru-RU" sz="1400">
                <a:solidFill>
                  <a:schemeClr val="bg2"/>
                </a:solidFill>
              </a:rPr>
              <a:t>Это интересно: </a:t>
            </a:r>
          </a:p>
          <a:p>
            <a:pPr>
              <a:spcBef>
                <a:spcPct val="50000"/>
              </a:spcBef>
            </a:pPr>
            <a:r>
              <a:rPr lang="ru-RU" sz="1400">
                <a:solidFill>
                  <a:schemeClr val="bg2"/>
                </a:solidFill>
              </a:rPr>
              <a:t>Отель, не имеющий телекса, не может иметь рейтинг "пять звезд".</a:t>
            </a:r>
            <a:r>
              <a:rPr lang="ru-RU" sz="160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3BCD526-A9D6-4D79-B511-128DDAAA7662}" type="datetime1">
              <a:rPr lang="ru-RU" altLang="en-US"/>
              <a:pPr>
                <a:defRPr/>
              </a:pPr>
              <a:t>19.02.2014</a:t>
            </a:fld>
            <a:endParaRPr lang="ru-RU" alt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214290"/>
            <a:ext cx="4686304" cy="5916635"/>
          </a:xfrm>
        </p:spPr>
        <p:txBody>
          <a:bodyPr/>
          <a:lstStyle/>
          <a:p>
            <a:r>
              <a:rPr lang="ru-RU" sz="2400" dirty="0" smtClean="0"/>
              <a:t>Несмотря на появление в дальнейшем более быстродействующих аппаратов </a:t>
            </a:r>
            <a:r>
              <a:rPr lang="ru-RU" sz="2400" b="1" dirty="0" smtClean="0"/>
              <a:t>Юза</a:t>
            </a:r>
            <a:r>
              <a:rPr lang="ru-RU" sz="2400" dirty="0" smtClean="0"/>
              <a:t>,</a:t>
            </a:r>
          </a:p>
          <a:p>
            <a:r>
              <a:rPr lang="ru-RU" sz="2400" b="1" dirty="0" err="1" smtClean="0"/>
              <a:t>Уитстона</a:t>
            </a:r>
            <a:r>
              <a:rPr lang="ru-RU" sz="2400" dirty="0" smtClean="0"/>
              <a:t>, </a:t>
            </a:r>
            <a:r>
              <a:rPr lang="ru-RU" sz="2400" b="1" dirty="0" smtClean="0"/>
              <a:t>Бодо</a:t>
            </a:r>
            <a:r>
              <a:rPr lang="ru-RU" sz="2400" dirty="0" smtClean="0"/>
              <a:t>, телеграф </a:t>
            </a:r>
            <a:r>
              <a:rPr lang="ru-RU" sz="2400" b="1" dirty="0" smtClean="0"/>
              <a:t>Морзе</a:t>
            </a:r>
            <a:r>
              <a:rPr lang="ru-RU" sz="2400" dirty="0" smtClean="0"/>
              <a:t> широко применялся не только в XIX, но и в XX веке. В 1913 году российская телеграфная сеть на 90% состояла из аппаратов </a:t>
            </a:r>
            <a:r>
              <a:rPr lang="ru-RU" sz="2400" b="1" dirty="0" smtClean="0"/>
              <a:t>Морзе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CF148C-3119-437D-9FEE-BD5EB1417B25}" type="datetime1">
              <a:rPr lang="ru-RU" altLang="en-US" smtClean="0"/>
              <a:pPr>
                <a:defRPr/>
              </a:pPr>
              <a:t>19.02.2014</a:t>
            </a:fld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pic>
        <p:nvPicPr>
          <p:cNvPr id="52226" name="Picture 2" descr="G:\МУСОР\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49106" y="405432"/>
            <a:ext cx="3509173" cy="572549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МУСОР\school_boy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85794"/>
            <a:ext cx="7929618" cy="58102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214422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00B0F0"/>
                </a:solidFill>
              </a:rPr>
              <a:t>Сетевой проект «В мире кодов»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 rot="20757737">
            <a:off x="250285" y="1632259"/>
            <a:ext cx="8469772" cy="2530290"/>
          </a:xfrm>
        </p:spPr>
        <p:txBody>
          <a:bodyPr/>
          <a:lstStyle/>
          <a:p>
            <a:pPr algn="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Команда  « </a:t>
            </a:r>
            <a:r>
              <a:rPr lang="ru-RU" sz="3600" b="1" dirty="0" err="1" smtClean="0">
                <a:solidFill>
                  <a:srgbClr val="FF0000"/>
                </a:solidFill>
              </a:rPr>
              <a:t>МегаЗнайки</a:t>
            </a:r>
            <a:r>
              <a:rPr lang="ru-RU" sz="3600" b="1" dirty="0" smtClean="0">
                <a:solidFill>
                  <a:srgbClr val="FF0000"/>
                </a:solidFill>
              </a:rPr>
              <a:t>»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МБОУ ООШ № 16 </a:t>
            </a:r>
          </a:p>
          <a:p>
            <a:pPr algn="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 г.Гусь-Хрустальный.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Учитель:  Моисеев П.В</a:t>
            </a:r>
          </a:p>
          <a:p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786710" y="928671"/>
            <a:ext cx="900090" cy="12144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CF148C-3119-437D-9FEE-BD5EB1417B25}" type="datetime1">
              <a:rPr lang="ru-RU" altLang="en-US" smtClean="0"/>
              <a:pPr>
                <a:defRPr/>
              </a:pPr>
              <a:t>19.02.2014</a:t>
            </a:fld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5214974" cy="6095599"/>
          </a:xfrm>
        </p:spPr>
        <p:txBody>
          <a:bodyPr/>
          <a:lstStyle/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r>
              <a:rPr lang="ru-RU" sz="2000" dirty="0" err="1" smtClean="0"/>
              <a:t>Самюэл</a:t>
            </a:r>
            <a:r>
              <a:rPr lang="ru-RU" sz="2000" dirty="0" smtClean="0"/>
              <a:t> Финли Бриз Морзе родился 27 апреля 1791 г. в семье известного местного проповедника </a:t>
            </a:r>
            <a:r>
              <a:rPr lang="ru-RU" sz="2000" dirty="0" err="1" smtClean="0"/>
              <a:t>Джедида</a:t>
            </a:r>
            <a:r>
              <a:rPr lang="ru-RU" sz="2000" dirty="0" smtClean="0"/>
              <a:t> Морзе в американском городишке </a:t>
            </a:r>
            <a:r>
              <a:rPr lang="ru-RU" sz="2000" dirty="0" err="1" smtClean="0"/>
              <a:t>Чарльзтаун</a:t>
            </a:r>
            <a:r>
              <a:rPr lang="ru-RU" sz="2000" dirty="0" smtClean="0"/>
              <a:t> (штат Массачусетс). В 1805 г. он поступил в Йельский университет.</a:t>
            </a:r>
          </a:p>
          <a:p>
            <a:r>
              <a:rPr lang="ru-RU" sz="2000" dirty="0" smtClean="0"/>
              <a:t>  В 1811 г. </a:t>
            </a:r>
            <a:r>
              <a:rPr lang="ru-RU" sz="2000" dirty="0" err="1" smtClean="0"/>
              <a:t>Самюэл</a:t>
            </a:r>
            <a:r>
              <a:rPr lang="ru-RU" sz="2000" dirty="0" smtClean="0"/>
              <a:t> отправляется в Европу для изучения живописи у Вашингтона </a:t>
            </a:r>
            <a:r>
              <a:rPr lang="ru-RU" sz="2000" dirty="0" err="1" smtClean="0"/>
              <a:t>Олстона</a:t>
            </a:r>
            <a:r>
              <a:rPr lang="ru-RU" sz="2000" dirty="0" smtClean="0"/>
              <a:t>. Юноша подавал большие надежды как художник. В 1813 г. он представил в Лондонскую королевскую академию художеств. 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363AED-04B5-4B00-A5E6-FEFBD1117E98}" type="datetime1">
              <a:rPr lang="ru-RU" smtClean="0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47107" name="Picture 3" descr="G:\МУСОР\Samuel_Finley_Breese_Mor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571480"/>
            <a:ext cx="3333750" cy="3600450"/>
          </a:xfrm>
          <a:prstGeom prst="rect">
            <a:avLst/>
          </a:prstGeom>
          <a:noFill/>
        </p:spPr>
      </p:pic>
      <p:pic>
        <p:nvPicPr>
          <p:cNvPr id="2050" name="Picture 2" descr="G:\МУСОР\9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152128" cy="104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357188" y="357188"/>
            <a:ext cx="8501062" cy="64293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1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Book Antiqua" pitchFamily="18" charset="0"/>
              </a:rPr>
              <a:t>Оптический телеграф </a:t>
            </a:r>
            <a:r>
              <a:rPr lang="ru-RU" sz="41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Book Antiqua" pitchFamily="18" charset="0"/>
              </a:rPr>
              <a:t>Шаппа</a:t>
            </a:r>
            <a:endParaRPr lang="ru-RU" sz="41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  <a:reflection blurRad="6350" stA="55000" endA="300" endPos="45500" dir="5400000" sy="-100000" algn="bl" rotWithShape="0"/>
              </a:effectLst>
              <a:latin typeface="Book Antiqua" pitchFamily="18" charset="0"/>
            </a:endParaRPr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00063" y="1357313"/>
            <a:ext cx="4400550" cy="4743450"/>
          </a:xfrm>
        </p:spPr>
        <p:txBody>
          <a:bodyPr>
            <a:normAutofit lnSpcReduction="10000"/>
          </a:bodyPr>
          <a:lstStyle/>
          <a:p>
            <a:pPr marL="420624" indent="-384048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500" dirty="0" smtClean="0">
                <a:cs typeface="Arial" charset="0"/>
              </a:rPr>
              <a:t>В 1792 году во Франции Клод </a:t>
            </a:r>
            <a:r>
              <a:rPr lang="ru-RU" sz="1500" dirty="0" err="1" smtClean="0">
                <a:cs typeface="Arial" charset="0"/>
              </a:rPr>
              <a:t>Шапп</a:t>
            </a:r>
            <a:r>
              <a:rPr lang="ru-RU" sz="1500" dirty="0" smtClean="0">
                <a:cs typeface="Arial" charset="0"/>
              </a:rPr>
              <a:t> создал систему передачи визуальной информации, которая получила название «</a:t>
            </a:r>
            <a:r>
              <a:rPr lang="ru-RU" sz="1500" b="1" i="1" dirty="0" smtClean="0">
                <a:cs typeface="Arial" charset="0"/>
              </a:rPr>
              <a:t>Оптический телеграф</a:t>
            </a:r>
            <a:r>
              <a:rPr lang="ru-RU" sz="1500" dirty="0" smtClean="0">
                <a:cs typeface="Arial" charset="0"/>
              </a:rPr>
              <a:t>». </a:t>
            </a:r>
          </a:p>
          <a:p>
            <a:pPr marL="420624" indent="-384048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500" dirty="0" smtClean="0">
                <a:cs typeface="Arial" charset="0"/>
              </a:rPr>
              <a:t>В простейшем виде это была цепь типовых строений, с расположенными на кровле шестами с подвижными поперечинами, которая создавалась в пределах видимости одно от другого. Шесты с подвижными поперечинами — семафоры — управлялись при помощи тросов специальными операторами изнутри строений. </a:t>
            </a:r>
          </a:p>
          <a:p>
            <a:pPr marL="420624" indent="-384048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500" b="1" dirty="0" err="1" smtClean="0">
                <a:cs typeface="Arial" charset="0"/>
              </a:rPr>
              <a:t>Шапп</a:t>
            </a:r>
            <a:r>
              <a:rPr lang="ru-RU" sz="1500" b="1" dirty="0" smtClean="0">
                <a:cs typeface="Arial" charset="0"/>
              </a:rPr>
              <a:t> создал специальную таблицу кодов, где каждой букве алфавита соответствовала определенная фигура, образуемая Семафором</a:t>
            </a:r>
            <a:r>
              <a:rPr lang="ru-RU" sz="1500" dirty="0" smtClean="0">
                <a:cs typeface="Arial" charset="0"/>
              </a:rPr>
              <a:t>, в зависимости от положений поперечных брусьев относительно опорного шеста. </a:t>
            </a:r>
          </a:p>
          <a:p>
            <a:pPr marL="420624" indent="-384048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500" dirty="0" smtClean="0">
                <a:cs typeface="Arial" charset="0"/>
              </a:rPr>
              <a:t>Система </a:t>
            </a:r>
            <a:r>
              <a:rPr lang="ru-RU" sz="1500" dirty="0" err="1" smtClean="0">
                <a:cs typeface="Arial" charset="0"/>
              </a:rPr>
              <a:t>Шаппа</a:t>
            </a:r>
            <a:r>
              <a:rPr lang="ru-RU" sz="1500" dirty="0" smtClean="0">
                <a:cs typeface="Arial" charset="0"/>
              </a:rPr>
              <a:t> позволяла передавать сообщения на скорости два слова в минуту и быстро распространилась в Европе. В Швеции цепь станций оптического телеграфа действовала до 1880 года.</a:t>
            </a:r>
          </a:p>
        </p:txBody>
      </p:sp>
      <p:pic>
        <p:nvPicPr>
          <p:cNvPr id="22532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14938" y="1571625"/>
            <a:ext cx="3171825" cy="4229100"/>
          </a:xfrm>
          <a:noFill/>
        </p:spPr>
      </p:pic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803927B-11DB-436F-ABDD-7810A94FA50E}" type="datetime1">
              <a:rPr lang="ru-RU" altLang="en-US"/>
              <a:pPr>
                <a:defRPr/>
              </a:pPr>
              <a:t>19.02.2014</a:t>
            </a:fld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285728"/>
            <a:ext cx="8229600" cy="747712"/>
          </a:xfrm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p3d extrusionH="57150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1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Book Antiqua" pitchFamily="18" charset="0"/>
              </a:rPr>
              <a:t>Первый телеграф</a:t>
            </a:r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1357313"/>
            <a:ext cx="4500563" cy="477996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500" dirty="0" smtClean="0">
                <a:cs typeface="Arial" charset="0"/>
              </a:rPr>
              <a:t>Первым техническим средством передачи информации на расстояние стал </a:t>
            </a:r>
            <a:r>
              <a:rPr lang="ru-RU" sz="1500" b="1" i="1" dirty="0" smtClean="0">
                <a:cs typeface="Arial" charset="0"/>
              </a:rPr>
              <a:t>телеграф</a:t>
            </a:r>
            <a:r>
              <a:rPr lang="ru-RU" sz="1500" dirty="0" smtClean="0">
                <a:cs typeface="Arial" charset="0"/>
              </a:rPr>
              <a:t>, изобретенный в1837 году американцем </a:t>
            </a:r>
            <a:r>
              <a:rPr lang="ru-RU" sz="1500" dirty="0" err="1" smtClean="0">
                <a:cs typeface="Arial" charset="0"/>
              </a:rPr>
              <a:t>Сэмюэлем</a:t>
            </a:r>
            <a:r>
              <a:rPr lang="ru-RU" sz="1500" dirty="0" smtClean="0">
                <a:cs typeface="Arial" charset="0"/>
              </a:rPr>
              <a:t> Морзе.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500" dirty="0" smtClean="0">
                <a:cs typeface="Arial" charset="0"/>
              </a:rPr>
              <a:t>Телеграфное сообщение — это последовательность электрических сигналов, передаваемая от одного телеграфного аппарата по проводам к другому телеграфному аппарату.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500" dirty="0" smtClean="0">
                <a:cs typeface="Arial" charset="0"/>
              </a:rPr>
              <a:t>Изобретатель Сэмюель Морзе изобрел удивительный код(Азбука Морзе, код Морзе, «Морзянка»), который служит человечеству до сих пор. </a:t>
            </a:r>
            <a:r>
              <a:rPr lang="ru-RU" sz="1500" b="1" dirty="0" smtClean="0">
                <a:cs typeface="Arial" charset="0"/>
              </a:rPr>
              <a:t>Информация</a:t>
            </a:r>
            <a:r>
              <a:rPr lang="ru-RU" sz="1500" dirty="0" smtClean="0">
                <a:cs typeface="Arial" charset="0"/>
              </a:rPr>
              <a:t> </a:t>
            </a:r>
            <a:r>
              <a:rPr lang="ru-RU" sz="1500" b="1" dirty="0" smtClean="0">
                <a:cs typeface="Arial" charset="0"/>
              </a:rPr>
              <a:t>кодируется тремя «буквами»: длинный сигнал (тире), короткий сигнал (точка) и отсутствие сигнала (пауза)</a:t>
            </a:r>
            <a:r>
              <a:rPr lang="ru-RU" sz="1500" dirty="0" smtClean="0">
                <a:cs typeface="Arial" charset="0"/>
              </a:rPr>
              <a:t> для разделения букв. Таким образом, кодирование сводится к использованию набора символов, расположенных в строго определенном порядке.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500" dirty="0" smtClean="0">
                <a:cs typeface="Arial" charset="0"/>
              </a:rPr>
              <a:t>Самым знаменитым телеграфным сообщением является сигнал бедствия </a:t>
            </a:r>
            <a:r>
              <a:rPr lang="ru-RU" sz="1500" dirty="0" smtClean="0">
                <a:solidFill>
                  <a:srgbClr val="FF0000"/>
                </a:solidFill>
                <a:cs typeface="Arial" charset="0"/>
              </a:rPr>
              <a:t>"SOS</a:t>
            </a:r>
            <a:r>
              <a:rPr lang="ru-RU" sz="1500" dirty="0" smtClean="0">
                <a:cs typeface="Arial" charset="0"/>
              </a:rPr>
              <a:t>" (</a:t>
            </a:r>
            <a:r>
              <a:rPr lang="ru-RU" sz="1500" dirty="0" err="1" smtClean="0">
                <a:cs typeface="Arial" charset="0"/>
              </a:rPr>
              <a:t>Save</a:t>
            </a:r>
            <a:r>
              <a:rPr lang="ru-RU" sz="1500" dirty="0" smtClean="0">
                <a:cs typeface="Arial" charset="0"/>
              </a:rPr>
              <a:t> </a:t>
            </a:r>
            <a:r>
              <a:rPr lang="ru-RU" sz="1500" dirty="0" err="1" smtClean="0">
                <a:cs typeface="Arial" charset="0"/>
              </a:rPr>
              <a:t>Our</a:t>
            </a:r>
            <a:r>
              <a:rPr lang="ru-RU" sz="1500" dirty="0" smtClean="0">
                <a:cs typeface="Arial" charset="0"/>
              </a:rPr>
              <a:t> </a:t>
            </a:r>
            <a:r>
              <a:rPr lang="ru-RU" sz="1500" dirty="0" err="1" smtClean="0">
                <a:cs typeface="Arial" charset="0"/>
              </a:rPr>
              <a:t>Souls</a:t>
            </a:r>
            <a:r>
              <a:rPr lang="ru-RU" sz="1500" dirty="0" smtClean="0">
                <a:cs typeface="Arial" charset="0"/>
              </a:rPr>
              <a:t> - спасите наши души). Вот как он выглядит: </a:t>
            </a:r>
            <a:r>
              <a:rPr lang="ru-RU" sz="1500" dirty="0" smtClean="0">
                <a:solidFill>
                  <a:srgbClr val="FF0000"/>
                </a:solidFill>
                <a:cs typeface="Arial" charset="0"/>
              </a:rPr>
              <a:t>«• • • – – – • • •</a:t>
            </a:r>
            <a:r>
              <a:rPr lang="ru-RU" sz="1500" dirty="0" smtClean="0">
                <a:cs typeface="Arial" charset="0"/>
              </a:rPr>
              <a:t>»</a:t>
            </a:r>
          </a:p>
        </p:txBody>
      </p:sp>
      <p:pic>
        <p:nvPicPr>
          <p:cNvPr id="12292" name="Picture 13" descr="450px-Samuel_Mor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57813" y="1357313"/>
            <a:ext cx="3181350" cy="42481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686CC9E-4D15-4F7C-818A-1C008B783975}" type="datetime1">
              <a:rPr lang="ru-RU" altLang="en-US"/>
              <a:pPr>
                <a:defRPr/>
              </a:pPr>
              <a:t>19.02.2014</a:t>
            </a:fld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357166"/>
            <a:ext cx="4143404" cy="1252526"/>
          </a:xfrm>
        </p:spPr>
        <p:txBody>
          <a:bodyPr/>
          <a:lstStyle/>
          <a:p>
            <a:pPr algn="ctr"/>
            <a:r>
              <a:rPr lang="ru-RU" sz="2800" dirty="0" smtClean="0"/>
              <a:t>Первый аппарат Морзе 1837 г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714356"/>
            <a:ext cx="4038600" cy="5416569"/>
          </a:xfrm>
        </p:spPr>
        <p:txBody>
          <a:bodyPr/>
          <a:lstStyle/>
          <a:p>
            <a:r>
              <a:rPr lang="ru-RU" dirty="0" smtClean="0"/>
              <a:t>Аппарат 1814 г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CF148C-3119-437D-9FEE-BD5EB1417B25}" type="datetime1">
              <a:rPr lang="ru-RU" altLang="en-US" smtClean="0"/>
              <a:pPr>
                <a:defRPr/>
              </a:pPr>
              <a:t>19.02.2014</a:t>
            </a:fld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pic>
        <p:nvPicPr>
          <p:cNvPr id="50178" name="Picture 2" descr="G:\МУСОР\1837 г первый аппарат Морзе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857364"/>
            <a:ext cx="3714776" cy="4480948"/>
          </a:xfrm>
          <a:prstGeom prst="rect">
            <a:avLst/>
          </a:prstGeom>
          <a:noFill/>
        </p:spPr>
      </p:pic>
      <p:pic>
        <p:nvPicPr>
          <p:cNvPr id="50179" name="Picture 3" descr="G:\МУСОР\аппарат 1814 г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785926"/>
            <a:ext cx="3896270" cy="340042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462110"/>
          </a:xfrm>
        </p:spPr>
        <p:txBody>
          <a:bodyPr/>
          <a:lstStyle/>
          <a:p>
            <a:pPr algn="ctr"/>
            <a:r>
              <a:rPr lang="ru-RU" dirty="0" smtClean="0"/>
              <a:t>Схема аппарата Морзе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CF148C-3119-437D-9FEE-BD5EB1417B25}" type="datetime1">
              <a:rPr lang="ru-RU" altLang="en-US" smtClean="0"/>
              <a:pPr>
                <a:defRPr/>
              </a:pPr>
              <a:t>19.02.2014</a:t>
            </a:fld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pic>
        <p:nvPicPr>
          <p:cNvPr id="51202" name="Picture 2" descr="G:\МУСОР\scheme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8496337" cy="444343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89CF42-C502-4DE3-B3DA-52AE1DC0F438}" type="datetime1">
              <a:rPr lang="ru-RU" altLang="en-US" smtClean="0"/>
              <a:pPr>
                <a:defRPr/>
              </a:pPr>
              <a:t>19.02.2014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pic>
        <p:nvPicPr>
          <p:cNvPr id="49154" name="Picture 2" descr="G:\МУСОР\11.03.2012 13-35-50_0067.JPG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71480"/>
            <a:ext cx="7047639" cy="5693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26"/>
          <p:cNvSpPr>
            <a:spLocks noGrp="1" noChangeArrowheads="1"/>
          </p:cNvSpPr>
          <p:nvPr>
            <p:ph type="title"/>
          </p:nvPr>
        </p:nvSpPr>
        <p:spPr>
          <a:xfrm>
            <a:off x="500063" y="214313"/>
            <a:ext cx="8229600" cy="7747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1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Book Antiqua" pitchFamily="18" charset="0"/>
              </a:rPr>
              <a:t>Азбука Морзе</a:t>
            </a:r>
          </a:p>
        </p:txBody>
      </p:sp>
      <p:graphicFrame>
        <p:nvGraphicFramePr>
          <p:cNvPr id="35256" name="Group 440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530728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874713"/>
                <a:gridCol w="1181100"/>
                <a:gridCol w="906462"/>
                <a:gridCol w="1149350"/>
                <a:gridCol w="866775"/>
                <a:gridCol w="1190625"/>
                <a:gridCol w="898525"/>
                <a:gridCol w="1162050"/>
              </a:tblGrid>
              <a:tr h="5667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• −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• •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• − •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Ш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− − − −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5667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Б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− • • •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Й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• − − −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• • •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Щ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− − • −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5651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В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• − −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К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− • −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Т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−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Ъ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• − − • − •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5667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Г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− − •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Л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• − • •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У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• • −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Ь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− • • −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5667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− • •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− −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Ф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• • − •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Ы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− • − −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5667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Е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•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H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− •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Х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• • • •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Э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• • − • •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5651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Ж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• • • −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О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− − −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Ц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− • − •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Ю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• • − −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5667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З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− − • •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• − − •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Ч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− − − •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Я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• − • −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C6CB11A-1FCC-4AA1-BDF9-8A4E66E3CEF1}" type="datetime1">
              <a:rPr lang="ru-RU" altLang="en-US"/>
              <a:pPr>
                <a:defRPr/>
              </a:pPr>
              <a:t>19.02.2014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10"/>
          <p:cNvSpPr>
            <a:spLocks noGrp="1" noChangeArrowheads="1"/>
          </p:cNvSpPr>
          <p:nvPr>
            <p:ph type="title"/>
          </p:nvPr>
        </p:nvSpPr>
        <p:spPr>
          <a:xfrm>
            <a:off x="500063" y="285750"/>
            <a:ext cx="8229600" cy="7747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1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Book Antiqua" pitchFamily="18" charset="0"/>
              </a:rPr>
              <a:t>Азбука Морзе</a:t>
            </a:r>
          </a:p>
        </p:txBody>
      </p:sp>
      <p:graphicFrame>
        <p:nvGraphicFramePr>
          <p:cNvPr id="32998" name="Group 230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530728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5667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• − − − −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− − − − •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5667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• • − − −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− − − − −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5651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• • • − −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Точка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• • • • • •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5667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• • • • −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Запятая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• − • − • −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5667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• • • • •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/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− • • − •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5667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• • • •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?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• • − − • •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5651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− − • • •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!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− − • • − −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5667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− − − • •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@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• − − • − •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5C3FDF1-DC4D-4908-89A4-B6092E27E1FC}" type="datetime1">
              <a:rPr lang="ru-RU" altLang="en-US"/>
              <a:pPr>
                <a:defRPr/>
              </a:pPr>
              <a:t>19.02.2014</a:t>
            </a:fld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273</TotalTime>
  <Words>1057</Words>
  <Application>Microsoft Office PowerPoint</Application>
  <PresentationFormat>Экран (4:3)</PresentationFormat>
  <Paragraphs>161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Техническая</vt:lpstr>
      <vt:lpstr>               Команда  « МегаЗнайки» МБОУ ООШ № 16  Г.Гусь-Хрустальный. Учитель:  Моисеев П.В.</vt:lpstr>
      <vt:lpstr>Презентация PowerPoint</vt:lpstr>
      <vt:lpstr>Оптический телеграф Шаппа</vt:lpstr>
      <vt:lpstr>Первый телеграф</vt:lpstr>
      <vt:lpstr>Первый аппарат Морзе 1837 г</vt:lpstr>
      <vt:lpstr>Схема аппарата Морзе</vt:lpstr>
      <vt:lpstr>Презентация PowerPoint</vt:lpstr>
      <vt:lpstr>Азбука Морзе</vt:lpstr>
      <vt:lpstr>Азбука Морзе</vt:lpstr>
      <vt:lpstr>Музыка азбуки</vt:lpstr>
      <vt:lpstr>Неравномерность кода</vt:lpstr>
      <vt:lpstr>Первый беспроводной телеграф (радиоприемник)</vt:lpstr>
      <vt:lpstr>Презентация PowerPoint</vt:lpstr>
      <vt:lpstr>Телеграфный аппарат Бодо</vt:lpstr>
      <vt:lpstr>Презентация PowerPoint</vt:lpstr>
      <vt:lpstr>Сетевой проект «В мире кодов»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Кодирование информации    с помощью знаковых систем</dc:title>
  <dc:creator>1</dc:creator>
  <cp:lastModifiedBy>Павел</cp:lastModifiedBy>
  <cp:revision>17</cp:revision>
  <dcterms:created xsi:type="dcterms:W3CDTF">2012-06-08T11:16:07Z</dcterms:created>
  <dcterms:modified xsi:type="dcterms:W3CDTF">2014-02-19T14:50:49Z</dcterms:modified>
</cp:coreProperties>
</file>