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487F7-92CB-4E1F-A51D-01A1FD2A8E0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DC63-B2E7-4092-8CE4-E57A0F4A8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2;&#1072;&#1088;&#1080;&#1072;&#1085;&#1090;%205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55;&#1045;&#1056;&#1057;&#1054;&#1053;&#1040;&#1051;&#1048;&#1048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7;&#1040;&#1055;&#1054;&#1051;&#1053;&#1045;&#1053;&#1048;&#1045;%20&#1050;&#1054;&#1053;&#1062;&#1045;&#1055;&#1058;&#1059;&#1040;&#1051;&#1068;&#1053;&#1054;&#1049;%20&#1058;&#1040;&#1041;&#1051;&#1048;&#1062;&#1067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2;&#1099;&#1074;&#1086;&#1076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livejournal.com/alxlav/pic/0000g6q2" TargetMode="External"/><Relationship Id="rId13" Type="http://schemas.openxmlformats.org/officeDocument/2006/relationships/hyperlink" Target="http://www.sai.msu.su/cjackson/p/prianishnikov1.jpg" TargetMode="External"/><Relationship Id="rId18" Type="http://schemas.openxmlformats.org/officeDocument/2006/relationships/hyperlink" Target="http://img1.liveinternet.ru/images/attach/c/2/74/139/74139349_fair.jpg" TargetMode="External"/><Relationship Id="rId3" Type="http://schemas.openxmlformats.org/officeDocument/2006/relationships/hyperlink" Target="http://www.varvar.ru/arhiv/gallery/battle_art/rubo/images/rubo_borodino_2.jpg" TargetMode="External"/><Relationship Id="rId21" Type="http://schemas.openxmlformats.org/officeDocument/2006/relationships/hyperlink" Target="http://pics.livejournal.com/dmitry_sidorkov/pic/0003eey9" TargetMode="External"/><Relationship Id="rId7" Type="http://schemas.openxmlformats.org/officeDocument/2006/relationships/hyperlink" Target="http://img-fotki.yandex.ru/get/5601/denis2298.2/0_4f97e_17bdb37a_XL" TargetMode="External"/><Relationship Id="rId12" Type="http://schemas.openxmlformats.org/officeDocument/2006/relationships/hyperlink" Target="http://www.lomonpansion.ru/img/upload/x1-z113.jpg" TargetMode="External"/><Relationship Id="rId17" Type="http://schemas.openxmlformats.org/officeDocument/2006/relationships/hyperlink" Target="http://img0.liveinternet.ru/images/attach/c/1/58/396/58396776_1272524324_1.jpg" TargetMode="External"/><Relationship Id="rId25" Type="http://schemas.openxmlformats.org/officeDocument/2006/relationships/image" Target="../media/image11.jpeg"/><Relationship Id="rId2" Type="http://schemas.openxmlformats.org/officeDocument/2006/relationships/hyperlink" Target="http://900igr.net/kartinki/istorija/Istorija-vojna-1812/015-Borodinskoe-srazhenie.html" TargetMode="External"/><Relationship Id="rId16" Type="http://schemas.openxmlformats.org/officeDocument/2006/relationships/hyperlink" Target="http://img-fotki.yandex.ru/get/4414/58476852.c2/0_63660_9cb19a0_XL" TargetMode="External"/><Relationship Id="rId20" Type="http://schemas.openxmlformats.org/officeDocument/2006/relationships/hyperlink" Target="http://www.ibiblio.org/wm/paint/auth/david/napoleon-stud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1%82%D0%B5%D1%87%D0%B5%D1%81%D1%82%D0%B2%D0%B5%D0%BD%D0%BD%D0%B0%D1%8F_%D0%B2%D0%BE%D0%B9%D0%BD%D0%B0_1812_%D0%B3%D0%BE%D0%B4%D0%B0" TargetMode="External"/><Relationship Id="rId11" Type="http://schemas.openxmlformats.org/officeDocument/2006/relationships/hyperlink" Target="http://upload.wikimedia.org/wikipedia/commons/thumb/e/e3/Raevsky_saltanovka.jpg/758px-Raevsky_saltanovka.jpg" TargetMode="External"/><Relationship Id="rId24" Type="http://schemas.openxmlformats.org/officeDocument/2006/relationships/hyperlink" Target="http://school139.krsnet.ru/web_quest/images/p3_aleksand_stolb1.jpg" TargetMode="External"/><Relationship Id="rId5" Type="http://schemas.openxmlformats.org/officeDocument/2006/relationships/hyperlink" Target="http://gvardia.ucoz.net/_si/0/27449428.jpg" TargetMode="External"/><Relationship Id="rId15" Type="http://schemas.openxmlformats.org/officeDocument/2006/relationships/hyperlink" Target="http://dic.academic.ru/pictures/wiki/files/70/French_attack_in_1812_in_Russia.jpg" TargetMode="External"/><Relationship Id="rId23" Type="http://schemas.openxmlformats.org/officeDocument/2006/relationships/hyperlink" Target="http://img-fotki.yandex.ru/get/4714/54783994.36/0_700aa_7dec0672_L" TargetMode="External"/><Relationship Id="rId10" Type="http://schemas.openxmlformats.org/officeDocument/2006/relationships/hyperlink" Target="http://www.real-master.ru/3-1/Dzhordzh%20Dou%20Portret%20Mihaila%20Illarionovicha%20Kutuzova.jpg" TargetMode="External"/><Relationship Id="rId19" Type="http://schemas.openxmlformats.org/officeDocument/2006/relationships/hyperlink" Target="http://www.tkukoulu.fi/~savander/borodino/kuvat/tulipalo.jpg" TargetMode="External"/><Relationship Id="rId4" Type="http://schemas.openxmlformats.org/officeDocument/2006/relationships/hyperlink" Target="http://rus.ruvr.ru/2010/10/11/25315207.html" TargetMode="External"/><Relationship Id="rId9" Type="http://schemas.openxmlformats.org/officeDocument/2006/relationships/hyperlink" Target="http://img-fotki.yandex.ru/get/4210/tis-valentina.15/0_28ad3_37078158_XL" TargetMode="External"/><Relationship Id="rId14" Type="http://schemas.openxmlformats.org/officeDocument/2006/relationships/hyperlink" Target="http://img0.liveinternet.ru/images/attach/c/1/51/209/51209424_nortern.JPG" TargetMode="External"/><Relationship Id="rId22" Type="http://schemas.openxmlformats.org/officeDocument/2006/relationships/hyperlink" Target="http://s52.radikal.ru/i137/0905/a9/729077e6ca4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0%BE%D1%81%D1%91%D0%BB%D0%BE%D0%BA_%D0%91%D0%BE%D1%80%D0%BE%D0%B4%D0%B8%D0%BD%D1%81%D0%BA%D0%BE%D0%B3%D0%BE_%D0%BC%D1%83%D0%B7%D0%B5%D1%8F" TargetMode="External"/><Relationship Id="rId5" Type="http://schemas.openxmlformats.org/officeDocument/2006/relationships/hyperlink" Target="http://ru.wikipedia.org/wiki/%D0%9C%D0%BE%D0%B6%D0%B0%D0%B9%D1%81%D0%BA%D0%B8%D0%B9_%D1%80%D0%B0%D0%B9%D0%BE%D0%BD_(%D0%9C%D0%BE%D1%81%D0%BA%D0%BE%D0%B2%D1%81%D0%BA%D0%B0%D1%8F_%D0%BE%D0%B1%D0%BB%D0%B0%D1%81%D1%82%D1%8C)" TargetMode="External"/><Relationship Id="rId4" Type="http://schemas.openxmlformats.org/officeDocument/2006/relationships/hyperlink" Target="http://ru.wikipedia.org/wiki/%D0%9C%D0%BE%D1%81%D0%BA%D0%BE%D0%B2%D1%81%D0%BA%D0%B0%D1%8F_%D0%BE%D0%B1%D0%BB%D0%B0%D1%81%D1%82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86;&#1090;&#1088;&#1099;&#1074;&#1086;&#1082;%20&#1080;&#1079;%20&#1087;&#1080;&#1089;&#1100;&#1084;&#1072;%20&#1040;&#1083;&#1077;&#1082;&#1089;&#1072;&#1085;&#1076;&#1088;&#1072;%201%20&#1050;&#1091;&#1090;&#1091;&#1079;&#1086;&#1074;&#1091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52;&#1086;&#1079;&#1075;&#1086;&#1074;&#1086;&#1081;%20&#1096;&#1090;&#1091;&#1088;&#1084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2;&#1099;&#1089;&#1086;&#1095;&#1072;&#1081;&#1096;&#1080;&#1081;%20&#1084;&#1072;&#1085;&#1080;&#1092;&#1077;&#1089;&#1090;%20&#1040;&#1083;&#1077;&#1082;&#1089;&#1072;&#1085;&#1076;&#1088;&#1072;%20I%20&#1086;%20&#1074;&#1090;&#1086;&#1088;&#1078;&#1077;&#1085;&#1080;&#1080;%20&#1053;&#1072;&#1087;&#1086;&#1083;&#1077;&#1086;&#1085;&#107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2;&#1086;&#1079;&#1084;&#1086;&#1078;&#1085;&#1099;&#1081;%20&#1089;&#1080;&#1085;&#1082;&#1074;&#1077;&#1081;&#1085;%202%20&#1074;&#1072;&#1088;&#1080;&#1072;&#1085;&#1090;&#1072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/&#1042;&#1072;&#1088;&#1080;&#1072;&#1085;&#1090;%20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9168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935968">
            <a:off x="1940896" y="1402355"/>
            <a:ext cx="7200319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cs typeface="Sakkal Majalla" pitchFamily="2" charset="-78"/>
              </a:rPr>
              <a:t>Отечественная война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cs typeface="Sakkal Majalla" pitchFamily="2" charset="-78"/>
              </a:rPr>
              <a:t> 1812 года в истории </a:t>
            </a:r>
            <a:r>
              <a:rPr lang="ru-RU" sz="6000" b="1" dirty="0" smtClean="0">
                <a:solidFill>
                  <a:srgbClr val="002060"/>
                </a:solidFill>
                <a:latin typeface="Segoe Script" pitchFamily="34" charset="0"/>
                <a:cs typeface="Sakkal Majalla" pitchFamily="2" charset="-78"/>
              </a:rPr>
              <a:t>России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63093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Script" pitchFamily="34" charset="0"/>
              </a:rPr>
              <a:t>2014</a:t>
            </a:r>
            <a:endParaRPr lang="ru-RU" sz="24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70205">
            <a:off x="2322422" y="1969147"/>
            <a:ext cx="57852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dirty="0" smtClean="0">
                <a:latin typeface="Segoe Script" pitchFamily="34" charset="0"/>
                <a:hlinkClick r:id="rId3" action="ppaction://hlinkfile"/>
              </a:rPr>
              <a:t>Атака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70205">
            <a:off x="2322422" y="1969147"/>
            <a:ext cx="57852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dirty="0" smtClean="0">
                <a:latin typeface="Segoe Script" pitchFamily="34" charset="0"/>
                <a:hlinkClick r:id="rId3" action="ppaction://hlinkfile"/>
              </a:rPr>
              <a:t>Персоналии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96329">
            <a:off x="1826714" y="1136690"/>
            <a:ext cx="6751400" cy="321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atin typeface="Segoe Script" pitchFamily="34" charset="0"/>
                <a:hlinkClick r:id="rId3" action="ppaction://hlinkfile"/>
              </a:rPr>
              <a:t>Завершающий этап войны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96329">
            <a:off x="1394666" y="992675"/>
            <a:ext cx="6751400" cy="321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dirty="0" smtClean="0">
                <a:latin typeface="Segoe Script" pitchFamily="34" charset="0"/>
                <a:hlinkClick r:id="rId3" action="ppaction://hlinkfile"/>
              </a:rPr>
              <a:t>Значение  этой войны для </a:t>
            </a:r>
            <a:r>
              <a:rPr lang="ru-RU" sz="6000" dirty="0" smtClean="0">
                <a:latin typeface="Segoe Script" pitchFamily="34" charset="0"/>
                <a:hlinkClick r:id="rId3" action="ppaction://hlinkfile"/>
              </a:rPr>
              <a:t>Р</a:t>
            </a:r>
            <a:r>
              <a:rPr lang="ru-RU" sz="6000" dirty="0" smtClean="0">
                <a:latin typeface="Segoe Script" pitchFamily="34" charset="0"/>
                <a:hlinkClick r:id="rId3" action="ppaction://hlinkfile"/>
              </a:rPr>
              <a:t>оссии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7344816" cy="187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«Сегодня я узнал(а) …»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«Теперь мне понятно …»</a:t>
            </a:r>
          </a:p>
          <a:p>
            <a:endParaRPr lang="ru-RU" sz="36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0749" cy="331556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188640"/>
            <a:ext cx="52200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Segoe Script" pitchFamily="34" charset="0"/>
              </a:rPr>
              <a:t>Приём незаконченного предложения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453433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4534338"/>
            <a:ext cx="1872208" cy="232366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7992888" cy="187220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«Я не </a:t>
            </a:r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знал(а) </a:t>
            </a:r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… </a:t>
            </a:r>
            <a:endParaRPr lang="ru-RU" sz="36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- теперь </a:t>
            </a:r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я </a:t>
            </a:r>
            <a:r>
              <a:rPr lang="ru-RU" sz="3600" b="1" dirty="0" smtClean="0">
                <a:solidFill>
                  <a:schemeClr val="tx1"/>
                </a:solidFill>
                <a:latin typeface="Segoe Script" pitchFamily="34" charset="0"/>
              </a:rPr>
              <a:t>знаю…»</a:t>
            </a:r>
            <a:endParaRPr lang="ru-RU" sz="3600" b="1" dirty="0" smtClean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0749" cy="331556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548680"/>
            <a:ext cx="52200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Segoe Script" pitchFamily="34" charset="0"/>
              </a:rPr>
              <a:t>Приём приращения знаний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96329">
            <a:off x="1852437" y="1371465"/>
            <a:ext cx="6249559" cy="289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rgbClr val="0000FF"/>
                </a:solidFill>
                <a:latin typeface="Segoe Script" pitchFamily="34" charset="0"/>
              </a:rPr>
              <a:t>Оценочный лист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ОЦЕНОЧНЫЙ 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8072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64502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оценки собственного участия в работе на уроке, ребятам предлагается отнести себя к одной из предложенных групп. «Сегодня на уроке я был, скорее всего, …» А) новобранец; Б) бывалый солдат;  В) командир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наметить дальнейшие цели деятельности, ребятам предлагается дать ответы на вопросы: 1. Чего мне не хватило, что бы стать бывалым солдатом/командиром? 2. Чему мне надо научиться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Прочитать § 4. 1-й уровень: выписать и выучить даты основных событий (начало и окончание войны, Смоленское сражение, Бородинское сражение, освобождение Москвы)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2-й уровень: </a:t>
            </a:r>
            <a:r>
              <a:rPr lang="ru-RU" dirty="0" smtClean="0"/>
              <a:t>ДОПОЛНИТЬ И ЗАВЕРШИТЬ таблицу </a:t>
            </a:r>
            <a:r>
              <a:rPr lang="ru-RU" dirty="0"/>
              <a:t>«Русская армия в Отечественной войне 1812 года</a:t>
            </a:r>
            <a:r>
              <a:rPr lang="ru-RU" dirty="0" smtClean="0"/>
              <a:t>»</a:t>
            </a:r>
          </a:p>
          <a:p>
            <a:r>
              <a:rPr lang="ru-RU" dirty="0"/>
              <a:t>3-й уровень: используя содержание пункта «Партизанское движение» и дополнительные источники, подготовить мемуары (письменные воспоминания) от имени партизана или партизанки, участника Отечественной войны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892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http://900igr.net/kartinki/istorija/Istorija-vojna-1812/015-Borodinskoe-srazhenie.html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http://www.varvar.ru/arhiv/gallery/battle_art/rubo/images/rubo_borodino_2.jpg</a:t>
            </a:r>
            <a:r>
              <a:rPr lang="ru-RU" sz="1400" dirty="0" smtClean="0"/>
              <a:t>    Бородинское сражение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8640"/>
            <a:ext cx="6288516" cy="58477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Литература и интернет ресурсы: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http://rus.ruvr.ru/2010/10/11/25315207.html</a:t>
            </a:r>
            <a:r>
              <a:rPr lang="ru-RU" sz="1400" dirty="0" smtClean="0"/>
              <a:t>  </a:t>
            </a:r>
          </a:p>
          <a:p>
            <a:r>
              <a:rPr lang="en-US" sz="1400" dirty="0" smtClean="0">
                <a:hlinkClick r:id="rId5"/>
              </a:rPr>
              <a:t>http://gvardia.ucoz.net/_si/0/27449428.jpg</a:t>
            </a:r>
            <a:r>
              <a:rPr lang="ru-RU" sz="1400" dirty="0" smtClean="0"/>
              <a:t>   Битва за Малоярославец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http://ru.wikipedia.org/wiki/%D0%9E%D1%82%D0%B5%D1%87%D0%B5%D1%81%D1%82%D0%B2%D0%B5%D0%BD%D0%BD%D0%B0%D1%8F_%D0%B2%D0%BE%D0%B9%D0%BD%D0%B0_1812_%D0%B3%D0%BE%D0%B4%D0%B0</a:t>
            </a:r>
            <a:r>
              <a:rPr lang="ru-RU" sz="1400" dirty="0" smtClean="0"/>
              <a:t>   </a:t>
            </a:r>
            <a:r>
              <a:rPr lang="ru-RU" sz="1400" dirty="0" err="1" smtClean="0"/>
              <a:t>Википедия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http://img-fotki.yandex.ru/get/5601/denis2298.2/0_4f97e_17bdb37a_XL</a:t>
            </a:r>
            <a:r>
              <a:rPr lang="ru-RU" sz="1400" dirty="0" smtClean="0"/>
              <a:t>  совет в Филях</a:t>
            </a:r>
            <a:r>
              <a:rPr lang="en-US" sz="1400" dirty="0" smtClean="0">
                <a:hlinkClick r:id="rId8"/>
              </a:rPr>
              <a:t> </a:t>
            </a:r>
            <a:endParaRPr lang="ru-RU" sz="1400" dirty="0" smtClean="0">
              <a:hlinkClick r:id="rId8"/>
            </a:endParaRPr>
          </a:p>
          <a:p>
            <a:r>
              <a:rPr lang="en-US" sz="1400" dirty="0" smtClean="0">
                <a:hlinkClick r:id="rId8"/>
              </a:rPr>
              <a:t>http://pics.livejournal.com/alxlav/pic/0000g6q2</a:t>
            </a:r>
            <a:r>
              <a:rPr lang="ru-RU" sz="1400" dirty="0" smtClean="0"/>
              <a:t> Тарутино</a:t>
            </a:r>
            <a:r>
              <a:rPr lang="en-US" sz="1400" dirty="0" smtClean="0">
                <a:hlinkClick r:id="rId9"/>
              </a:rPr>
              <a:t> </a:t>
            </a:r>
            <a:endParaRPr lang="ru-RU" sz="1400" dirty="0" smtClean="0">
              <a:hlinkClick r:id="rId9"/>
            </a:endParaRPr>
          </a:p>
          <a:p>
            <a:r>
              <a:rPr lang="ru-RU" sz="1400" dirty="0" smtClean="0">
                <a:hlinkClick r:id="rId9"/>
              </a:rPr>
              <a:t> </a:t>
            </a:r>
            <a:r>
              <a:rPr lang="en-US" sz="1400" dirty="0" smtClean="0">
                <a:hlinkClick r:id="rId9"/>
              </a:rPr>
              <a:t>http://img-fotki.yandex.ru/get/4210/tis-valentina.15/0_28ad3_37078158_XL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http://img-fotki.yandex.ru/get/4210/tis-valentina.15/0_28ad3_37078158_XL</a:t>
            </a:r>
            <a:r>
              <a:rPr lang="ru-RU" sz="1400" dirty="0" smtClean="0"/>
              <a:t>  памятники в Малоярославце</a:t>
            </a:r>
            <a:r>
              <a:rPr lang="en-US" sz="1400" dirty="0" smtClean="0">
                <a:hlinkClick r:id="rId10"/>
              </a:rPr>
              <a:t> </a:t>
            </a:r>
            <a:r>
              <a:rPr lang="ru-RU" sz="1400" dirty="0" smtClean="0">
                <a:hlinkClick r:id="rId10"/>
              </a:rPr>
              <a:t>                                                                                         </a:t>
            </a:r>
          </a:p>
          <a:p>
            <a:r>
              <a:rPr lang="ru-RU" sz="1400" dirty="0" smtClean="0">
                <a:hlinkClick r:id="rId10"/>
              </a:rPr>
              <a:t>    </a:t>
            </a:r>
            <a:r>
              <a:rPr lang="en-US" sz="1400" dirty="0" smtClean="0">
                <a:hlinkClick r:id="rId10"/>
              </a:rPr>
              <a:t>http://www.real-master.ru/3-1/Dzhordzh%20Dou%20Portret%20Mihaila%20Illarionovicha%20Kutuzova.jpg</a:t>
            </a:r>
            <a:r>
              <a:rPr lang="ru-RU" sz="1400" dirty="0" smtClean="0"/>
              <a:t>  Кутузов</a:t>
            </a:r>
          </a:p>
          <a:p>
            <a:r>
              <a:rPr lang="en-US" sz="1400" dirty="0" smtClean="0">
                <a:hlinkClick r:id="rId11"/>
              </a:rPr>
              <a:t>http://upload.wikimedia.org/wikipedia/commons/thumb/e/e3/Raevsky_saltanovka.jpg/758px-Raevsky_saltanovka.jpg</a:t>
            </a:r>
            <a:r>
              <a:rPr lang="ru-RU" sz="1400" dirty="0" smtClean="0"/>
              <a:t>  атака</a:t>
            </a:r>
          </a:p>
          <a:p>
            <a:pPr fontAlgn="base"/>
            <a:r>
              <a:rPr lang="en-US" sz="1400" dirty="0" smtClean="0">
                <a:hlinkClick r:id="rId12"/>
              </a:rPr>
              <a:t>http://www.lomonpansion.ru/img/upload/x1-z113.jpg</a:t>
            </a:r>
            <a:r>
              <a:rPr lang="ru-RU" sz="1400" dirty="0" smtClean="0"/>
              <a:t>  солдат заряжает пушку </a:t>
            </a:r>
            <a:r>
              <a:rPr lang="en-US" sz="1400" dirty="0" smtClean="0">
                <a:hlinkClick r:id="rId13"/>
              </a:rPr>
              <a:t>http://www.sai.msu.su/cjackson/p/prianishnikov1.jpg</a:t>
            </a:r>
            <a:r>
              <a:rPr lang="ru-RU" sz="1400" dirty="0" smtClean="0"/>
              <a:t>  бегство французских солдат </a:t>
            </a:r>
            <a:r>
              <a:rPr lang="en-US" sz="1400" dirty="0" smtClean="0">
                <a:hlinkClick r:id="rId14"/>
              </a:rPr>
              <a:t>http://img0.liveinternet.ru/images/attach/c/1/51/209/51209424_nortern.JPG</a:t>
            </a:r>
            <a:r>
              <a:rPr lang="ru-RU" sz="1400" dirty="0" smtClean="0"/>
              <a:t> отступление из Москвы</a:t>
            </a:r>
            <a:r>
              <a:rPr lang="ru-RU" sz="1400" b="1" dirty="0" smtClean="0"/>
              <a:t> </a:t>
            </a:r>
          </a:p>
          <a:p>
            <a:pPr fontAlgn="base"/>
            <a:r>
              <a:rPr lang="en-US" sz="1400" dirty="0" smtClean="0">
                <a:hlinkClick r:id="rId15"/>
              </a:rPr>
              <a:t>http://dic.academic.ru/pictures/wiki/files/70/French_attack_in_1812_in_Russia.jpg </a:t>
            </a:r>
            <a:r>
              <a:rPr lang="ru-RU" sz="1400" dirty="0" smtClean="0">
                <a:cs typeface="Arial" pitchFamily="34" charset="0"/>
              </a:rPr>
              <a:t>ФРАНЦУЗЫ МАРШАЛ ДАВУ</a:t>
            </a:r>
          </a:p>
          <a:p>
            <a:pPr fontAlgn="base"/>
            <a:r>
              <a:rPr lang="en-US" sz="1400" dirty="0" smtClean="0">
                <a:hlinkClick r:id="rId16"/>
              </a:rPr>
              <a:t>http://img-fotki.yandex.ru/get/4414/58476852.c2/0_63660_9cb19a0_XL</a:t>
            </a:r>
            <a:r>
              <a:rPr lang="ru-RU" sz="1400" dirty="0" smtClean="0"/>
              <a:t> французы отступают </a:t>
            </a:r>
            <a:r>
              <a:rPr lang="en-US" sz="1400" dirty="0" smtClean="0">
                <a:hlinkClick r:id="rId17"/>
              </a:rPr>
              <a:t>http://img0.liveinternet.ru/images/attach/c/1/58/396/58396776_1272524324_1.jpg</a:t>
            </a:r>
            <a:r>
              <a:rPr lang="ru-RU" sz="1400" dirty="0" smtClean="0"/>
              <a:t>   крестьяне добивают французов</a:t>
            </a:r>
          </a:p>
          <a:p>
            <a:pPr fontAlgn="base"/>
            <a:r>
              <a:rPr lang="en-US" sz="1400" dirty="0" smtClean="0">
                <a:hlinkClick r:id="rId18"/>
              </a:rPr>
              <a:t>http://img1.liveinternet.ru/images/attach/c/2/74/139/74139349_fair.jpg</a:t>
            </a:r>
            <a:r>
              <a:rPr lang="ru-RU" sz="1400" dirty="0" smtClean="0"/>
              <a:t> Наполеон в Москве </a:t>
            </a:r>
            <a:r>
              <a:rPr lang="en-US" sz="1400" dirty="0" smtClean="0">
                <a:hlinkClick r:id="rId19"/>
              </a:rPr>
              <a:t>http://www.tkukoulu.fi/~savander/borodino/kuvat/tulipalo.jpg</a:t>
            </a:r>
            <a:r>
              <a:rPr lang="ru-RU" sz="1400" dirty="0" smtClean="0"/>
              <a:t> фр. в Москве </a:t>
            </a:r>
            <a:r>
              <a:rPr lang="en-US" sz="1400" dirty="0" smtClean="0">
                <a:hlinkClick r:id="rId20"/>
              </a:rPr>
              <a:t>http://www.ibiblio.org/wm/paint/auth/david/napoleon-study.jpg</a:t>
            </a:r>
            <a:r>
              <a:rPr lang="ru-RU" sz="1400" dirty="0" smtClean="0"/>
              <a:t> Наполеон </a:t>
            </a:r>
            <a:r>
              <a:rPr lang="en-US" sz="1400" dirty="0" smtClean="0">
                <a:hlinkClick r:id="rId21"/>
              </a:rPr>
              <a:t>http://pics.livejournal.com/dmitry_sidorkov/pic/0003eey9</a:t>
            </a:r>
            <a:r>
              <a:rPr lang="ru-RU" sz="1400" dirty="0" smtClean="0"/>
              <a:t> Арка, Москва</a:t>
            </a:r>
          </a:p>
          <a:p>
            <a:pPr fontAlgn="base"/>
            <a:r>
              <a:rPr lang="en-US" sz="1400" dirty="0" smtClean="0">
                <a:hlinkClick r:id="rId22"/>
              </a:rPr>
              <a:t>http://s52.radikal.ru/i137/0905/a9/729077e6ca40.jpg</a:t>
            </a:r>
            <a:r>
              <a:rPr lang="ru-RU" sz="1400" dirty="0" smtClean="0"/>
              <a:t> памятник в Смоленске</a:t>
            </a:r>
          </a:p>
          <a:p>
            <a:pPr fontAlgn="base"/>
            <a:r>
              <a:rPr lang="en-US" sz="1400" dirty="0" smtClean="0">
                <a:hlinkClick r:id="rId23"/>
              </a:rPr>
              <a:t>http://img-fotki.yandex.ru/get/4714/54783994.36/0_700aa_7dec0672_L</a:t>
            </a:r>
            <a:r>
              <a:rPr lang="ru-RU" sz="1400" dirty="0" smtClean="0"/>
              <a:t> Монумент в   Бородино</a:t>
            </a:r>
            <a:r>
              <a:rPr lang="en-US" sz="1400" dirty="0" smtClean="0">
                <a:hlinkClick r:id="rId24"/>
              </a:rPr>
              <a:t> http://school139.krsnet.ru/web_quest/images/p3_aleksand_stolb1.jpg</a:t>
            </a:r>
            <a:r>
              <a:rPr lang="ru-RU" sz="1400" dirty="0" smtClean="0"/>
              <a:t>   Александровская колонна Санкт Петербург</a:t>
            </a:r>
            <a:endParaRPr lang="ru-RU" sz="1400" dirty="0" smtClean="0">
              <a:cs typeface="Arial" pitchFamily="34" charset="0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8" name="Picture 39" descr="gusar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071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http://www.borodino.ru/picture/picture4691.jpg"/>
          <p:cNvPicPr>
            <a:picLocks noChangeAspect="1" noChangeArrowheads="1"/>
          </p:cNvPicPr>
          <p:nvPr/>
        </p:nvPicPr>
        <p:blipFill>
          <a:blip r:embed="rId3" cstate="print"/>
          <a:srcRect l="7965" r="10619" b="7004"/>
          <a:stretch>
            <a:fillRect/>
          </a:stretch>
        </p:blipFill>
        <p:spPr bwMode="auto">
          <a:xfrm>
            <a:off x="0" y="-47555"/>
            <a:ext cx="9144000" cy="690555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148064" y="0"/>
            <a:ext cx="435033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  <a:cs typeface="Sakkal Majalla" pitchFamily="2" charset="-78"/>
              </a:rPr>
              <a:t>Памятник М.В.Кутузову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3" descr="C:\Users\uzer\Desktop\УРОК\534392174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684" y="2489515"/>
            <a:ext cx="7025852" cy="46839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760" y="5943600"/>
          <a:ext cx="6732240" cy="1157808"/>
        </p:xfrm>
        <a:graphic>
          <a:graphicData uri="http://schemas.openxmlformats.org/drawingml/2006/table">
            <a:tbl>
              <a:tblPr/>
              <a:tblGrid>
                <a:gridCol w="2664296"/>
                <a:gridCol w="4067944"/>
              </a:tblGrid>
              <a:tr h="115780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Местонахождение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143240,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  <a:hlinkClick r:id="rId4" tooltip="Московская область"/>
                        </a:rPr>
                        <a:t>Московская область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  <a:hlinkClick r:id="rId5" tooltip="Можайский район (Московская область)"/>
                        </a:rPr>
                        <a:t>Можайский район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Segoe Script" pitchFamily="34" charset="0"/>
                          <a:hlinkClick r:id="rId6" tooltip="Посёлок Бородинского музея"/>
                        </a:rPr>
                        <a:t>посёлок Бородинского музея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Segoe Script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Borodino's museum princip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0"/>
            <a:ext cx="5628117" cy="42210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Segoe Script" pitchFamily="34" charset="0"/>
              </a:rPr>
              <a:t>Государственный Бородинский военно-исторический музей-заповедник</a:t>
            </a:r>
            <a:endParaRPr lang="ru-RU" dirty="0">
              <a:solidFill>
                <a:schemeClr val="bg1">
                  <a:lumMod val="95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24128" y="1484784"/>
          <a:ext cx="3419872" cy="936104"/>
        </p:xfrm>
        <a:graphic>
          <a:graphicData uri="http://schemas.openxmlformats.org/drawingml/2006/table">
            <a:tbl>
              <a:tblPr/>
              <a:tblGrid>
                <a:gridCol w="2088232"/>
                <a:gridCol w="133164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Дата основания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Segoe Script" pitchFamily="34" charset="0"/>
                        </a:rPr>
                        <a:t>1839 год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C:\Users\uzer\Desktop\УРОК\tilzit0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-171400"/>
            <a:ext cx="6695414" cy="4636574"/>
          </a:xfrm>
          <a:prstGeom prst="rect">
            <a:avLst/>
          </a:prstGeom>
          <a:noFill/>
        </p:spPr>
      </p:pic>
      <p:pic>
        <p:nvPicPr>
          <p:cNvPr id="7" name="Picture 4" descr="C:\Users\uzer\Desktop\УРОК\170963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503145"/>
            <a:ext cx="2736304" cy="3354855"/>
          </a:xfrm>
          <a:prstGeom prst="rect">
            <a:avLst/>
          </a:prstGeom>
          <a:noFill/>
        </p:spPr>
      </p:pic>
      <p:pic>
        <p:nvPicPr>
          <p:cNvPr id="8" name="Picture 5" descr="C:\Users\uzer\Desktop\УРОК\171127_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-171400"/>
            <a:ext cx="2808312" cy="3456384"/>
          </a:xfrm>
          <a:prstGeom prst="rect">
            <a:avLst/>
          </a:prstGeom>
          <a:noFill/>
        </p:spPr>
      </p:pic>
      <p:pic>
        <p:nvPicPr>
          <p:cNvPr id="9" name="Picture 6" descr="C:\Users\uzer\Desktop\УРОК\tilzit06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85147"/>
            <a:ext cx="2160240" cy="3172853"/>
          </a:xfrm>
          <a:prstGeom prst="rect">
            <a:avLst/>
          </a:prstGeom>
          <a:noFill/>
        </p:spPr>
      </p:pic>
      <p:pic>
        <p:nvPicPr>
          <p:cNvPr id="5" name="Picture 2" descr="C:\Users\uzer\Desktop\УРОК\i01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899" y="3573016"/>
            <a:ext cx="2473877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928719">
            <a:off x="1843039" y="753082"/>
            <a:ext cx="6131024" cy="358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з письма Александра 1 Кутузову, писано в марте 1812 г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  <a:hlinkClick r:id="rId3" action="ppaction://hlinkfile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677272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Script" pitchFamily="34" charset="0"/>
              </a:rPr>
              <a:t>Россия и Франция готовятся к войне, которая будет в 1812 году.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839051">
            <a:off x="2050858" y="1839338"/>
            <a:ext cx="63156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Причины войны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731335" y="1284874"/>
            <a:ext cx="6865684" cy="3049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П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 война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стала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Отечественной</a:t>
            </a:r>
            <a:r>
              <a:rPr lang="ru-RU" sz="4400" noProof="0" dirty="0" smtClean="0">
                <a:solidFill>
                  <a:srgbClr val="0000FF"/>
                </a:solidFill>
                <a:latin typeface="Segoe Script" pitchFamily="34" charset="0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  <a:hlinkClick r:id="rId3" action="ppaction://hlinkfile"/>
              </a:rPr>
              <a:t>Бородинское сражение </a:t>
            </a:r>
            <a:endParaRPr lang="ru-RU" sz="4400" dirty="0" smtClean="0">
              <a:solidFill>
                <a:srgbClr val="000000"/>
              </a:solidFill>
              <a:latin typeface="Segoe Script" pitchFamily="34" charset="0"/>
              <a:ea typeface="Times New Roman" pitchFamily="18" charset="0"/>
              <a:cs typeface="Arial" pitchFamily="34" charset="0"/>
              <a:hlinkClick r:id="rId3" action="ppaction://hlinkfile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  <a:hlinkClick r:id="rId3" action="ppaction://hlinkfile"/>
              </a:rPr>
              <a:t>и </a:t>
            </a:r>
            <a:r>
              <a:rPr lang="ru-RU" sz="4400" dirty="0" smtClean="0">
                <a:solidFill>
                  <a:srgbClr val="00000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  <a:hlinkClick r:id="rId3" action="ppaction://hlinkfile"/>
              </a:rPr>
              <a:t>его значение.</a:t>
            </a: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Documents\KL15-3\УЧИТЕЛЬ-ПК\НЕ К УРОКАМ\ПОРТФОЛИО УЧИТЕЛЯ МЕЧ\8. РЕЗУЛЬТАТИВНОСТЬ ТРУДА УЧИТЕЛЯ\КОНКУРСЫ 2012 - 2013\КОНФЕРЕНЦИЯ\ШАБЛОНЫ ppt 2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910631">
            <a:off x="1541342" y="835658"/>
            <a:ext cx="6865684" cy="36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dirty="0" smtClean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770205">
            <a:off x="2322422" y="1969147"/>
            <a:ext cx="57852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  <a:hlinkClick r:id="rId3" action="ppaction://hlinkfile"/>
              </a:rPr>
              <a:t>Битва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C:\Users\uzer\Desktop\УРОК\ВО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43408"/>
            <a:ext cx="1872208" cy="232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ОЦЕНОЧНЫЙ ЛИСТ</vt:lpstr>
      <vt:lpstr>ИТОГИ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27</cp:revision>
  <dcterms:created xsi:type="dcterms:W3CDTF">2014-04-10T16:40:25Z</dcterms:created>
  <dcterms:modified xsi:type="dcterms:W3CDTF">2014-04-10T22:00:17Z</dcterms:modified>
</cp:coreProperties>
</file>