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0" r:id="rId3"/>
    <p:sldId id="257" r:id="rId4"/>
    <p:sldId id="259" r:id="rId5"/>
    <p:sldId id="275" r:id="rId6"/>
    <p:sldId id="274" r:id="rId7"/>
    <p:sldId id="276" r:id="rId8"/>
    <p:sldId id="277" r:id="rId9"/>
    <p:sldId id="278" r:id="rId10"/>
    <p:sldId id="265" r:id="rId11"/>
    <p:sldId id="267" r:id="rId12"/>
    <p:sldId id="279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064C0-0ADF-44AD-9B93-71ABE215644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33CE1-30F1-4340-86CC-7D655F4E6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1F67-1057-492F-A0DF-EC0727F29F03}" type="datetime1">
              <a:rPr lang="ru-RU" smtClean="0"/>
              <a:t>16.04.2014</a:t>
            </a:fld>
            <a:endParaRPr lang="ru-RU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7" y="476672"/>
            <a:ext cx="74168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Тема: «Либеральные реформы </a:t>
            </a:r>
          </a:p>
          <a:p>
            <a:pPr algn="ctr"/>
            <a:r>
              <a:rPr lang="ru-RU" sz="7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60 – 70–х годов</a:t>
            </a:r>
            <a:r>
              <a:rPr lang="ru-RU" sz="7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»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Рудых Ольга Николаевна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Учитель истории МБОУ – гимназия №11 г. Тула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7" descr="Рисунок7"/>
          <p:cNvPicPr>
            <a:picLocks noChangeAspect="1" noChangeArrowheads="1"/>
          </p:cNvPicPr>
          <p:nvPr/>
        </p:nvPicPr>
        <p:blipFill>
          <a:blip r:embed="rId3" cstate="print">
            <a:lum bright="-6000" contrast="24000"/>
          </a:blip>
          <a:srcRect/>
          <a:stretch>
            <a:fillRect/>
          </a:stretch>
        </p:blipFill>
        <p:spPr bwMode="auto">
          <a:xfrm>
            <a:off x="323528" y="332656"/>
            <a:ext cx="1938432" cy="39604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0034" y="4581128"/>
            <a:ext cx="1864357" cy="400110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err="1"/>
              <a:t>Мировой</a:t>
            </a:r>
            <a:r>
              <a:rPr lang="en-US" sz="2000" dirty="0"/>
              <a:t> </a:t>
            </a:r>
            <a:r>
              <a:rPr lang="en-US" sz="2000" dirty="0" err="1"/>
              <a:t>судья</a:t>
            </a:r>
            <a:endParaRPr lang="en-US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332656"/>
            <a:ext cx="60841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Судебная реформа 1864 г.</a:t>
            </a:r>
          </a:p>
          <a:p>
            <a:pPr algn="ctr"/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Равенство всех сословий перед законом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Несменяемость и независимость судей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Гласность и состязательность суда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Институт присяжных заседателей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Адвокатура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latin typeface="Georgia" panose="02040502050405020303" pitchFamily="18" charset="0"/>
            </a:endParaRPr>
          </a:p>
        </p:txBody>
      </p:sp>
      <p:pic>
        <p:nvPicPr>
          <p:cNvPr id="7" name="Picture 6" descr="Рисунок5"/>
          <p:cNvPicPr>
            <a:picLocks noChangeAspect="1" noChangeArrowheads="1"/>
          </p:cNvPicPr>
          <p:nvPr/>
        </p:nvPicPr>
        <p:blipFill>
          <a:blip r:embed="rId4" cstate="print">
            <a:lum bright="-6000" contrast="12000"/>
          </a:blip>
          <a:srcRect/>
          <a:stretch>
            <a:fillRect/>
          </a:stretch>
        </p:blipFill>
        <p:spPr bwMode="auto">
          <a:xfrm>
            <a:off x="3347864" y="3098372"/>
            <a:ext cx="5201977" cy="306316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7704" y="404664"/>
            <a:ext cx="51845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СУДЕБНАЯ СИСТЕМА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412776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ИМПЕРАТОР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2276872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СЕНАТ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137667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СУДЕБНАЯ ПАЛАТА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16360" y="4149080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МИРОВОЙ СУД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5157192"/>
            <a:ext cx="25922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ОСОБЫЕ СУДЫ</a:t>
            </a:r>
          </a:p>
          <a:p>
            <a:pPr algn="ctr"/>
            <a:r>
              <a:rPr lang="ru-RU" dirty="0" smtClean="0"/>
              <a:t>Для крестьян</a:t>
            </a:r>
          </a:p>
          <a:p>
            <a:pPr algn="ctr"/>
            <a:r>
              <a:rPr lang="ru-RU" dirty="0" smtClean="0"/>
              <a:t>Для военных</a:t>
            </a:r>
          </a:p>
          <a:p>
            <a:pPr algn="ctr"/>
            <a:r>
              <a:rPr lang="ru-RU" dirty="0" smtClean="0"/>
              <a:t>Для духовенства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4221088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ОКРУЖНОЙСУД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4499992" y="1916832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907704" y="2774001"/>
            <a:ext cx="1728192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48064" y="2780928"/>
            <a:ext cx="136815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2"/>
            <a:endCxn id="13" idx="0"/>
          </p:cNvCxnSpPr>
          <p:nvPr/>
        </p:nvCxnSpPr>
        <p:spPr>
          <a:xfrm>
            <a:off x="6588224" y="3641723"/>
            <a:ext cx="0" cy="5793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2"/>
          </p:cNvCxnSpPr>
          <p:nvPr/>
        </p:nvCxnSpPr>
        <p:spPr>
          <a:xfrm>
            <a:off x="4499992" y="2780928"/>
            <a:ext cx="0" cy="2376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012" y="4869160"/>
            <a:ext cx="2632452" cy="830997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1" dirty="0" err="1"/>
              <a:t>Военный</a:t>
            </a:r>
            <a:r>
              <a:rPr lang="en-US" sz="2400" i="1" dirty="0"/>
              <a:t> </a:t>
            </a:r>
            <a:r>
              <a:rPr lang="en-US" sz="2400" i="1" dirty="0" err="1"/>
              <a:t>министр</a:t>
            </a:r>
            <a:endParaRPr lang="en-US" sz="2400" i="1" dirty="0"/>
          </a:p>
          <a:p>
            <a:pPr algn="ctr"/>
            <a:r>
              <a:rPr lang="en-US" sz="2400" i="1" dirty="0" err="1"/>
              <a:t>Д.А.Милютин</a:t>
            </a:r>
            <a:endParaRPr lang="en-US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76672"/>
            <a:ext cx="5616624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ВОЕННАЯ РЕФОРМА 1874 г.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>
              <a:latin typeface="Georgia" panose="020405020504050203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Отмена рекрутской системы комплектования армии и введение всеобщей воинской повинности.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400" b="1" i="1" dirty="0" smtClean="0">
              <a:latin typeface="Georgia" panose="02040502050405020303" pitchFamily="18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Призыву подлежали лица всех сословий с 20 лет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Срок службы :в сухопутных войсках 15 лет (6 лет действительной, 9 в запасе); во флоте 10 лет (7 лет действительной, 3 в запасе).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Для лиц, получивших образование срок службу сокращался (4 года – начальные училища, 6 месяцев – высшее образование)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Georgia" panose="02040502050405020303" pitchFamily="18" charset="0"/>
              </a:rPr>
              <a:t>Освобождались от службы: единственные сыновья и кормильцы семьи.</a:t>
            </a:r>
            <a:endParaRPr lang="ru-RU" sz="2000" b="1" dirty="0">
              <a:latin typeface="Georgia" panose="02040502050405020303" pitchFamily="18" charset="0"/>
            </a:endParaRPr>
          </a:p>
        </p:txBody>
      </p:sp>
      <p:pic>
        <p:nvPicPr>
          <p:cNvPr id="6" name="Рисунок 5" descr="220px-Milutin_Dmitry_Alexeev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2430688" cy="378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51920" y="404664"/>
            <a:ext cx="5040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В армии отменялись телесные наказания, улучшался быт и обучение солдат.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В к.60-н.70-х годов произошло перевооружение армии на вооружение поступили нарезные орудия и винтовки </a:t>
            </a:r>
            <a:r>
              <a:rPr lang="ru-RU" sz="2400" b="1" i="1" dirty="0" err="1" smtClean="0">
                <a:latin typeface="Georgia" panose="02040502050405020303" pitchFamily="18" charset="0"/>
              </a:rPr>
              <a:t>Бердана</a:t>
            </a:r>
            <a:r>
              <a:rPr lang="ru-RU" sz="2400" b="1" i="1" dirty="0" smtClean="0">
                <a:latin typeface="Georgia" panose="02040502050405020303" pitchFamily="18" charset="0"/>
              </a:rPr>
              <a:t>.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Были введены новые уставы.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Подготовка кадров 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осуществлялась в юнкерских и военных училищах и академиях</a:t>
            </a:r>
            <a:endParaRPr lang="ru-RU" sz="2400" i="1" dirty="0">
              <a:latin typeface="Georgia" panose="020405020504050203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8436" r="7593"/>
          <a:stretch>
            <a:fillRect/>
          </a:stretch>
        </p:blipFill>
        <p:spPr bwMode="auto">
          <a:xfrm>
            <a:off x="323528" y="692696"/>
            <a:ext cx="2560450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783" y="0"/>
            <a:ext cx="915578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16288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ДОМАШНЕЕ ЗАДАНИЕ: </a:t>
            </a:r>
          </a:p>
          <a:p>
            <a:pPr algn="ctr"/>
            <a:endParaRPr lang="ru-RU" sz="3200" b="1" i="1" dirty="0">
              <a:latin typeface="Georgia" panose="02040502050405020303" pitchFamily="18" charset="0"/>
            </a:endParaRPr>
          </a:p>
          <a:p>
            <a:pPr algn="ctr"/>
            <a:r>
              <a:rPr lang="ru-RU" sz="3200" b="1" i="1" dirty="0" smtClean="0">
                <a:latin typeface="Georgia" panose="02040502050405020303" pitchFamily="18" charset="0"/>
              </a:rPr>
              <a:t>ПАРАГРАФ 21 – 22</a:t>
            </a:r>
            <a:r>
              <a:rPr lang="ru-RU" sz="3200" b="1" i="1" dirty="0">
                <a:latin typeface="Georgia" panose="02040502050405020303" pitchFamily="18" charset="0"/>
              </a:rPr>
              <a:t>.</a:t>
            </a:r>
            <a:endParaRPr lang="ru-RU" sz="32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1F67-1057-492F-A0DF-EC0727F29F03}" type="datetime1">
              <a:rPr lang="ru-RU" smtClean="0"/>
              <a:t>16.04.2014</a:t>
            </a:fld>
            <a:endParaRPr lang="ru-RU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7" y="83671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Выделите положительные и отрицательные стороны реформ</a:t>
            </a:r>
          </a:p>
        </p:txBody>
      </p:sp>
    </p:spTree>
    <p:extLst>
      <p:ext uri="{BB962C8B-B14F-4D97-AF65-F5344CB8AC3E}">
        <p14:creationId xmlns:p14="http://schemas.microsoft.com/office/powerpoint/2010/main" val="41755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764704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План урока: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Земская реформа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Городская реформа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Судебная реформа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</a:rPr>
              <a:t>Военная реформа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4" name="Рисунок 3" descr="280px-Alexandre_2_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3" y="2780928"/>
            <a:ext cx="2462653" cy="36500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9912" y="764704"/>
            <a:ext cx="4680520" cy="3970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Реформа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– преобразование, изменение, переустройство какой-либо стороны общественной жизни</a:t>
            </a:r>
          </a:p>
          <a:p>
            <a:pPr algn="ct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( порядков, институтов, учреждений), не уничтожающее основ существующей социальной структуры.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2376264" cy="31450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1271657"/>
            <a:ext cx="57606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b="1" dirty="0" smtClean="0"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latin typeface="Georgia" panose="02040502050405020303" pitchFamily="18" charset="0"/>
              </a:rPr>
              <a:t>1 января 1864 г.</a:t>
            </a:r>
            <a:r>
              <a:rPr lang="ru-RU" sz="2400" b="1" dirty="0" smtClean="0">
                <a:latin typeface="Georgia" panose="02040502050405020303" pitchFamily="18" charset="0"/>
              </a:rPr>
              <a:t> – «Положение о губернских и уездных земских учреждениях».</a:t>
            </a:r>
          </a:p>
          <a:p>
            <a:pPr>
              <a:buFontTx/>
              <a:buNone/>
            </a:pPr>
            <a:endParaRPr lang="ru-RU" sz="2400" b="1" dirty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r>
              <a:rPr lang="ru-RU" sz="2400" b="1" dirty="0" smtClean="0">
                <a:latin typeface="Georgia" panose="02040502050405020303" pitchFamily="18" charset="0"/>
              </a:rPr>
              <a:t>Создание в уездах и губерниях выборных органов местного самоуправления – </a:t>
            </a:r>
            <a:r>
              <a:rPr lang="ru-RU" sz="2400" b="1" u="sng" dirty="0" smtClean="0">
                <a:latin typeface="Georgia" panose="02040502050405020303" pitchFamily="18" charset="0"/>
              </a:rPr>
              <a:t>ЗЕМСТВ.</a:t>
            </a:r>
            <a:endParaRPr lang="ru-RU" sz="2400" b="1" dirty="0" smtClean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endParaRPr lang="ru-RU" sz="2400" b="1" dirty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r>
              <a:rPr lang="ru-RU" sz="2400" b="1" i="1" dirty="0" smtClean="0">
                <a:latin typeface="Georgia" panose="02040502050405020303" pitchFamily="18" charset="0"/>
              </a:rPr>
              <a:t>Полномочия</a:t>
            </a:r>
            <a:r>
              <a:rPr lang="ru-RU" sz="2400" b="1" dirty="0" smtClean="0">
                <a:latin typeface="Georgia" panose="02040502050405020303" pitchFamily="18" charset="0"/>
              </a:rPr>
              <a:t>: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smtClean="0">
                <a:latin typeface="Georgia" panose="02040502050405020303" pitchFamily="18" charset="0"/>
              </a:rPr>
              <a:t>решение вопросов местного хозяйственного значения (строительство дорог, школ, больниц, развитие местной промышленности).</a:t>
            </a:r>
          </a:p>
        </p:txBody>
      </p:sp>
      <p:pic>
        <p:nvPicPr>
          <p:cNvPr id="7" name="Рисунок 6" descr="280px-Alexandre_2_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139" y="548680"/>
            <a:ext cx="2332018" cy="34563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3552866" y="395519"/>
            <a:ext cx="5062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Земская реформа</a:t>
            </a:r>
          </a:p>
        </p:txBody>
      </p:sp>
    </p:spTree>
    <p:extLst>
      <p:ext uri="{BB962C8B-B14F-4D97-AF65-F5344CB8AC3E}">
        <p14:creationId xmlns:p14="http://schemas.microsoft.com/office/powerpoint/2010/main" val="25857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pic>
        <p:nvPicPr>
          <p:cNvPr id="3" name="Picture 6" descr="Рисунок1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3131840" y="1772816"/>
            <a:ext cx="5819073" cy="3312367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0" y="6093296"/>
            <a:ext cx="3384376" cy="369332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Г.Мясоедов</a:t>
            </a:r>
            <a:r>
              <a:rPr lang="ru-RU" dirty="0" smtClean="0"/>
              <a:t>. </a:t>
            </a:r>
            <a:r>
              <a:rPr lang="en-US" dirty="0" smtClean="0"/>
              <a:t>Земство обедает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7" name="Рисунок 6" descr="280px-Alexandre_2_ph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8139" y="692696"/>
            <a:ext cx="2332018" cy="34563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3923928" y="508030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Земская реформа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6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640" y="1844824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РАСПОРЯДИТЕЛЬНЫЕ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ОРГАНЫ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1844824"/>
            <a:ext cx="26642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ИСПОЛНИТЕЛЬНЫЕ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ОРГАНЫ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692696"/>
            <a:ext cx="59046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ЗЕМСКОЕ САМОУПРАВЛЕНИЕ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156176" y="1340768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447764" y="1340768"/>
            <a:ext cx="61206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972600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3573016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ЗЕМСКОЕ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СОБРАНИЕ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(ГЛАСНЫЕ)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573016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ЗЕМСКАЯ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УПРАВА</a:t>
            </a:r>
          </a:p>
        </p:txBody>
      </p:sp>
      <p:cxnSp>
        <p:nvCxnSpPr>
          <p:cNvPr id="14" name="Прямая со стрелкой 13"/>
          <p:cNvCxnSpPr>
            <a:stCxn id="11" idx="3"/>
          </p:cNvCxnSpPr>
          <p:nvPr/>
        </p:nvCxnSpPr>
        <p:spPr>
          <a:xfrm>
            <a:off x="4211960" y="4185084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735796" y="306896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602969" y="306896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4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793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33494" y="1271657"/>
            <a:ext cx="61013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b="1" dirty="0" smtClean="0"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latin typeface="Georgia" panose="02040502050405020303" pitchFamily="18" charset="0"/>
              </a:rPr>
              <a:t>Введение городского самоуправления по типу земского.</a:t>
            </a:r>
          </a:p>
          <a:p>
            <a:pPr algn="ctr">
              <a:buFontTx/>
              <a:buNone/>
            </a:pPr>
            <a:r>
              <a:rPr lang="ru-RU" sz="2400" b="1" dirty="0" smtClean="0">
                <a:latin typeface="Georgia" panose="02040502050405020303" pitchFamily="18" charset="0"/>
              </a:rPr>
              <a:t>Учреждение всесословных городских учреждений – </a:t>
            </a:r>
          </a:p>
          <a:p>
            <a:pPr algn="ctr">
              <a:buFontTx/>
              <a:buNone/>
            </a:pPr>
            <a:r>
              <a:rPr lang="ru-RU" sz="2400" b="1" u="sng" dirty="0" smtClean="0">
                <a:latin typeface="Georgia" panose="02040502050405020303" pitchFamily="18" charset="0"/>
              </a:rPr>
              <a:t>городская дума</a:t>
            </a:r>
            <a:r>
              <a:rPr lang="ru-RU" sz="2400" b="1" dirty="0" smtClean="0">
                <a:latin typeface="Georgia" panose="02040502050405020303" pitchFamily="18" charset="0"/>
              </a:rPr>
              <a:t> и </a:t>
            </a:r>
            <a:r>
              <a:rPr lang="ru-RU" sz="2400" b="1" u="sng" dirty="0" smtClean="0">
                <a:latin typeface="Georgia" panose="02040502050405020303" pitchFamily="18" charset="0"/>
              </a:rPr>
              <a:t>городская управа</a:t>
            </a:r>
            <a:r>
              <a:rPr lang="ru-RU" sz="2400" b="1" dirty="0" smtClean="0">
                <a:latin typeface="Georgia" panose="02040502050405020303" pitchFamily="18" charset="0"/>
              </a:rPr>
              <a:t> </a:t>
            </a:r>
          </a:p>
          <a:p>
            <a:pPr algn="ctr">
              <a:buFontTx/>
              <a:buNone/>
            </a:pPr>
            <a:endParaRPr lang="ru-RU" sz="2400" b="1" u="sng" dirty="0">
              <a:latin typeface="Georgia" panose="02040502050405020303" pitchFamily="18" charset="0"/>
            </a:endParaRPr>
          </a:p>
          <a:p>
            <a:pPr>
              <a:buFontTx/>
              <a:buNone/>
            </a:pPr>
            <a:r>
              <a:rPr lang="ru-RU" sz="2400" b="1" dirty="0" smtClean="0">
                <a:latin typeface="Georgia" panose="02040502050405020303" pitchFamily="18" charset="0"/>
              </a:rPr>
              <a:t>Полномочия: благоустройство города, развитие местной промышленности и торговли, народного образования и медицины, содержание тюрем и полиции.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pic>
        <p:nvPicPr>
          <p:cNvPr id="7" name="Рисунок 6" descr="280px-Alexandre_2_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139" y="548680"/>
            <a:ext cx="2332018" cy="34563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3033494" y="395519"/>
            <a:ext cx="6101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Городская реформа 1870 г.</a:t>
            </a:r>
            <a:endParaRPr lang="ru-RU" sz="32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1988840"/>
            <a:ext cx="23762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ГОРОДСКАЯ ДУМА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(ГЛАСНЫЕ)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ГОРОДСКАЯ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УПРАВА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692696"/>
            <a:ext cx="59046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ГОРОДСКОЕ САМОУПРАВЛЕНИЕ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72600" y="13407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00192" y="1988840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ГОРОДСКОЙ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ГОЛОВА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7824" y="260090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>
            <a:off x="5724128" y="260090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43608" y="4006805"/>
            <a:ext cx="496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Избирателями были </a:t>
            </a:r>
            <a:r>
              <a:rPr lang="ru-RU" sz="2400" b="1" dirty="0" smtClean="0">
                <a:latin typeface="Georgia" panose="02040502050405020303" pitchFamily="18" charset="0"/>
              </a:rPr>
              <a:t>мужчины, </a:t>
            </a:r>
            <a:r>
              <a:rPr lang="ru-RU" sz="2400" b="1" dirty="0">
                <a:latin typeface="Georgia" panose="02040502050405020303" pitchFamily="18" charset="0"/>
              </a:rPr>
              <a:t>достигшие 25 лет и платившие городские налоги.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383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Рустам Галиахметович</dc:creator>
  <cp:lastModifiedBy>Андрей</cp:lastModifiedBy>
  <cp:revision>26</cp:revision>
  <dcterms:created xsi:type="dcterms:W3CDTF">2012-12-23T15:46:20Z</dcterms:created>
  <dcterms:modified xsi:type="dcterms:W3CDTF">2014-04-16T16:58:52Z</dcterms:modified>
</cp:coreProperties>
</file>