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80" r:id="rId3"/>
    <p:sldId id="257" r:id="rId4"/>
    <p:sldId id="259" r:id="rId5"/>
    <p:sldId id="275" r:id="rId6"/>
    <p:sldId id="274" r:id="rId7"/>
    <p:sldId id="276" r:id="rId8"/>
    <p:sldId id="277" r:id="rId9"/>
    <p:sldId id="278" r:id="rId10"/>
    <p:sldId id="265" r:id="rId11"/>
    <p:sldId id="267" r:id="rId12"/>
    <p:sldId id="279" r:id="rId13"/>
    <p:sldId id="269" r:id="rId14"/>
    <p:sldId id="27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23" autoAdjust="0"/>
  </p:normalViewPr>
  <p:slideViewPr>
    <p:cSldViewPr>
      <p:cViewPr varScale="1">
        <p:scale>
          <a:sx n="63" d="100"/>
          <a:sy n="63" d="100"/>
        </p:scale>
        <p:origin x="-136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0064C0-0ADF-44AD-9B93-71ABE2156447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B33CE1-30F1-4340-86CC-7D655F4E64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7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01F67-1057-492F-A0DF-EC0727F29F03}" type="datetime1">
              <a:rPr lang="ru-RU" smtClean="0"/>
              <a:t>16.04.2014</a:t>
            </a:fld>
            <a:endParaRPr lang="ru-RU"/>
          </a:p>
        </p:txBody>
      </p:sp>
      <p:pic>
        <p:nvPicPr>
          <p:cNvPr id="4" name="Рисунок 3" descr="images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892" y="4412"/>
            <a:ext cx="9149892" cy="685358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55577" y="476672"/>
            <a:ext cx="7416824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egoe Script" pitchFamily="34" charset="0"/>
              </a:rPr>
              <a:t>Тема: «Либеральные реформы </a:t>
            </a:r>
          </a:p>
          <a:p>
            <a:pPr algn="ctr"/>
            <a:r>
              <a:rPr lang="ru-RU" sz="72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egoe Script" pitchFamily="34" charset="0"/>
              </a:rPr>
              <a:t>60 – 70–х годов</a:t>
            </a:r>
            <a:r>
              <a:rPr lang="ru-RU" sz="72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egoe Script" pitchFamily="34" charset="0"/>
              </a:rPr>
              <a:t>»</a:t>
            </a:r>
          </a:p>
          <a:p>
            <a:pPr algn="ctr"/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egoe Script" pitchFamily="34" charset="0"/>
              </a:rPr>
              <a:t>Рудых Ольга Николаевна</a:t>
            </a:r>
          </a:p>
          <a:p>
            <a:pPr algn="ctr"/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egoe Script" pitchFamily="34" charset="0"/>
              </a:rPr>
              <a:t>Учитель истории МБОУ – гимназия №11 г. Тула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  <a:latin typeface="Segoe Scrip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4507935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Picture 7" descr="Рисунок7"/>
          <p:cNvPicPr>
            <a:picLocks noChangeAspect="1" noChangeArrowheads="1"/>
          </p:cNvPicPr>
          <p:nvPr/>
        </p:nvPicPr>
        <p:blipFill>
          <a:blip r:embed="rId3" cstate="print">
            <a:lum bright="-6000" contrast="24000"/>
          </a:blip>
          <a:srcRect/>
          <a:stretch>
            <a:fillRect/>
          </a:stretch>
        </p:blipFill>
        <p:spPr bwMode="auto">
          <a:xfrm>
            <a:off x="323528" y="332656"/>
            <a:ext cx="1938432" cy="3960439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60034" y="4581128"/>
            <a:ext cx="1864357" cy="400110"/>
          </a:xfrm>
          <a:prstGeom prst="rect">
            <a:avLst/>
          </a:prstGeom>
          <a:solidFill>
            <a:srgbClr val="FFCCFF"/>
          </a:solidFill>
          <a:ln w="7620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 err="1"/>
              <a:t>Мировой</a:t>
            </a:r>
            <a:r>
              <a:rPr lang="en-US" sz="2000" dirty="0"/>
              <a:t> </a:t>
            </a:r>
            <a:r>
              <a:rPr lang="en-US" sz="2000" dirty="0" err="1"/>
              <a:t>судья</a:t>
            </a:r>
            <a:endParaRPr lang="en-US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059832" y="332656"/>
            <a:ext cx="6084168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Судебная реформа 1864 г.</a:t>
            </a:r>
          </a:p>
          <a:p>
            <a:pPr algn="ctr"/>
            <a:endParaRPr lang="ru-RU" b="1" dirty="0">
              <a:solidFill>
                <a:srgbClr val="C00000"/>
              </a:solidFill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 smtClean="0">
                <a:latin typeface="Georgia" panose="02040502050405020303" pitchFamily="18" charset="0"/>
              </a:rPr>
              <a:t>Равенство всех сословий перед законом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 smtClean="0">
                <a:latin typeface="Georgia" panose="02040502050405020303" pitchFamily="18" charset="0"/>
              </a:rPr>
              <a:t>Несменяемость и независимость судей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 smtClean="0">
                <a:latin typeface="Georgia" panose="02040502050405020303" pitchFamily="18" charset="0"/>
              </a:rPr>
              <a:t>Гласность и состязательность суда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 smtClean="0">
                <a:latin typeface="Georgia" panose="02040502050405020303" pitchFamily="18" charset="0"/>
              </a:rPr>
              <a:t>Институт присяжных заседателей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 smtClean="0">
                <a:latin typeface="Georgia" panose="02040502050405020303" pitchFamily="18" charset="0"/>
              </a:rPr>
              <a:t>Адвокатура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000" b="1" dirty="0">
              <a:latin typeface="Georgia" panose="02040502050405020303" pitchFamily="18" charset="0"/>
            </a:endParaRPr>
          </a:p>
        </p:txBody>
      </p:sp>
      <p:pic>
        <p:nvPicPr>
          <p:cNvPr id="7" name="Picture 6" descr="Рисунок5"/>
          <p:cNvPicPr>
            <a:picLocks noChangeAspect="1" noChangeArrowheads="1"/>
          </p:cNvPicPr>
          <p:nvPr/>
        </p:nvPicPr>
        <p:blipFill>
          <a:blip r:embed="rId4" cstate="print">
            <a:lum bright="-6000" contrast="12000"/>
          </a:blip>
          <a:srcRect/>
          <a:stretch>
            <a:fillRect/>
          </a:stretch>
        </p:blipFill>
        <p:spPr bwMode="auto">
          <a:xfrm>
            <a:off x="3347864" y="3098372"/>
            <a:ext cx="5201977" cy="3063162"/>
          </a:xfrm>
          <a:prstGeom prst="rect">
            <a:avLst/>
          </a:prstGeom>
          <a:noFill/>
          <a:ln w="76200">
            <a:solidFill>
              <a:schemeClr val="hlink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images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892" y="0"/>
            <a:ext cx="9155783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907704" y="404664"/>
            <a:ext cx="518457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СУДЕБНАЯ СИСТЕМА</a:t>
            </a:r>
            <a:endParaRPr lang="ru-RU" sz="2400" b="1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03848" y="1412776"/>
            <a:ext cx="259228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ИМПЕРАТОР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203848" y="2276872"/>
            <a:ext cx="259228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СЕНАТ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292080" y="3137667"/>
            <a:ext cx="259228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СУДЕБНАЯ ПАЛАТА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916360" y="4149080"/>
            <a:ext cx="259228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МИРОВОЙ СУД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203848" y="5157192"/>
            <a:ext cx="2592288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ОСОБЫЕ СУДЫ</a:t>
            </a:r>
          </a:p>
          <a:p>
            <a:pPr algn="ctr"/>
            <a:r>
              <a:rPr lang="ru-RU" dirty="0" smtClean="0"/>
              <a:t>Для крестьян</a:t>
            </a:r>
          </a:p>
          <a:p>
            <a:pPr algn="ctr"/>
            <a:r>
              <a:rPr lang="ru-RU" dirty="0" smtClean="0"/>
              <a:t>Для военных</a:t>
            </a:r>
          </a:p>
          <a:p>
            <a:pPr algn="ctr"/>
            <a:r>
              <a:rPr lang="ru-RU" dirty="0" smtClean="0"/>
              <a:t>Для духовенства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292080" y="4221088"/>
            <a:ext cx="259228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ОКРУЖНОЙСУД</a:t>
            </a:r>
            <a:endParaRPr lang="ru-RU" dirty="0"/>
          </a:p>
        </p:txBody>
      </p:sp>
      <p:cxnSp>
        <p:nvCxnSpPr>
          <p:cNvPr id="15" name="Прямая со стрелкой 14"/>
          <p:cNvCxnSpPr>
            <a:stCxn id="8" idx="2"/>
          </p:cNvCxnSpPr>
          <p:nvPr/>
        </p:nvCxnSpPr>
        <p:spPr>
          <a:xfrm>
            <a:off x="4499992" y="1916832"/>
            <a:ext cx="0" cy="3600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H="1">
            <a:off x="1907704" y="2774001"/>
            <a:ext cx="1728192" cy="13681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5148064" y="2780928"/>
            <a:ext cx="1368152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10" idx="2"/>
            <a:endCxn id="13" idx="0"/>
          </p:cNvCxnSpPr>
          <p:nvPr/>
        </p:nvCxnSpPr>
        <p:spPr>
          <a:xfrm>
            <a:off x="6588224" y="3641723"/>
            <a:ext cx="0" cy="57936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9" idx="2"/>
          </p:cNvCxnSpPr>
          <p:nvPr/>
        </p:nvCxnSpPr>
        <p:spPr>
          <a:xfrm>
            <a:off x="4499992" y="2780928"/>
            <a:ext cx="0" cy="23762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4507935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76012" y="4869160"/>
            <a:ext cx="2632452" cy="830997"/>
          </a:xfrm>
          <a:prstGeom prst="rect">
            <a:avLst/>
          </a:prstGeom>
          <a:noFill/>
          <a:ln w="7620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i="1" dirty="0" err="1"/>
              <a:t>Военный</a:t>
            </a:r>
            <a:r>
              <a:rPr lang="en-US" sz="2400" i="1" dirty="0"/>
              <a:t> </a:t>
            </a:r>
            <a:r>
              <a:rPr lang="en-US" sz="2400" i="1" dirty="0" err="1"/>
              <a:t>министр</a:t>
            </a:r>
            <a:endParaRPr lang="en-US" sz="2400" i="1" dirty="0"/>
          </a:p>
          <a:p>
            <a:pPr algn="ctr"/>
            <a:r>
              <a:rPr lang="en-US" sz="2400" i="1" dirty="0" err="1"/>
              <a:t>Д.А.Милютин</a:t>
            </a:r>
            <a:endParaRPr lang="en-US" sz="2400" i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75856" y="476672"/>
            <a:ext cx="5616624" cy="602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ВОЕННАЯ РЕФОРМА 1874 г.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sz="2400" b="1" dirty="0">
              <a:latin typeface="Georgia" panose="02040502050405020303" pitchFamily="18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sz="2400" b="1" i="1" dirty="0" smtClean="0">
                <a:latin typeface="Georgia" panose="02040502050405020303" pitchFamily="18" charset="0"/>
              </a:rPr>
              <a:t>Отмена рекрутской системы комплектования армии и введение всеобщей воинской повинности.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ru-RU" sz="2400" b="1" i="1" dirty="0" smtClean="0">
              <a:latin typeface="Georgia" panose="02040502050405020303" pitchFamily="18" charset="0"/>
            </a:endParaRP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2000" b="1" dirty="0" smtClean="0">
                <a:latin typeface="Georgia" panose="02040502050405020303" pitchFamily="18" charset="0"/>
              </a:rPr>
              <a:t>Призыву подлежали лица всех сословий с 20 лет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2000" b="1" dirty="0" smtClean="0">
                <a:latin typeface="Georgia" panose="02040502050405020303" pitchFamily="18" charset="0"/>
              </a:rPr>
              <a:t>Срок службы :в сухопутных войсках 15 лет (6 лет действительной, 9 в запасе); во флоте 10 лет (7 лет действительной, 3 в запасе).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2000" b="1" dirty="0" smtClean="0">
                <a:latin typeface="Georgia" panose="02040502050405020303" pitchFamily="18" charset="0"/>
              </a:rPr>
              <a:t>Для лиц, получивших образование срок службу сокращался (4 года – начальные училища, 6 месяцев – высшее образование)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2000" b="1" dirty="0" smtClean="0">
                <a:latin typeface="Georgia" panose="02040502050405020303" pitchFamily="18" charset="0"/>
              </a:rPr>
              <a:t>Освобождались от службы: единственные сыновья и кормильцы семьи.</a:t>
            </a:r>
            <a:endParaRPr lang="ru-RU" sz="2000" b="1" dirty="0">
              <a:latin typeface="Georgia" panose="02040502050405020303" pitchFamily="18" charset="0"/>
            </a:endParaRPr>
          </a:p>
        </p:txBody>
      </p:sp>
      <p:pic>
        <p:nvPicPr>
          <p:cNvPr id="6" name="Рисунок 5" descr="220px-Milutin_Dmitry_Alexeevich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404664"/>
            <a:ext cx="2430688" cy="3789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064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4507935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851920" y="404664"/>
            <a:ext cx="50405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ru-RU" sz="2400" b="1" i="1" dirty="0" smtClean="0">
                <a:latin typeface="Georgia" panose="02040502050405020303" pitchFamily="18" charset="0"/>
              </a:rPr>
              <a:t>В армии отменялись телесные наказания, улучшался быт и обучение солдат.</a:t>
            </a:r>
          </a:p>
          <a:p>
            <a:pPr algn="ctr">
              <a:buFontTx/>
              <a:buNone/>
            </a:pPr>
            <a:r>
              <a:rPr lang="ru-RU" sz="2400" b="1" i="1" dirty="0" smtClean="0">
                <a:latin typeface="Georgia" panose="02040502050405020303" pitchFamily="18" charset="0"/>
              </a:rPr>
              <a:t>В к.60-н.70-х годов произошло перевооружение армии на вооружение поступили нарезные орудия и винтовки </a:t>
            </a:r>
            <a:r>
              <a:rPr lang="ru-RU" sz="2400" b="1" i="1" dirty="0" err="1" smtClean="0">
                <a:latin typeface="Georgia" panose="02040502050405020303" pitchFamily="18" charset="0"/>
              </a:rPr>
              <a:t>Бердана</a:t>
            </a:r>
            <a:r>
              <a:rPr lang="ru-RU" sz="2400" b="1" i="1" dirty="0" smtClean="0">
                <a:latin typeface="Georgia" panose="02040502050405020303" pitchFamily="18" charset="0"/>
              </a:rPr>
              <a:t>.</a:t>
            </a:r>
          </a:p>
          <a:p>
            <a:pPr algn="ctr">
              <a:buFontTx/>
              <a:buNone/>
            </a:pPr>
            <a:r>
              <a:rPr lang="ru-RU" sz="2400" b="1" i="1" dirty="0" smtClean="0">
                <a:latin typeface="Georgia" panose="02040502050405020303" pitchFamily="18" charset="0"/>
              </a:rPr>
              <a:t>Были введены новые уставы.</a:t>
            </a:r>
          </a:p>
          <a:p>
            <a:pPr algn="ctr">
              <a:buFontTx/>
              <a:buNone/>
            </a:pPr>
            <a:r>
              <a:rPr lang="ru-RU" sz="2400" b="1" i="1" dirty="0" smtClean="0">
                <a:latin typeface="Georgia" panose="02040502050405020303" pitchFamily="18" charset="0"/>
              </a:rPr>
              <a:t>Подготовка кадров </a:t>
            </a:r>
          </a:p>
          <a:p>
            <a:pPr algn="ctr">
              <a:buFontTx/>
              <a:buNone/>
            </a:pPr>
            <a:r>
              <a:rPr lang="ru-RU" sz="2400" b="1" i="1" dirty="0" smtClean="0">
                <a:latin typeface="Georgia" panose="02040502050405020303" pitchFamily="18" charset="0"/>
              </a:rPr>
              <a:t>осуществлялась в юнкерских и военных училищах и академиях</a:t>
            </a:r>
            <a:endParaRPr lang="ru-RU" sz="2400" i="1" dirty="0">
              <a:latin typeface="Georgia" panose="02040502050405020303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 l="8436" r="7593"/>
          <a:stretch>
            <a:fillRect/>
          </a:stretch>
        </p:blipFill>
        <p:spPr bwMode="auto">
          <a:xfrm>
            <a:off x="323528" y="692696"/>
            <a:ext cx="2560450" cy="331236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1783" y="0"/>
            <a:ext cx="9155783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286000" y="1628800"/>
            <a:ext cx="4572000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3200" b="1" i="1" dirty="0" smtClean="0">
                <a:latin typeface="Georgia" panose="02040502050405020303" pitchFamily="18" charset="0"/>
              </a:rPr>
              <a:t>ДОМАШНЕЕ ЗАДАНИЕ: </a:t>
            </a:r>
          </a:p>
          <a:p>
            <a:pPr algn="ctr"/>
            <a:endParaRPr lang="ru-RU" sz="3200" b="1" i="1" dirty="0">
              <a:latin typeface="Georgia" panose="02040502050405020303" pitchFamily="18" charset="0"/>
            </a:endParaRPr>
          </a:p>
          <a:p>
            <a:pPr algn="ctr"/>
            <a:r>
              <a:rPr lang="ru-RU" sz="3200" b="1" i="1" dirty="0" smtClean="0">
                <a:latin typeface="Georgia" panose="02040502050405020303" pitchFamily="18" charset="0"/>
              </a:rPr>
              <a:t>ПАРАГРАФ 21 – 22</a:t>
            </a:r>
            <a:r>
              <a:rPr lang="ru-RU" sz="3200" b="1" i="1" dirty="0">
                <a:latin typeface="Georgia" panose="02040502050405020303" pitchFamily="18" charset="0"/>
              </a:rPr>
              <a:t>.</a:t>
            </a:r>
            <a:endParaRPr lang="ru-RU" sz="3200" dirty="0">
              <a:latin typeface="Georgia" panose="020405020504050203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01F67-1057-492F-A0DF-EC0727F29F03}" type="datetime1">
              <a:rPr lang="ru-RU" smtClean="0"/>
              <a:t>16.04.2014</a:t>
            </a:fld>
            <a:endParaRPr lang="ru-RU"/>
          </a:p>
        </p:txBody>
      </p:sp>
      <p:pic>
        <p:nvPicPr>
          <p:cNvPr id="4" name="Рисунок 3" descr="images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892" y="4412"/>
            <a:ext cx="9149892" cy="685358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55577" y="836712"/>
            <a:ext cx="741682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egoe Script" pitchFamily="34" charset="0"/>
              </a:rPr>
              <a:t>Выделите положительные и отрицательные стороны реформ</a:t>
            </a:r>
          </a:p>
        </p:txBody>
      </p:sp>
    </p:spTree>
    <p:extLst>
      <p:ext uri="{BB962C8B-B14F-4D97-AF65-F5344CB8AC3E}">
        <p14:creationId xmlns:p14="http://schemas.microsoft.com/office/powerpoint/2010/main" val="417551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892" y="4412"/>
            <a:ext cx="9149892" cy="685358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43808" y="764704"/>
            <a:ext cx="5400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egoe Script" pitchFamily="34" charset="0"/>
              </a:rPr>
              <a:t>План урока:</a:t>
            </a:r>
          </a:p>
          <a:p>
            <a:pPr marL="342900" indent="-342900">
              <a:buAutoNum type="arabicPeriod"/>
            </a:pP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egoe Script" pitchFamily="34" charset="0"/>
              </a:rPr>
              <a:t>Земская реформа</a:t>
            </a:r>
          </a:p>
          <a:p>
            <a:pPr marL="342900" indent="-342900">
              <a:buAutoNum type="arabicPeriod"/>
            </a:pP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egoe Script" pitchFamily="34" charset="0"/>
              </a:rPr>
              <a:t>Городская реформа</a:t>
            </a:r>
          </a:p>
          <a:p>
            <a:pPr marL="342900" indent="-342900">
              <a:buAutoNum type="arabicPeriod"/>
            </a:pP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egoe Script" pitchFamily="34" charset="0"/>
              </a:rPr>
              <a:t>Судебная реформа</a:t>
            </a:r>
          </a:p>
          <a:p>
            <a:pPr marL="342900" indent="-342900">
              <a:buAutoNum type="arabicPeriod"/>
            </a:pP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egoe Script" pitchFamily="34" charset="0"/>
              </a:rPr>
              <a:t>Военная реформа</a:t>
            </a:r>
            <a:endParaRPr lang="ru-RU" sz="3200" dirty="0">
              <a:solidFill>
                <a:schemeClr val="tx1">
                  <a:lumMod val="95000"/>
                  <a:lumOff val="5000"/>
                </a:schemeClr>
              </a:solidFill>
              <a:latin typeface="Segoe Script" pitchFamily="34" charset="0"/>
            </a:endParaRPr>
          </a:p>
        </p:txBody>
      </p:sp>
      <p:pic>
        <p:nvPicPr>
          <p:cNvPr id="4" name="Рисунок 3" descr="280px-Alexandre_2_phot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3" y="2780928"/>
            <a:ext cx="2462653" cy="365000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4507935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779912" y="764704"/>
            <a:ext cx="4680520" cy="3970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</a:rPr>
              <a:t>Реформа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</a:rPr>
              <a:t> – преобразование, изменение, переустройство какой-либо стороны общественной жизни</a:t>
            </a:r>
          </a:p>
          <a:p>
            <a:pPr algn="ctr"/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</a:rPr>
              <a:t> ( порядков, институтов, учреждений), не уничтожающее основ существующей социальной структуры.</a:t>
            </a:r>
            <a:endParaRPr lang="ru-RU" sz="2800" i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620688"/>
            <a:ext cx="2376264" cy="314505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4507935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203848" y="1271657"/>
            <a:ext cx="576064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ru-RU" sz="2400" b="1" dirty="0" smtClean="0">
                <a:latin typeface="Georgia" panose="02040502050405020303" pitchFamily="18" charset="0"/>
              </a:rPr>
              <a:t> </a:t>
            </a:r>
            <a:r>
              <a:rPr lang="ru-RU" sz="2400" b="1" i="1" dirty="0" smtClean="0">
                <a:latin typeface="Georgia" panose="02040502050405020303" pitchFamily="18" charset="0"/>
              </a:rPr>
              <a:t>1 января 1864 г.</a:t>
            </a:r>
            <a:r>
              <a:rPr lang="ru-RU" sz="2400" b="1" dirty="0" smtClean="0">
                <a:latin typeface="Georgia" panose="02040502050405020303" pitchFamily="18" charset="0"/>
              </a:rPr>
              <a:t> – «Положение о губернских и уездных земских учреждениях».</a:t>
            </a:r>
          </a:p>
          <a:p>
            <a:pPr>
              <a:buFontTx/>
              <a:buNone/>
            </a:pPr>
            <a:endParaRPr lang="ru-RU" sz="2400" b="1" dirty="0">
              <a:latin typeface="Georgia" panose="02040502050405020303" pitchFamily="18" charset="0"/>
            </a:endParaRPr>
          </a:p>
          <a:p>
            <a:pPr>
              <a:buFontTx/>
              <a:buNone/>
            </a:pPr>
            <a:r>
              <a:rPr lang="ru-RU" sz="2400" b="1" dirty="0" smtClean="0">
                <a:latin typeface="Georgia" panose="02040502050405020303" pitchFamily="18" charset="0"/>
              </a:rPr>
              <a:t>Создание в уездах и губерниях выборных органов местного самоуправления – </a:t>
            </a:r>
            <a:r>
              <a:rPr lang="ru-RU" sz="2400" b="1" u="sng" dirty="0" smtClean="0">
                <a:latin typeface="Georgia" panose="02040502050405020303" pitchFamily="18" charset="0"/>
              </a:rPr>
              <a:t>ЗЕМСТВ.</a:t>
            </a:r>
            <a:endParaRPr lang="ru-RU" sz="2400" b="1" dirty="0" smtClean="0">
              <a:latin typeface="Georgia" panose="02040502050405020303" pitchFamily="18" charset="0"/>
            </a:endParaRPr>
          </a:p>
          <a:p>
            <a:pPr>
              <a:buFontTx/>
              <a:buNone/>
            </a:pPr>
            <a:endParaRPr lang="ru-RU" sz="2400" b="1" dirty="0">
              <a:latin typeface="Georgia" panose="02040502050405020303" pitchFamily="18" charset="0"/>
            </a:endParaRPr>
          </a:p>
          <a:p>
            <a:pPr>
              <a:buFontTx/>
              <a:buNone/>
            </a:pPr>
            <a:r>
              <a:rPr lang="ru-RU" sz="2400" b="1" i="1" dirty="0" smtClean="0">
                <a:latin typeface="Georgia" panose="02040502050405020303" pitchFamily="18" charset="0"/>
              </a:rPr>
              <a:t>Полномочия</a:t>
            </a:r>
            <a:r>
              <a:rPr lang="ru-RU" sz="2400" b="1" dirty="0" smtClean="0">
                <a:latin typeface="Georgia" panose="02040502050405020303" pitchFamily="18" charset="0"/>
              </a:rPr>
              <a:t>:</a:t>
            </a:r>
            <a:r>
              <a:rPr lang="ru-RU" sz="2400" b="1" dirty="0">
                <a:latin typeface="Georgia" panose="02040502050405020303" pitchFamily="18" charset="0"/>
              </a:rPr>
              <a:t> </a:t>
            </a:r>
            <a:r>
              <a:rPr lang="ru-RU" sz="2400" b="1" dirty="0" smtClean="0">
                <a:latin typeface="Georgia" panose="02040502050405020303" pitchFamily="18" charset="0"/>
              </a:rPr>
              <a:t>решение вопросов местного хозяйственного значения (строительство дорог, школ, больниц, развитие местной промышленности).</a:t>
            </a:r>
          </a:p>
        </p:txBody>
      </p:sp>
      <p:pic>
        <p:nvPicPr>
          <p:cNvPr id="7" name="Рисунок 6" descr="280px-Alexandre_2_phot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8139" y="548680"/>
            <a:ext cx="2332018" cy="345638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6" name="Прямоугольник 5"/>
          <p:cNvSpPr/>
          <p:nvPr/>
        </p:nvSpPr>
        <p:spPr>
          <a:xfrm>
            <a:off x="3552866" y="395519"/>
            <a:ext cx="506260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>
                <a:solidFill>
                  <a:srgbClr val="C00000"/>
                </a:solidFill>
                <a:latin typeface="Georgia" panose="02040502050405020303" pitchFamily="18" charset="0"/>
              </a:rPr>
              <a:t>Земская реформа</a:t>
            </a:r>
          </a:p>
        </p:txBody>
      </p:sp>
    </p:spTree>
    <p:extLst>
      <p:ext uri="{BB962C8B-B14F-4D97-AF65-F5344CB8AC3E}">
        <p14:creationId xmlns:p14="http://schemas.microsoft.com/office/powerpoint/2010/main" val="258574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4507935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7384"/>
            <a:ext cx="9144000" cy="6858000"/>
          </a:xfrm>
          <a:prstGeom prst="rect">
            <a:avLst/>
          </a:prstGeom>
        </p:spPr>
      </p:pic>
      <p:pic>
        <p:nvPicPr>
          <p:cNvPr id="3" name="Picture 6" descr="Рисунок1"/>
          <p:cNvPicPr>
            <a:picLocks noChangeAspect="1" noChangeArrowheads="1"/>
          </p:cNvPicPr>
          <p:nvPr/>
        </p:nvPicPr>
        <p:blipFill>
          <a:blip r:embed="rId3" cstate="print">
            <a:lum bright="-6000" contrast="12000"/>
          </a:blip>
          <a:srcRect/>
          <a:stretch>
            <a:fillRect/>
          </a:stretch>
        </p:blipFill>
        <p:spPr bwMode="auto">
          <a:xfrm>
            <a:off x="3131840" y="1772816"/>
            <a:ext cx="5819073" cy="3312367"/>
          </a:xfrm>
          <a:prstGeom prst="rect">
            <a:avLst/>
          </a:prstGeom>
          <a:noFill/>
          <a:ln w="76200">
            <a:solidFill>
              <a:schemeClr val="hlink"/>
            </a:solidFill>
            <a:miter lim="800000"/>
            <a:headEnd/>
            <a:tailEnd/>
          </a:ln>
        </p:spPr>
      </p:pic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572000" y="6093296"/>
            <a:ext cx="3384376" cy="369332"/>
          </a:xfrm>
          <a:prstGeom prst="rect">
            <a:avLst/>
          </a:prstGeom>
          <a:solidFill>
            <a:srgbClr val="FFCCFF"/>
          </a:solidFill>
          <a:ln w="7620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 smtClean="0"/>
              <a:t>Г.Мясоедов</a:t>
            </a:r>
            <a:r>
              <a:rPr lang="ru-RU" dirty="0" smtClean="0"/>
              <a:t>. </a:t>
            </a:r>
            <a:r>
              <a:rPr lang="en-US" dirty="0" smtClean="0"/>
              <a:t>Земство обедает</a:t>
            </a:r>
            <a:r>
              <a:rPr lang="ru-RU" dirty="0" smtClean="0"/>
              <a:t>.</a:t>
            </a:r>
            <a:endParaRPr lang="en-US" dirty="0"/>
          </a:p>
        </p:txBody>
      </p:sp>
      <p:pic>
        <p:nvPicPr>
          <p:cNvPr id="7" name="Рисунок 6" descr="280px-Alexandre_2_phot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8139" y="692696"/>
            <a:ext cx="2332018" cy="345638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6" name="Прямоугольник 5"/>
          <p:cNvSpPr/>
          <p:nvPr/>
        </p:nvSpPr>
        <p:spPr>
          <a:xfrm>
            <a:off x="3923928" y="508030"/>
            <a:ext cx="48965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</a:rPr>
              <a:t>Земская реформа</a:t>
            </a:r>
            <a:endParaRPr lang="ru-RU" sz="4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966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892" y="0"/>
            <a:ext cx="9155783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331640" y="1844824"/>
            <a:ext cx="2808312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Georgia" panose="02040502050405020303" pitchFamily="18" charset="0"/>
              </a:rPr>
              <a:t>РАСПОРЯДИТЕЛЬНЫЕ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Georgia" panose="02040502050405020303" pitchFamily="18" charset="0"/>
              </a:rPr>
              <a:t>ОРГАНЫ</a:t>
            </a:r>
            <a:endParaRPr lang="ru-RU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292080" y="1844824"/>
            <a:ext cx="2664296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Georgia" panose="02040502050405020303" pitchFamily="18" charset="0"/>
              </a:rPr>
              <a:t>ИСПОЛНИТЕЛЬНЫЕ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Georgia" panose="02040502050405020303" pitchFamily="18" charset="0"/>
              </a:rPr>
              <a:t>ОРГАНЫ</a:t>
            </a:r>
            <a:endParaRPr lang="ru-RU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63688" y="692696"/>
            <a:ext cx="590465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ЗЕМСКОЕ САМОУПРАВЛЕНИЕ</a:t>
            </a:r>
            <a:endParaRPr lang="ru-RU" sz="2400" b="1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6156176" y="1340768"/>
            <a:ext cx="79208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2447764" y="1340768"/>
            <a:ext cx="61206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9972600" y="1340768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403648" y="3573016"/>
            <a:ext cx="2808312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Georgia" panose="02040502050405020303" pitchFamily="18" charset="0"/>
              </a:rPr>
              <a:t>ЗЕМСКОЕ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Georgia" panose="02040502050405020303" pitchFamily="18" charset="0"/>
              </a:rPr>
              <a:t>СОБРАНИЕ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Georgia" panose="02040502050405020303" pitchFamily="18" charset="0"/>
              </a:rPr>
              <a:t>(ГЛАСНЫЕ)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220072" y="3573016"/>
            <a:ext cx="2808312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Georgia" panose="02040502050405020303" pitchFamily="18" charset="0"/>
              </a:rPr>
              <a:t>ЗЕМСКАЯ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Georgia" panose="02040502050405020303" pitchFamily="18" charset="0"/>
              </a:rPr>
              <a:t>УПРАВА</a:t>
            </a:r>
          </a:p>
        </p:txBody>
      </p:sp>
      <p:cxnSp>
        <p:nvCxnSpPr>
          <p:cNvPr id="14" name="Прямая со стрелкой 13"/>
          <p:cNvCxnSpPr>
            <a:stCxn id="11" idx="3"/>
          </p:cNvCxnSpPr>
          <p:nvPr/>
        </p:nvCxnSpPr>
        <p:spPr>
          <a:xfrm>
            <a:off x="4211960" y="4185084"/>
            <a:ext cx="100811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2735796" y="3068960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6602969" y="3068960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249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4507935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033494" y="1271657"/>
            <a:ext cx="610135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ru-RU" sz="2400" b="1" dirty="0" smtClean="0">
                <a:latin typeface="Georgia" panose="02040502050405020303" pitchFamily="18" charset="0"/>
              </a:rPr>
              <a:t> </a:t>
            </a:r>
            <a:r>
              <a:rPr lang="ru-RU" sz="2400" b="1" i="1" dirty="0" smtClean="0">
                <a:latin typeface="Georgia" panose="02040502050405020303" pitchFamily="18" charset="0"/>
              </a:rPr>
              <a:t>Введение городского самоуправления по типу земского.</a:t>
            </a:r>
          </a:p>
          <a:p>
            <a:pPr algn="ctr">
              <a:buFontTx/>
              <a:buNone/>
            </a:pPr>
            <a:r>
              <a:rPr lang="ru-RU" sz="2400" b="1" dirty="0" smtClean="0">
                <a:latin typeface="Georgia" panose="02040502050405020303" pitchFamily="18" charset="0"/>
              </a:rPr>
              <a:t>Учреждение всесословных городских учреждений – </a:t>
            </a:r>
          </a:p>
          <a:p>
            <a:pPr algn="ctr">
              <a:buFontTx/>
              <a:buNone/>
            </a:pPr>
            <a:r>
              <a:rPr lang="ru-RU" sz="2400" b="1" u="sng" dirty="0" smtClean="0">
                <a:latin typeface="Georgia" panose="02040502050405020303" pitchFamily="18" charset="0"/>
              </a:rPr>
              <a:t>городская дума</a:t>
            </a:r>
            <a:r>
              <a:rPr lang="ru-RU" sz="2400" b="1" dirty="0" smtClean="0">
                <a:latin typeface="Georgia" panose="02040502050405020303" pitchFamily="18" charset="0"/>
              </a:rPr>
              <a:t> и </a:t>
            </a:r>
            <a:r>
              <a:rPr lang="ru-RU" sz="2400" b="1" u="sng" dirty="0" smtClean="0">
                <a:latin typeface="Georgia" panose="02040502050405020303" pitchFamily="18" charset="0"/>
              </a:rPr>
              <a:t>городская управа</a:t>
            </a:r>
            <a:r>
              <a:rPr lang="ru-RU" sz="2400" b="1" dirty="0" smtClean="0">
                <a:latin typeface="Georgia" panose="02040502050405020303" pitchFamily="18" charset="0"/>
              </a:rPr>
              <a:t> </a:t>
            </a:r>
          </a:p>
          <a:p>
            <a:pPr algn="ctr">
              <a:buFontTx/>
              <a:buNone/>
            </a:pPr>
            <a:endParaRPr lang="ru-RU" sz="2400" b="1" u="sng" dirty="0">
              <a:latin typeface="Georgia" panose="02040502050405020303" pitchFamily="18" charset="0"/>
            </a:endParaRPr>
          </a:p>
          <a:p>
            <a:pPr>
              <a:buFontTx/>
              <a:buNone/>
            </a:pPr>
            <a:r>
              <a:rPr lang="ru-RU" sz="2400" b="1" dirty="0" smtClean="0">
                <a:latin typeface="Georgia" panose="02040502050405020303" pitchFamily="18" charset="0"/>
              </a:rPr>
              <a:t>Полномочия: благоустройство города, развитие местной промышленности и торговли, народного образования и медицины, содержание тюрем и полиции.</a:t>
            </a:r>
            <a:endParaRPr lang="ru-RU" sz="2400" b="1" dirty="0">
              <a:latin typeface="Georgia" panose="02040502050405020303" pitchFamily="18" charset="0"/>
            </a:endParaRPr>
          </a:p>
        </p:txBody>
      </p:sp>
      <p:pic>
        <p:nvPicPr>
          <p:cNvPr id="7" name="Рисунок 6" descr="280px-Alexandre_2_phot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8139" y="548680"/>
            <a:ext cx="2332018" cy="345638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6" name="Прямоугольник 5"/>
          <p:cNvSpPr/>
          <p:nvPr/>
        </p:nvSpPr>
        <p:spPr>
          <a:xfrm>
            <a:off x="3033494" y="395519"/>
            <a:ext cx="61013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Городская реформа 1870 г.</a:t>
            </a:r>
            <a:endParaRPr lang="ru-RU" sz="3200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91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892" y="0"/>
            <a:ext cx="9155783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611560" y="1988840"/>
            <a:ext cx="2376264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Georgia" panose="02040502050405020303" pitchFamily="18" charset="0"/>
              </a:rPr>
              <a:t>ГОРОДСКАЯ ДУМА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Georgia" panose="02040502050405020303" pitchFamily="18" charset="0"/>
              </a:rPr>
              <a:t>(ГЛАСНЫЕ)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491880" y="1988840"/>
            <a:ext cx="22322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Georgia" panose="02040502050405020303" pitchFamily="18" charset="0"/>
              </a:rPr>
              <a:t>ГОРОДСКАЯ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Georgia" panose="02040502050405020303" pitchFamily="18" charset="0"/>
              </a:rPr>
              <a:t>УПРАВА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763688" y="692696"/>
            <a:ext cx="590465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ГОРОДСКОЕ САМОУПРАВЛЕНИЕ</a:t>
            </a:r>
            <a:endParaRPr lang="ru-RU" sz="2400" b="1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972600" y="1340768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6300192" y="1988840"/>
            <a:ext cx="22322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Georgia" panose="02040502050405020303" pitchFamily="18" charset="0"/>
              </a:rPr>
              <a:t>ГОРОДСКОЙ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Georgia" panose="02040502050405020303" pitchFamily="18" charset="0"/>
              </a:rPr>
              <a:t>ГОЛОВА</a:t>
            </a: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2987824" y="2600908"/>
            <a:ext cx="50405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5" idx="3"/>
          </p:cNvCxnSpPr>
          <p:nvPr/>
        </p:nvCxnSpPr>
        <p:spPr>
          <a:xfrm>
            <a:off x="5724128" y="2600908"/>
            <a:ext cx="57606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1043608" y="4006805"/>
            <a:ext cx="49685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Georgia" panose="02040502050405020303" pitchFamily="18" charset="0"/>
              </a:rPr>
              <a:t>Избирателями были </a:t>
            </a:r>
            <a:r>
              <a:rPr lang="ru-RU" sz="2400" b="1" dirty="0" smtClean="0">
                <a:latin typeface="Georgia" panose="02040502050405020303" pitchFamily="18" charset="0"/>
              </a:rPr>
              <a:t>мужчины, </a:t>
            </a:r>
            <a:r>
              <a:rPr lang="ru-RU" sz="2400" b="1" dirty="0">
                <a:latin typeface="Georgia" panose="02040502050405020303" pitchFamily="18" charset="0"/>
              </a:rPr>
              <a:t>достигшие 25 лет и платившие городские налоги.</a:t>
            </a:r>
            <a:endParaRPr lang="ru-RU" sz="2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2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</TotalTime>
  <Words>383</Words>
  <Application>Microsoft Office PowerPoint</Application>
  <PresentationFormat>Экран (4:3)</PresentationFormat>
  <Paragraphs>82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Волна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Рустам Галиахметович</dc:creator>
  <cp:lastModifiedBy>Андрей</cp:lastModifiedBy>
  <cp:revision>26</cp:revision>
  <dcterms:created xsi:type="dcterms:W3CDTF">2012-12-23T15:46:20Z</dcterms:created>
  <dcterms:modified xsi:type="dcterms:W3CDTF">2014-04-16T16:58:52Z</dcterms:modified>
</cp:coreProperties>
</file>