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wav" ContentType="audio/wav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9"/>
  </p:notesMasterIdLst>
  <p:sldIdLst>
    <p:sldId id="256" r:id="rId2"/>
    <p:sldId id="308" r:id="rId3"/>
    <p:sldId id="257" r:id="rId4"/>
    <p:sldId id="259" r:id="rId5"/>
    <p:sldId id="267" r:id="rId6"/>
    <p:sldId id="272" r:id="rId7"/>
    <p:sldId id="282" r:id="rId8"/>
    <p:sldId id="260" r:id="rId9"/>
    <p:sldId id="265" r:id="rId10"/>
    <p:sldId id="274" r:id="rId11"/>
    <p:sldId id="281" r:id="rId12"/>
    <p:sldId id="261" r:id="rId13"/>
    <p:sldId id="266" r:id="rId14"/>
    <p:sldId id="271" r:id="rId15"/>
    <p:sldId id="280" r:id="rId16"/>
    <p:sldId id="262" r:id="rId17"/>
    <p:sldId id="275" r:id="rId18"/>
    <p:sldId id="268" r:id="rId19"/>
    <p:sldId id="279" r:id="rId20"/>
    <p:sldId id="300" r:id="rId21"/>
    <p:sldId id="299" r:id="rId22"/>
    <p:sldId id="301" r:id="rId23"/>
    <p:sldId id="309" r:id="rId24"/>
    <p:sldId id="304" r:id="rId25"/>
    <p:sldId id="303" r:id="rId26"/>
    <p:sldId id="302" r:id="rId27"/>
    <p:sldId id="310" r:id="rId28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96D4E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296" autoAdjust="0"/>
    <p:restoredTop sz="96337" autoAdjust="0"/>
  </p:normalViewPr>
  <p:slideViewPr>
    <p:cSldViewPr>
      <p:cViewPr>
        <p:scale>
          <a:sx n="82" d="100"/>
          <a:sy n="82" d="100"/>
        </p:scale>
        <p:origin x="-792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emf"/><Relationship Id="rId1" Type="http://schemas.openxmlformats.org/officeDocument/2006/relationships/image" Target="../media/image5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C6048706-2A9E-4A25-8DB1-F95319E0DB40}" type="datetimeFigureOut">
              <a:rPr lang="ru-RU"/>
              <a:pPr>
                <a:defRPr/>
              </a:pPr>
              <a:t>04.04.2014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0724E9F1-C443-4F00-AF98-82849CEEE1F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621406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26863C-BC86-4226-ADF0-274757C8850C}" type="datetime1">
              <a:rPr lang="ru-RU"/>
              <a:pPr>
                <a:defRPr/>
              </a:pPr>
              <a:t>04.04.2014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http://aida.ucoz.ru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BCF8FF-9D06-40D0-AEA8-BAE439453D4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F1EE7E-7533-477C-8679-2BC5408F784B}" type="datetime1">
              <a:rPr lang="ru-RU"/>
              <a:pPr>
                <a:defRPr/>
              </a:pPr>
              <a:t>04.04.2014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http://aida.ucoz.ru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0935BD-694F-4A19-95C4-456A1304AEC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23477A-77BA-45F5-A534-48932FBADEC7}" type="datetime1">
              <a:rPr lang="ru-RU"/>
              <a:pPr>
                <a:defRPr/>
              </a:pPr>
              <a:t>04.04.2014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http://aida.ucoz.ru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E3D20F-FF69-4D1B-B755-D8AD524002D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543729-276C-4FC1-86EC-114EAB3E4550}" type="datetime1">
              <a:rPr lang="ru-RU"/>
              <a:pPr>
                <a:defRPr/>
              </a:pPr>
              <a:t>04.04.2014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http://aida.ucoz.ru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F18E33-7A2A-47E6-9C5C-748FCD32DAE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4B0A31-D412-473A-AF69-24991357BFC4}" type="datetime1">
              <a:rPr lang="ru-RU"/>
              <a:pPr>
                <a:defRPr/>
              </a:pPr>
              <a:t>04.04.2014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http://aida.ucoz.ru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8A951B-E046-4F69-9340-AFAB9143DCF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F09618-89A6-4DDE-A519-EE40BE8FD88A}" type="datetime1">
              <a:rPr lang="ru-RU"/>
              <a:pPr>
                <a:defRPr/>
              </a:pPr>
              <a:t>04.04.2014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http://aida.ucoz.ru</a:t>
            </a: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CC0CF0-059D-4454-BBFE-6EC59D8266B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647641-2044-4613-9584-1F9159AAE026}" type="datetime1">
              <a:rPr lang="ru-RU"/>
              <a:pPr>
                <a:defRPr/>
              </a:pPr>
              <a:t>04.04.2014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http://aida.ucoz.ru</a:t>
            </a: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AC2912-F598-448E-B57F-ACC03AA53C5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12E7BD-F34E-4B16-A6C3-672B86F74CC9}" type="datetime1">
              <a:rPr lang="ru-RU"/>
              <a:pPr>
                <a:defRPr/>
              </a:pPr>
              <a:t>04.04.2014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http://aida.ucoz.ru</a:t>
            </a: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4C7286-D611-4A8A-8437-D2A1ECD8F58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D180DB-BF3F-4FF3-A34E-7D947E432C96}" type="datetime1">
              <a:rPr lang="ru-RU"/>
              <a:pPr>
                <a:defRPr/>
              </a:pPr>
              <a:t>04.04.2014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http://aida.ucoz.ru</a:t>
            </a: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4EC698-720E-47D0-90B8-1DD6F331B38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4762BF-118B-4996-8E3A-55E048F67B12}" type="datetime1">
              <a:rPr lang="ru-RU"/>
              <a:pPr>
                <a:defRPr/>
              </a:pPr>
              <a:t>04.04.2014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http://aida.ucoz.ru</a:t>
            </a: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50B50C-1E80-40B2-9059-272A4A7AEF3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455B08-7B19-460E-A063-0829E940FD28}" type="datetime1">
              <a:rPr lang="ru-RU"/>
              <a:pPr>
                <a:defRPr/>
              </a:pPr>
              <a:t>04.04.2014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http://aida.ucoz.ru</a:t>
            </a: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5F28F0-0DDB-42AD-89EC-028561F3AE0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27651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6DCE43FF-C72E-4904-824B-8B387264F21B}" type="datetime1">
              <a:rPr lang="ru-RU"/>
              <a:pPr>
                <a:defRPr/>
              </a:pPr>
              <a:t>04.04.2014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http://aida.ucoz.ru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ED148BBA-F9AF-425F-B317-F60F550DF1F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hf hdr="0"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2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2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2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2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26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2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2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2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0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2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2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emf"/><Relationship Id="rId3" Type="http://schemas.openxmlformats.org/officeDocument/2006/relationships/audio" Target="../media/audio1.wav"/><Relationship Id="rId7" Type="http://schemas.openxmlformats.org/officeDocument/2006/relationships/oleObject" Target="../embeddings/oleObject1.bin"/><Relationship Id="rId12" Type="http://schemas.openxmlformats.org/officeDocument/2006/relationships/image" Target="../media/image7.e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slide" Target="slide8.xml"/><Relationship Id="rId11" Type="http://schemas.openxmlformats.org/officeDocument/2006/relationships/oleObject" Target="../embeddings/oleObject3.bin"/><Relationship Id="rId5" Type="http://schemas.openxmlformats.org/officeDocument/2006/relationships/slide" Target="slide25.xml"/><Relationship Id="rId10" Type="http://schemas.openxmlformats.org/officeDocument/2006/relationships/image" Target="../media/image6.emf"/><Relationship Id="rId4" Type="http://schemas.openxmlformats.org/officeDocument/2006/relationships/slide" Target="slide2.xml"/><Relationship Id="rId9" Type="http://schemas.openxmlformats.org/officeDocument/2006/relationships/oleObject" Target="../embeddings/oleObject2.bin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2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1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2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2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" Target="slide26.xml"/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2.xml"/><Relationship Id="rId4" Type="http://schemas.openxmlformats.org/officeDocument/2006/relationships/slide" Target="slide3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2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4.jpe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26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26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26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slide" Target="slide10.xml"/><Relationship Id="rId13" Type="http://schemas.openxmlformats.org/officeDocument/2006/relationships/slide" Target="slide15.xml"/><Relationship Id="rId18" Type="http://schemas.openxmlformats.org/officeDocument/2006/relationships/slide" Target="slide20.xml"/><Relationship Id="rId3" Type="http://schemas.openxmlformats.org/officeDocument/2006/relationships/slide" Target="slide5.xml"/><Relationship Id="rId21" Type="http://schemas.openxmlformats.org/officeDocument/2006/relationships/slide" Target="slide23.xml"/><Relationship Id="rId7" Type="http://schemas.openxmlformats.org/officeDocument/2006/relationships/slide" Target="slide9.xml"/><Relationship Id="rId12" Type="http://schemas.openxmlformats.org/officeDocument/2006/relationships/slide" Target="slide14.xml"/><Relationship Id="rId17" Type="http://schemas.openxmlformats.org/officeDocument/2006/relationships/slide" Target="slide19.xml"/><Relationship Id="rId25" Type="http://schemas.openxmlformats.org/officeDocument/2006/relationships/slide" Target="slide27.xml"/><Relationship Id="rId2" Type="http://schemas.openxmlformats.org/officeDocument/2006/relationships/slide" Target="slide4.xml"/><Relationship Id="rId16" Type="http://schemas.openxmlformats.org/officeDocument/2006/relationships/slide" Target="slide18.xml"/><Relationship Id="rId20" Type="http://schemas.openxmlformats.org/officeDocument/2006/relationships/slide" Target="slide22.xml"/><Relationship Id="rId1" Type="http://schemas.openxmlformats.org/officeDocument/2006/relationships/slideLayout" Target="../slideLayouts/slideLayout2.xml"/><Relationship Id="rId6" Type="http://schemas.openxmlformats.org/officeDocument/2006/relationships/slide" Target="slide8.xml"/><Relationship Id="rId11" Type="http://schemas.openxmlformats.org/officeDocument/2006/relationships/slide" Target="slide13.xml"/><Relationship Id="rId24" Type="http://schemas.openxmlformats.org/officeDocument/2006/relationships/slide" Target="slide26.xml"/><Relationship Id="rId5" Type="http://schemas.openxmlformats.org/officeDocument/2006/relationships/slide" Target="slide7.xml"/><Relationship Id="rId15" Type="http://schemas.openxmlformats.org/officeDocument/2006/relationships/slide" Target="slide17.xml"/><Relationship Id="rId23" Type="http://schemas.openxmlformats.org/officeDocument/2006/relationships/slide" Target="slide25.xml"/><Relationship Id="rId10" Type="http://schemas.openxmlformats.org/officeDocument/2006/relationships/slide" Target="slide12.xml"/><Relationship Id="rId19" Type="http://schemas.openxmlformats.org/officeDocument/2006/relationships/slide" Target="slide21.xml"/><Relationship Id="rId4" Type="http://schemas.openxmlformats.org/officeDocument/2006/relationships/slide" Target="slide6.xml"/><Relationship Id="rId9" Type="http://schemas.openxmlformats.org/officeDocument/2006/relationships/slide" Target="slide11.xml"/><Relationship Id="rId14" Type="http://schemas.openxmlformats.org/officeDocument/2006/relationships/slide" Target="slide16.xml"/><Relationship Id="rId22" Type="http://schemas.openxmlformats.org/officeDocument/2006/relationships/slide" Target="slide2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2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2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2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5" Type="http://schemas.openxmlformats.org/officeDocument/2006/relationships/slide" Target="slide3.xml"/><Relationship Id="rId4" Type="http://schemas.openxmlformats.org/officeDocument/2006/relationships/slide" Target="slide2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5" Type="http://schemas.openxmlformats.org/officeDocument/2006/relationships/slide" Target="slide3.xml"/><Relationship Id="rId4" Type="http://schemas.openxmlformats.org/officeDocument/2006/relationships/slide" Target="slide2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786188" y="1467614"/>
            <a:ext cx="4967287" cy="1470025"/>
          </a:xfrm>
        </p:spPr>
        <p:txBody>
          <a:bodyPr/>
          <a:lstStyle/>
          <a:p>
            <a:r>
              <a:rPr lang="ru-RU" sz="4000" b="1" dirty="0" smtClean="0">
                <a:solidFill>
                  <a:srgbClr val="0000CC"/>
                </a:solidFill>
                <a:latin typeface="Garamond" pitchFamily="18" charset="0"/>
                <a:cs typeface="Arial" charset="0"/>
              </a:rPr>
              <a:t>Неделя математики, физики, информатики</a:t>
            </a:r>
            <a:endParaRPr lang="ru-RU" sz="4000" b="1" dirty="0" smtClean="0">
              <a:solidFill>
                <a:srgbClr val="0000CC"/>
              </a:solidFill>
              <a:latin typeface="Garamond" pitchFamily="18" charset="0"/>
              <a:cs typeface="Arial" charset="0"/>
            </a:endParaRPr>
          </a:p>
        </p:txBody>
      </p:sp>
      <p:pic>
        <p:nvPicPr>
          <p:cNvPr id="4" name="Picture 3" descr="H:\Documents and Settings\Aida\Рабочий стол\МОИ шаблоны ЭКСПЕРИМЕНТы\matematika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7158" y="428604"/>
            <a:ext cx="2326123" cy="207170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" name="Picture 7" descr="H:\Documents and Settings\Aida\Рабочий стол\ff962c65118d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214563" y="714375"/>
            <a:ext cx="1571625" cy="2203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1428728" y="3143248"/>
            <a:ext cx="6326215" cy="144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8800" b="1" u="sng" dirty="0">
                <a:solidFill>
                  <a:srgbClr val="0000CC"/>
                </a:solidFill>
                <a:latin typeface="Garamond" pitchFamily="18" charset="0"/>
              </a:rPr>
              <a:t>«Своя игра»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932040" y="421699"/>
            <a:ext cx="217078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Garamond" pitchFamily="18" charset="0"/>
              </a:rPr>
              <a:t>МБОУ СОШ № 68</a:t>
            </a:r>
          </a:p>
          <a:p>
            <a:pPr algn="ctr"/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Garamond" pitchFamily="18" charset="0"/>
              </a:rPr>
              <a:t>г. Архангельск</a:t>
            </a:r>
            <a:endParaRPr lang="ru-RU" b="1" dirty="0">
              <a:solidFill>
                <a:schemeClr val="accent1">
                  <a:lumMod val="75000"/>
                </a:schemeClr>
              </a:solidFill>
              <a:latin typeface="Garamond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2" presetID="9" presetClass="emph" presetSubtype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3" dur="indefinite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4" dur="indefinite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50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6"/>
          <p:cNvGrpSpPr>
            <a:grpSpLocks/>
          </p:cNvGrpSpPr>
          <p:nvPr/>
        </p:nvGrpSpPr>
        <p:grpSpPr bwMode="auto">
          <a:xfrm>
            <a:off x="7380288" y="269875"/>
            <a:ext cx="1439862" cy="1223963"/>
            <a:chOff x="3742" y="164"/>
            <a:chExt cx="907" cy="771"/>
          </a:xfrm>
        </p:grpSpPr>
        <p:sp>
          <p:nvSpPr>
            <p:cNvPr id="34833" name="Oval 14"/>
            <p:cNvSpPr>
              <a:spLocks noChangeArrowheads="1"/>
            </p:cNvSpPr>
            <p:nvPr/>
          </p:nvSpPr>
          <p:spPr bwMode="auto">
            <a:xfrm>
              <a:off x="3742" y="164"/>
              <a:ext cx="907" cy="771"/>
            </a:xfrm>
            <a:prstGeom prst="ellipse">
              <a:avLst/>
            </a:prstGeom>
            <a:gradFill rotWithShape="1">
              <a:gsLst>
                <a:gs pos="0">
                  <a:srgbClr val="FFFF00"/>
                </a:gs>
                <a:gs pos="100000">
                  <a:srgbClr val="0000FF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rgbClr val="0000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ru-RU" sz="8800" b="1">
                <a:latin typeface="Verdana" pitchFamily="34" charset="0"/>
              </a:endParaRPr>
            </a:p>
          </p:txBody>
        </p:sp>
        <p:sp>
          <p:nvSpPr>
            <p:cNvPr id="34834" name="Text Box 15"/>
            <p:cNvSpPr txBox="1">
              <a:spLocks noChangeArrowheads="1"/>
            </p:cNvSpPr>
            <p:nvPr/>
          </p:nvSpPr>
          <p:spPr bwMode="auto">
            <a:xfrm>
              <a:off x="3969" y="346"/>
              <a:ext cx="499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2800"/>
                <a:t>500</a:t>
              </a:r>
            </a:p>
          </p:txBody>
        </p:sp>
      </p:grpSp>
      <p:sp>
        <p:nvSpPr>
          <p:cNvPr id="24" name="Прямоугольник 23"/>
          <p:cNvSpPr/>
          <p:nvPr/>
        </p:nvSpPr>
        <p:spPr>
          <a:xfrm>
            <a:off x="303213" y="407988"/>
            <a:ext cx="7045325" cy="76993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44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Garamond" pitchFamily="18" charset="0"/>
                <a:cs typeface="Times New Roman" pitchFamily="18" charset="0"/>
              </a:rPr>
              <a:t>Считай, смекай, отгадывай</a:t>
            </a:r>
          </a:p>
        </p:txBody>
      </p:sp>
      <p:grpSp>
        <p:nvGrpSpPr>
          <p:cNvPr id="30" name="Group 19"/>
          <p:cNvGrpSpPr>
            <a:grpSpLocks/>
          </p:cNvGrpSpPr>
          <p:nvPr/>
        </p:nvGrpSpPr>
        <p:grpSpPr bwMode="auto">
          <a:xfrm>
            <a:off x="3275856" y="5875998"/>
            <a:ext cx="2593284" cy="528908"/>
            <a:chOff x="4150" y="3763"/>
            <a:chExt cx="1406" cy="272"/>
          </a:xfrm>
          <a:solidFill>
            <a:schemeClr val="accent1">
              <a:lumMod val="20000"/>
              <a:lumOff val="80000"/>
            </a:schemeClr>
          </a:solidFill>
        </p:grpSpPr>
        <p:sp>
          <p:nvSpPr>
            <p:cNvPr id="31" name="AutoShape 20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4150" y="3763"/>
              <a:ext cx="1406" cy="272"/>
            </a:xfrm>
            <a:prstGeom prst="actionButtonBlank">
              <a:avLst/>
            </a:prstGeom>
            <a:grpFill/>
            <a:ln>
              <a:noFill/>
            </a:ln>
            <a:effectLst/>
            <a:ex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2" name="Text Box 21">
              <a:hlinkClick r:id="rId2" action="ppaction://hlinksldjump"/>
            </p:cNvPr>
            <p:cNvSpPr txBox="1">
              <a:spLocks noChangeArrowheads="1"/>
            </p:cNvSpPr>
            <p:nvPr/>
          </p:nvSpPr>
          <p:spPr bwMode="auto">
            <a:xfrm>
              <a:off x="4286" y="3793"/>
              <a:ext cx="1134" cy="174"/>
            </a:xfrm>
            <a:prstGeom prst="rect">
              <a:avLst/>
            </a:prstGeom>
            <a:grpFill/>
            <a:ln>
              <a:noFill/>
            </a:ln>
            <a:effectLst/>
            <a:ex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r>
                <a:rPr lang="ru-RU" sz="1600" dirty="0">
                  <a:hlinkClick r:id="rId3" action="ppaction://hlinksldjump"/>
                </a:rPr>
                <a:t>    Выбери  вопрос</a:t>
              </a:r>
              <a:endParaRPr lang="ru-RU" sz="1600" dirty="0"/>
            </a:p>
          </p:txBody>
        </p:sp>
      </p:grpSp>
      <p:sp>
        <p:nvSpPr>
          <p:cNvPr id="29" name="Прямоугольник 28"/>
          <p:cNvSpPr/>
          <p:nvPr/>
        </p:nvSpPr>
        <p:spPr>
          <a:xfrm>
            <a:off x="642910" y="1500174"/>
            <a:ext cx="792961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Garamond" pitchFamily="18" charset="0"/>
              </a:rPr>
              <a:t>У всех жителей города </a:t>
            </a:r>
            <a:r>
              <a:rPr lang="ru-RU" sz="2400" dirty="0" err="1" smtClean="0">
                <a:latin typeface="Garamond" pitchFamily="18" charset="0"/>
              </a:rPr>
              <a:t>Болдвил</a:t>
            </a:r>
            <a:r>
              <a:rPr lang="ru-RU" sz="2400" dirty="0" smtClean="0">
                <a:latin typeface="Garamond" pitchFamily="18" charset="0"/>
              </a:rPr>
              <a:t> разное количество волос на голове. Нет ни одного жителя, у которого было бы точно 518 волос на голове. Население города превышает число волос на голове любого из жителей </a:t>
            </a:r>
            <a:r>
              <a:rPr lang="ru-RU" sz="2400" dirty="0" err="1" smtClean="0">
                <a:latin typeface="Garamond" pitchFamily="18" charset="0"/>
              </a:rPr>
              <a:t>Болдвил</a:t>
            </a:r>
            <a:r>
              <a:rPr lang="ru-RU" sz="2400" dirty="0" smtClean="0">
                <a:latin typeface="Garamond" pitchFamily="18" charset="0"/>
              </a:rPr>
              <a:t>.</a:t>
            </a:r>
            <a:br>
              <a:rPr lang="ru-RU" sz="2400" dirty="0" smtClean="0">
                <a:latin typeface="Garamond" pitchFamily="18" charset="0"/>
              </a:rPr>
            </a:br>
            <a:r>
              <a:rPr lang="ru-RU" sz="2400" dirty="0" smtClean="0">
                <a:latin typeface="Garamond" pitchFamily="18" charset="0"/>
              </a:rPr>
              <a:t>Каково максимально возможное население города </a:t>
            </a:r>
            <a:r>
              <a:rPr lang="ru-RU" sz="2400" dirty="0" err="1" smtClean="0">
                <a:latin typeface="Garamond" pitchFamily="18" charset="0"/>
              </a:rPr>
              <a:t>Болдвил</a:t>
            </a:r>
            <a:r>
              <a:rPr lang="ru-RU" sz="2400" dirty="0" smtClean="0">
                <a:latin typeface="Garamond" pitchFamily="18" charset="0"/>
              </a:rPr>
              <a:t>? </a:t>
            </a:r>
            <a:endParaRPr lang="ru-RU" sz="2400" dirty="0">
              <a:latin typeface="Garamond" pitchFamily="18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714348" y="4714884"/>
            <a:ext cx="80197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518  человек. Причем один из жителей обязательно должен быть лысым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500"/>
                            </p:stCondLst>
                            <p:childTnLst>
                              <p:par>
                                <p:cTn id="1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900" decel="100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3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4"/>
          <p:cNvGrpSpPr>
            <a:grpSpLocks/>
          </p:cNvGrpSpPr>
          <p:nvPr/>
        </p:nvGrpSpPr>
        <p:grpSpPr bwMode="auto">
          <a:xfrm>
            <a:off x="7423150" y="188913"/>
            <a:ext cx="1368425" cy="1223962"/>
            <a:chOff x="3923" y="210"/>
            <a:chExt cx="862" cy="771"/>
          </a:xfrm>
        </p:grpSpPr>
        <p:sp>
          <p:nvSpPr>
            <p:cNvPr id="35850" name="Oval 5"/>
            <p:cNvSpPr>
              <a:spLocks noChangeArrowheads="1"/>
            </p:cNvSpPr>
            <p:nvPr/>
          </p:nvSpPr>
          <p:spPr bwMode="auto">
            <a:xfrm>
              <a:off x="3923" y="210"/>
              <a:ext cx="862" cy="771"/>
            </a:xfrm>
            <a:prstGeom prst="ellipse">
              <a:avLst/>
            </a:prstGeom>
            <a:gradFill rotWithShape="1">
              <a:gsLst>
                <a:gs pos="0">
                  <a:srgbClr val="FFFF00"/>
                </a:gs>
                <a:gs pos="100000">
                  <a:srgbClr val="0000FF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rgbClr val="0000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ru-RU" sz="8800" b="1">
                <a:latin typeface="Verdana" pitchFamily="34" charset="0"/>
              </a:endParaRPr>
            </a:p>
          </p:txBody>
        </p:sp>
        <p:sp>
          <p:nvSpPr>
            <p:cNvPr id="35851" name="Text Box 6"/>
            <p:cNvSpPr txBox="1">
              <a:spLocks noChangeArrowheads="1"/>
            </p:cNvSpPr>
            <p:nvPr/>
          </p:nvSpPr>
          <p:spPr bwMode="auto">
            <a:xfrm>
              <a:off x="4150" y="482"/>
              <a:ext cx="474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2000"/>
                <a:t>1000</a:t>
              </a:r>
            </a:p>
          </p:txBody>
        </p:sp>
      </p:grpSp>
      <p:sp>
        <p:nvSpPr>
          <p:cNvPr id="10" name="Прямоугольник 9"/>
          <p:cNvSpPr/>
          <p:nvPr/>
        </p:nvSpPr>
        <p:spPr>
          <a:xfrm>
            <a:off x="303213" y="407988"/>
            <a:ext cx="7045325" cy="76993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44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Garamond" pitchFamily="18" charset="0"/>
                <a:cs typeface="Times New Roman" pitchFamily="18" charset="0"/>
              </a:rPr>
              <a:t>Считай, смекай, отгадывай</a:t>
            </a:r>
          </a:p>
        </p:txBody>
      </p:sp>
      <p:grpSp>
        <p:nvGrpSpPr>
          <p:cNvPr id="19" name="Group 19"/>
          <p:cNvGrpSpPr>
            <a:grpSpLocks/>
          </p:cNvGrpSpPr>
          <p:nvPr/>
        </p:nvGrpSpPr>
        <p:grpSpPr bwMode="auto">
          <a:xfrm>
            <a:off x="3275358" y="5958572"/>
            <a:ext cx="2593284" cy="528908"/>
            <a:chOff x="4150" y="3763"/>
            <a:chExt cx="1406" cy="272"/>
          </a:xfrm>
          <a:solidFill>
            <a:schemeClr val="accent1">
              <a:lumMod val="20000"/>
              <a:lumOff val="80000"/>
            </a:schemeClr>
          </a:solidFill>
        </p:grpSpPr>
        <p:sp>
          <p:nvSpPr>
            <p:cNvPr id="20" name="AutoShape 20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4150" y="3763"/>
              <a:ext cx="1406" cy="272"/>
            </a:xfrm>
            <a:prstGeom prst="actionButtonBlank">
              <a:avLst/>
            </a:prstGeom>
            <a:grpFill/>
            <a:ln>
              <a:noFill/>
            </a:ln>
            <a:effectLst/>
            <a:ex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" name="Text Box 21">
              <a:hlinkClick r:id="rId2" action="ppaction://hlinksldjump"/>
            </p:cNvPr>
            <p:cNvSpPr txBox="1">
              <a:spLocks noChangeArrowheads="1"/>
            </p:cNvSpPr>
            <p:nvPr/>
          </p:nvSpPr>
          <p:spPr bwMode="auto">
            <a:xfrm>
              <a:off x="4286" y="3793"/>
              <a:ext cx="1134" cy="174"/>
            </a:xfrm>
            <a:prstGeom prst="rect">
              <a:avLst/>
            </a:prstGeom>
            <a:grpFill/>
            <a:ln>
              <a:noFill/>
            </a:ln>
            <a:effectLst/>
            <a:ex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r>
                <a:rPr lang="ru-RU" sz="1600" dirty="0"/>
                <a:t>    </a:t>
              </a:r>
              <a:r>
                <a:rPr lang="ru-RU" sz="1600" dirty="0">
                  <a:hlinkClick r:id="rId3" action="ppaction://hlinksldjump"/>
                </a:rPr>
                <a:t>Выбери  вопрос</a:t>
              </a:r>
              <a:endParaRPr lang="ru-RU" sz="1600" dirty="0"/>
            </a:p>
          </p:txBody>
        </p:sp>
      </p:grpSp>
      <p:sp>
        <p:nvSpPr>
          <p:cNvPr id="23" name="Прямоугольник 22"/>
          <p:cNvSpPr/>
          <p:nvPr/>
        </p:nvSpPr>
        <p:spPr>
          <a:xfrm>
            <a:off x="500034" y="1571612"/>
            <a:ext cx="807249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Garamond" pitchFamily="18" charset="0"/>
              </a:rPr>
              <a:t>Мул и ишак, груженные мешками, идут рядом. Мул говорит ишаку: "Я потащу вдвое больше тебя, если возьму у тебя мешок. А если ты возьмёшь мой мешок, то мы оба понесём поровну".</a:t>
            </a:r>
          </a:p>
          <a:p>
            <a:r>
              <a:rPr lang="ru-RU" sz="2400" dirty="0" smtClean="0">
                <a:latin typeface="Garamond" pitchFamily="18" charset="0"/>
              </a:rPr>
              <a:t>Сколько мешков несёт каждое животное?</a:t>
            </a:r>
            <a:endParaRPr lang="ru-RU" sz="2400" dirty="0">
              <a:latin typeface="Garamond" pitchFamily="18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3929058" y="4786322"/>
            <a:ext cx="409740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Мул несёт 7 мешков, ишак только 5</a:t>
            </a:r>
            <a:endParaRPr lang="ru-RU" dirty="0"/>
          </a:p>
        </p:txBody>
      </p:sp>
      <p:pic>
        <p:nvPicPr>
          <p:cNvPr id="36865" name="Picture 1" descr="C:\Users\Mamziluga\Desktop\своя игра\i3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42910" y="3786190"/>
            <a:ext cx="2571768" cy="192882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900" decel="100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2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25"/>
          <p:cNvGrpSpPr>
            <a:grpSpLocks/>
          </p:cNvGrpSpPr>
          <p:nvPr/>
        </p:nvGrpSpPr>
        <p:grpSpPr bwMode="auto">
          <a:xfrm>
            <a:off x="7389813" y="188913"/>
            <a:ext cx="1438275" cy="1223962"/>
            <a:chOff x="3742" y="164"/>
            <a:chExt cx="907" cy="771"/>
          </a:xfrm>
        </p:grpSpPr>
        <p:sp>
          <p:nvSpPr>
            <p:cNvPr id="36873" name="Oval 26"/>
            <p:cNvSpPr>
              <a:spLocks noChangeArrowheads="1"/>
            </p:cNvSpPr>
            <p:nvPr/>
          </p:nvSpPr>
          <p:spPr bwMode="auto">
            <a:xfrm>
              <a:off x="3742" y="164"/>
              <a:ext cx="907" cy="771"/>
            </a:xfrm>
            <a:prstGeom prst="ellipse">
              <a:avLst/>
            </a:prstGeom>
            <a:gradFill rotWithShape="1">
              <a:gsLst>
                <a:gs pos="0">
                  <a:srgbClr val="FFFF00"/>
                </a:gs>
                <a:gs pos="100000">
                  <a:srgbClr val="0000FF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rgbClr val="0000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ru-RU" sz="8800" b="1">
                <a:latin typeface="Verdana" pitchFamily="34" charset="0"/>
              </a:endParaRPr>
            </a:p>
          </p:txBody>
        </p:sp>
        <p:sp>
          <p:nvSpPr>
            <p:cNvPr id="36874" name="Text Box 27"/>
            <p:cNvSpPr txBox="1">
              <a:spLocks noChangeArrowheads="1"/>
            </p:cNvSpPr>
            <p:nvPr/>
          </p:nvSpPr>
          <p:spPr bwMode="auto">
            <a:xfrm>
              <a:off x="3969" y="346"/>
              <a:ext cx="499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2800"/>
                <a:t>100</a:t>
              </a:r>
            </a:p>
          </p:txBody>
        </p:sp>
      </p:grpSp>
      <p:sp>
        <p:nvSpPr>
          <p:cNvPr id="12" name="Прямоугольник 11"/>
          <p:cNvSpPr/>
          <p:nvPr/>
        </p:nvSpPr>
        <p:spPr>
          <a:xfrm>
            <a:off x="1393825" y="407988"/>
            <a:ext cx="2149949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44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Garamond" pitchFamily="18" charset="0"/>
                <a:cs typeface="Times New Roman" pitchFamily="18" charset="0"/>
              </a:rPr>
              <a:t>Физика</a:t>
            </a:r>
            <a:endParaRPr lang="ru-RU" sz="4400" b="1" dirty="0">
              <a:solidFill>
                <a:schemeClr val="tx2">
                  <a:lumMod val="60000"/>
                  <a:lumOff val="40000"/>
                </a:schemeClr>
              </a:solidFill>
              <a:latin typeface="Garamond" pitchFamily="18" charset="0"/>
              <a:cs typeface="Times New Roman" pitchFamily="18" charset="0"/>
            </a:endParaRPr>
          </a:p>
        </p:txBody>
      </p:sp>
      <p:grpSp>
        <p:nvGrpSpPr>
          <p:cNvPr id="17" name="Group 19"/>
          <p:cNvGrpSpPr>
            <a:grpSpLocks/>
          </p:cNvGrpSpPr>
          <p:nvPr/>
        </p:nvGrpSpPr>
        <p:grpSpPr bwMode="auto">
          <a:xfrm>
            <a:off x="3275358" y="5958572"/>
            <a:ext cx="2593284" cy="528908"/>
            <a:chOff x="4150" y="3763"/>
            <a:chExt cx="1406" cy="272"/>
          </a:xfrm>
          <a:solidFill>
            <a:schemeClr val="accent1">
              <a:lumMod val="20000"/>
              <a:lumOff val="80000"/>
            </a:schemeClr>
          </a:solidFill>
        </p:grpSpPr>
        <p:sp>
          <p:nvSpPr>
            <p:cNvPr id="18" name="AutoShape 20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4150" y="3763"/>
              <a:ext cx="1406" cy="272"/>
            </a:xfrm>
            <a:prstGeom prst="actionButtonBlank">
              <a:avLst/>
            </a:prstGeom>
            <a:grpFill/>
            <a:ln>
              <a:noFill/>
            </a:ln>
            <a:effectLst/>
            <a:ex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9" name="Text Box 21">
              <a:hlinkClick r:id="rId2" action="ppaction://hlinksldjump"/>
            </p:cNvPr>
            <p:cNvSpPr txBox="1">
              <a:spLocks noChangeArrowheads="1"/>
            </p:cNvSpPr>
            <p:nvPr/>
          </p:nvSpPr>
          <p:spPr bwMode="auto">
            <a:xfrm>
              <a:off x="4286" y="3793"/>
              <a:ext cx="1134" cy="174"/>
            </a:xfrm>
            <a:prstGeom prst="rect">
              <a:avLst/>
            </a:prstGeom>
            <a:grpFill/>
            <a:ln>
              <a:noFill/>
            </a:ln>
            <a:effectLst/>
            <a:ex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r>
                <a:rPr lang="ru-RU" sz="1600" dirty="0"/>
                <a:t>    </a:t>
              </a:r>
              <a:r>
                <a:rPr lang="ru-RU" sz="1600" dirty="0">
                  <a:hlinkClick r:id="rId3" action="ppaction://hlinksldjump"/>
                </a:rPr>
                <a:t>Выбери  вопрос</a:t>
              </a:r>
              <a:endParaRPr lang="ru-RU" sz="1600" dirty="0"/>
            </a:p>
          </p:txBody>
        </p:sp>
      </p:grpSp>
      <p:sp>
        <p:nvSpPr>
          <p:cNvPr id="2" name="Прямоугольник 1"/>
          <p:cNvSpPr/>
          <p:nvPr/>
        </p:nvSpPr>
        <p:spPr>
          <a:xfrm>
            <a:off x="989358" y="1340768"/>
            <a:ext cx="4572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hangingPunct="1"/>
            <a:r>
              <a:rPr lang="ru-RU" sz="3600" dirty="0">
                <a:latin typeface="Garamond" pitchFamily="18" charset="0"/>
              </a:rPr>
              <a:t>Я под мышкой посижу </a:t>
            </a:r>
          </a:p>
          <a:p>
            <a:pPr eaLnBrk="1" hangingPunct="1"/>
            <a:r>
              <a:rPr lang="ru-RU" sz="3600" dirty="0">
                <a:latin typeface="Garamond" pitchFamily="18" charset="0"/>
              </a:rPr>
              <a:t>И что делать укажу:</a:t>
            </a:r>
          </a:p>
          <a:p>
            <a:pPr eaLnBrk="1" hangingPunct="1"/>
            <a:r>
              <a:rPr lang="ru-RU" sz="3600" dirty="0">
                <a:latin typeface="Garamond" pitchFamily="18" charset="0"/>
              </a:rPr>
              <a:t>Или разрешу гулять,</a:t>
            </a:r>
          </a:p>
          <a:p>
            <a:pPr eaLnBrk="1" hangingPunct="1"/>
            <a:r>
              <a:rPr lang="ru-RU" sz="3600" dirty="0">
                <a:latin typeface="Garamond" pitchFamily="18" charset="0"/>
              </a:rPr>
              <a:t>Или уложу в кровать.</a:t>
            </a:r>
          </a:p>
        </p:txBody>
      </p:sp>
      <p:pic>
        <p:nvPicPr>
          <p:cNvPr id="10" name="Picture 1092" descr="C:\Documents and Settings\Igor\Рабочий стол\Диск с физикой\Кирилл и Мефодий\Рисунки\Молекулярная физика\Термометр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9679" y="3649092"/>
            <a:ext cx="2811388" cy="21085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3707904" y="4797152"/>
            <a:ext cx="13445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термометр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22"/>
          <p:cNvGrpSpPr>
            <a:grpSpLocks/>
          </p:cNvGrpSpPr>
          <p:nvPr/>
        </p:nvGrpSpPr>
        <p:grpSpPr bwMode="auto">
          <a:xfrm>
            <a:off x="7386638" y="215900"/>
            <a:ext cx="1368425" cy="1163638"/>
            <a:chOff x="3787" y="119"/>
            <a:chExt cx="907" cy="771"/>
          </a:xfrm>
        </p:grpSpPr>
        <p:sp>
          <p:nvSpPr>
            <p:cNvPr id="37896" name="Oval 23"/>
            <p:cNvSpPr>
              <a:spLocks noChangeArrowheads="1"/>
            </p:cNvSpPr>
            <p:nvPr/>
          </p:nvSpPr>
          <p:spPr bwMode="auto">
            <a:xfrm>
              <a:off x="3787" y="119"/>
              <a:ext cx="907" cy="771"/>
            </a:xfrm>
            <a:prstGeom prst="ellipse">
              <a:avLst/>
            </a:prstGeom>
            <a:gradFill rotWithShape="1">
              <a:gsLst>
                <a:gs pos="0">
                  <a:srgbClr val="FFFF00"/>
                </a:gs>
                <a:gs pos="100000">
                  <a:srgbClr val="0000FF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rgbClr val="0000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ru-RU" sz="8800" b="1">
                <a:latin typeface="Verdana" pitchFamily="34" charset="0"/>
              </a:endParaRPr>
            </a:p>
          </p:txBody>
        </p:sp>
        <p:sp>
          <p:nvSpPr>
            <p:cNvPr id="37897" name="Text Box 24"/>
            <p:cNvSpPr txBox="1">
              <a:spLocks noChangeArrowheads="1"/>
            </p:cNvSpPr>
            <p:nvPr/>
          </p:nvSpPr>
          <p:spPr bwMode="auto">
            <a:xfrm>
              <a:off x="4014" y="346"/>
              <a:ext cx="499" cy="30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2400"/>
                <a:t>300</a:t>
              </a:r>
            </a:p>
          </p:txBody>
        </p:sp>
      </p:grpSp>
      <p:sp>
        <p:nvSpPr>
          <p:cNvPr id="5" name="Прямоугольник 4"/>
          <p:cNvSpPr/>
          <p:nvPr/>
        </p:nvSpPr>
        <p:spPr>
          <a:xfrm>
            <a:off x="1393825" y="407988"/>
            <a:ext cx="2149949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44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Garamond" pitchFamily="18" charset="0"/>
                <a:cs typeface="Times New Roman" pitchFamily="18" charset="0"/>
              </a:rPr>
              <a:t>Физика</a:t>
            </a:r>
            <a:endParaRPr lang="ru-RU" sz="4400" b="1" dirty="0">
              <a:solidFill>
                <a:schemeClr val="tx2">
                  <a:lumMod val="60000"/>
                  <a:lumOff val="40000"/>
                </a:schemeClr>
              </a:solidFill>
              <a:latin typeface="Garamond" pitchFamily="18" charset="0"/>
              <a:cs typeface="Times New Roman" pitchFamily="18" charset="0"/>
            </a:endParaRPr>
          </a:p>
        </p:txBody>
      </p:sp>
      <p:grpSp>
        <p:nvGrpSpPr>
          <p:cNvPr id="14" name="Group 19"/>
          <p:cNvGrpSpPr>
            <a:grpSpLocks/>
          </p:cNvGrpSpPr>
          <p:nvPr/>
        </p:nvGrpSpPr>
        <p:grpSpPr bwMode="auto">
          <a:xfrm>
            <a:off x="3275358" y="5958572"/>
            <a:ext cx="2593284" cy="528908"/>
            <a:chOff x="4150" y="3763"/>
            <a:chExt cx="1406" cy="272"/>
          </a:xfrm>
          <a:solidFill>
            <a:schemeClr val="accent1">
              <a:lumMod val="20000"/>
              <a:lumOff val="80000"/>
            </a:schemeClr>
          </a:solidFill>
        </p:grpSpPr>
        <p:sp>
          <p:nvSpPr>
            <p:cNvPr id="15" name="AutoShape 20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4150" y="3763"/>
              <a:ext cx="1406" cy="272"/>
            </a:xfrm>
            <a:prstGeom prst="actionButtonBlank">
              <a:avLst/>
            </a:prstGeom>
            <a:grpFill/>
            <a:ln>
              <a:noFill/>
            </a:ln>
            <a:effectLst/>
            <a:ex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6" name="Text Box 21">
              <a:hlinkClick r:id="rId2" action="ppaction://hlinksldjump"/>
            </p:cNvPr>
            <p:cNvSpPr txBox="1">
              <a:spLocks noChangeArrowheads="1"/>
            </p:cNvSpPr>
            <p:nvPr/>
          </p:nvSpPr>
          <p:spPr bwMode="auto">
            <a:xfrm>
              <a:off x="4286" y="3793"/>
              <a:ext cx="1134" cy="174"/>
            </a:xfrm>
            <a:prstGeom prst="rect">
              <a:avLst/>
            </a:prstGeom>
            <a:grpFill/>
            <a:ln>
              <a:noFill/>
            </a:ln>
            <a:effectLst/>
            <a:ex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r>
                <a:rPr lang="ru-RU" sz="1600" dirty="0">
                  <a:hlinkClick r:id="rId3" action="ppaction://hlinksldjump"/>
                </a:rPr>
                <a:t>    Выбери  вопрос</a:t>
              </a:r>
              <a:endParaRPr lang="ru-RU" sz="1600" dirty="0"/>
            </a:p>
          </p:txBody>
        </p:sp>
      </p:grpSp>
      <p:pic>
        <p:nvPicPr>
          <p:cNvPr id="9" name="Picture 7" descr="C:\Documents and Settings\Igor\Рабочий стол\Наташа\no27_5.gif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0000"/>
          <a:stretch/>
        </p:blipFill>
        <p:spPr bwMode="auto">
          <a:xfrm>
            <a:off x="1617142" y="1752894"/>
            <a:ext cx="3470255" cy="38183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606957" y="1194872"/>
            <a:ext cx="34804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latin typeface="Garamond" pitchFamily="18" charset="0"/>
              </a:rPr>
              <a:t>Определите цену деления</a:t>
            </a:r>
            <a:endParaRPr lang="ru-RU" sz="2400" dirty="0">
              <a:latin typeface="Garamond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061402" y="4797152"/>
            <a:ext cx="204414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/>
              <a:t>А)10мл; б)0,5мл;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6"/>
          <p:cNvGrpSpPr>
            <a:grpSpLocks/>
          </p:cNvGrpSpPr>
          <p:nvPr/>
        </p:nvGrpSpPr>
        <p:grpSpPr bwMode="auto">
          <a:xfrm>
            <a:off x="7416800" y="269875"/>
            <a:ext cx="1439863" cy="1223963"/>
            <a:chOff x="3742" y="164"/>
            <a:chExt cx="907" cy="771"/>
          </a:xfrm>
        </p:grpSpPr>
        <p:sp>
          <p:nvSpPr>
            <p:cNvPr id="39957" name="Oval 14"/>
            <p:cNvSpPr>
              <a:spLocks noChangeArrowheads="1"/>
            </p:cNvSpPr>
            <p:nvPr/>
          </p:nvSpPr>
          <p:spPr bwMode="auto">
            <a:xfrm>
              <a:off x="3742" y="164"/>
              <a:ext cx="907" cy="771"/>
            </a:xfrm>
            <a:prstGeom prst="ellipse">
              <a:avLst/>
            </a:prstGeom>
            <a:gradFill rotWithShape="1">
              <a:gsLst>
                <a:gs pos="0">
                  <a:srgbClr val="FFFF00"/>
                </a:gs>
                <a:gs pos="100000">
                  <a:srgbClr val="0000FF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rgbClr val="0000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ru-RU" sz="8800" b="1">
                <a:latin typeface="Verdana" pitchFamily="34" charset="0"/>
              </a:endParaRPr>
            </a:p>
          </p:txBody>
        </p:sp>
        <p:sp>
          <p:nvSpPr>
            <p:cNvPr id="39958" name="Text Box 15"/>
            <p:cNvSpPr txBox="1">
              <a:spLocks noChangeArrowheads="1"/>
            </p:cNvSpPr>
            <p:nvPr/>
          </p:nvSpPr>
          <p:spPr bwMode="auto">
            <a:xfrm>
              <a:off x="3969" y="346"/>
              <a:ext cx="499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2800"/>
                <a:t>500</a:t>
              </a:r>
            </a:p>
          </p:txBody>
        </p:sp>
      </p:grp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1393825" y="407988"/>
            <a:ext cx="2149949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ru-RU" sz="4400" b="1" dirty="0" smtClean="0">
                <a:solidFill>
                  <a:srgbClr val="0000CC"/>
                </a:solidFill>
                <a:latin typeface="Garamond" pitchFamily="18" charset="0"/>
                <a:cs typeface="Times New Roman" pitchFamily="18" charset="0"/>
              </a:rPr>
              <a:t>Физика</a:t>
            </a:r>
            <a:endParaRPr lang="ru-RU" sz="4400" b="1" dirty="0">
              <a:solidFill>
                <a:srgbClr val="0000CC"/>
              </a:solidFill>
              <a:latin typeface="Garamond" pitchFamily="18" charset="0"/>
              <a:cs typeface="Times New Roman" pitchFamily="18" charset="0"/>
            </a:endParaRPr>
          </a:p>
        </p:txBody>
      </p:sp>
      <p:grpSp>
        <p:nvGrpSpPr>
          <p:cNvPr id="27" name="Group 19"/>
          <p:cNvGrpSpPr>
            <a:grpSpLocks/>
          </p:cNvGrpSpPr>
          <p:nvPr/>
        </p:nvGrpSpPr>
        <p:grpSpPr bwMode="auto">
          <a:xfrm>
            <a:off x="3275358" y="5958572"/>
            <a:ext cx="2593284" cy="528908"/>
            <a:chOff x="4150" y="3763"/>
            <a:chExt cx="1406" cy="272"/>
          </a:xfrm>
          <a:solidFill>
            <a:schemeClr val="accent1">
              <a:lumMod val="20000"/>
              <a:lumOff val="80000"/>
            </a:schemeClr>
          </a:solidFill>
        </p:grpSpPr>
        <p:sp>
          <p:nvSpPr>
            <p:cNvPr id="28" name="AutoShape 20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4150" y="3763"/>
              <a:ext cx="1406" cy="272"/>
            </a:xfrm>
            <a:prstGeom prst="actionButtonBlank">
              <a:avLst/>
            </a:prstGeom>
            <a:grpFill/>
            <a:ln>
              <a:noFill/>
            </a:ln>
            <a:effectLst/>
            <a:ex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9" name="Text Box 21">
              <a:hlinkClick r:id="rId2" action="ppaction://hlinksldjump"/>
            </p:cNvPr>
            <p:cNvSpPr txBox="1">
              <a:spLocks noChangeArrowheads="1"/>
            </p:cNvSpPr>
            <p:nvPr/>
          </p:nvSpPr>
          <p:spPr bwMode="auto">
            <a:xfrm>
              <a:off x="4286" y="3793"/>
              <a:ext cx="1134" cy="174"/>
            </a:xfrm>
            <a:prstGeom prst="rect">
              <a:avLst/>
            </a:prstGeom>
            <a:grpFill/>
            <a:ln>
              <a:noFill/>
            </a:ln>
            <a:effectLst/>
            <a:ex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r>
                <a:rPr lang="ru-RU" sz="1600" dirty="0">
                  <a:hlinkClick r:id="rId3" action="ppaction://hlinksldjump"/>
                </a:rPr>
                <a:t>    Выбери  вопрос</a:t>
              </a:r>
              <a:endParaRPr lang="ru-RU" sz="1600" dirty="0"/>
            </a:p>
          </p:txBody>
        </p:sp>
      </p:grpSp>
      <p:sp>
        <p:nvSpPr>
          <p:cNvPr id="3" name="Прямоугольник 2"/>
          <p:cNvSpPr/>
          <p:nvPr/>
        </p:nvSpPr>
        <p:spPr>
          <a:xfrm>
            <a:off x="989358" y="1772816"/>
            <a:ext cx="696701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/>
            <a:r>
              <a:rPr lang="ru-RU" sz="3200" dirty="0">
                <a:latin typeface="Garamond" pitchFamily="18" charset="0"/>
              </a:rPr>
              <a:t>До каких пор будет растекаться капля масла, помещённая на поверхность воды в широком сосуде?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4170919" y="4509120"/>
            <a:ext cx="403693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/>
              <a:t>До слоя толщиной в одну молекулу.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500"/>
                            </p:stCondLst>
                            <p:childTnLst>
                              <p:par>
                                <p:cTn id="1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4"/>
          <p:cNvGrpSpPr>
            <a:grpSpLocks/>
          </p:cNvGrpSpPr>
          <p:nvPr/>
        </p:nvGrpSpPr>
        <p:grpSpPr bwMode="auto">
          <a:xfrm>
            <a:off x="7507288" y="207963"/>
            <a:ext cx="1368425" cy="1222375"/>
            <a:chOff x="3923" y="210"/>
            <a:chExt cx="862" cy="771"/>
          </a:xfrm>
        </p:grpSpPr>
        <p:sp>
          <p:nvSpPr>
            <p:cNvPr id="10266" name="Oval 5"/>
            <p:cNvSpPr>
              <a:spLocks noChangeArrowheads="1"/>
            </p:cNvSpPr>
            <p:nvPr/>
          </p:nvSpPr>
          <p:spPr bwMode="auto">
            <a:xfrm>
              <a:off x="3923" y="210"/>
              <a:ext cx="862" cy="771"/>
            </a:xfrm>
            <a:prstGeom prst="ellipse">
              <a:avLst/>
            </a:prstGeom>
            <a:gradFill rotWithShape="1">
              <a:gsLst>
                <a:gs pos="0">
                  <a:srgbClr val="FFFF00"/>
                </a:gs>
                <a:gs pos="100000">
                  <a:srgbClr val="0000FF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rgbClr val="0000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ru-RU" sz="8800" b="1">
                <a:latin typeface="Verdana" pitchFamily="34" charset="0"/>
              </a:endParaRPr>
            </a:p>
          </p:txBody>
        </p:sp>
        <p:sp>
          <p:nvSpPr>
            <p:cNvPr id="10267" name="Text Box 6"/>
            <p:cNvSpPr txBox="1">
              <a:spLocks noChangeArrowheads="1"/>
            </p:cNvSpPr>
            <p:nvPr/>
          </p:nvSpPr>
          <p:spPr bwMode="auto">
            <a:xfrm>
              <a:off x="4150" y="482"/>
              <a:ext cx="474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2000"/>
                <a:t>1000</a:t>
              </a:r>
            </a:p>
          </p:txBody>
        </p:sp>
      </p:grpSp>
      <p:sp>
        <p:nvSpPr>
          <p:cNvPr id="5" name="Прямоугольник 4"/>
          <p:cNvSpPr/>
          <p:nvPr/>
        </p:nvSpPr>
        <p:spPr>
          <a:xfrm>
            <a:off x="1393825" y="407988"/>
            <a:ext cx="2149949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44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Garamond" pitchFamily="18" charset="0"/>
                <a:cs typeface="Times New Roman" pitchFamily="18" charset="0"/>
              </a:rPr>
              <a:t>Физика</a:t>
            </a:r>
            <a:endParaRPr lang="ru-RU" sz="4400" b="1" dirty="0">
              <a:solidFill>
                <a:schemeClr val="tx2">
                  <a:lumMod val="60000"/>
                  <a:lumOff val="40000"/>
                </a:schemeClr>
              </a:solidFill>
              <a:latin typeface="Garamond" pitchFamily="18" charset="0"/>
              <a:cs typeface="Times New Roman" pitchFamily="18" charset="0"/>
            </a:endParaRPr>
          </a:p>
        </p:txBody>
      </p:sp>
      <p:grpSp>
        <p:nvGrpSpPr>
          <p:cNvPr id="14" name="Group 19"/>
          <p:cNvGrpSpPr>
            <a:grpSpLocks/>
          </p:cNvGrpSpPr>
          <p:nvPr/>
        </p:nvGrpSpPr>
        <p:grpSpPr bwMode="auto">
          <a:xfrm>
            <a:off x="1998947" y="5817662"/>
            <a:ext cx="2593284" cy="528908"/>
            <a:chOff x="4150" y="3763"/>
            <a:chExt cx="1406" cy="272"/>
          </a:xfrm>
          <a:solidFill>
            <a:schemeClr val="accent1">
              <a:lumMod val="20000"/>
              <a:lumOff val="80000"/>
            </a:schemeClr>
          </a:solidFill>
        </p:grpSpPr>
        <p:sp>
          <p:nvSpPr>
            <p:cNvPr id="15" name="AutoShape 20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4150" y="3763"/>
              <a:ext cx="1406" cy="272"/>
            </a:xfrm>
            <a:prstGeom prst="actionButtonBlank">
              <a:avLst/>
            </a:prstGeom>
            <a:grpFill/>
            <a:ln>
              <a:noFill/>
            </a:ln>
            <a:effectLst/>
            <a:ex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6" name="Text Box 21">
              <a:hlinkClick r:id="rId2" action="ppaction://hlinksldjump"/>
            </p:cNvPr>
            <p:cNvSpPr txBox="1">
              <a:spLocks noChangeArrowheads="1"/>
            </p:cNvSpPr>
            <p:nvPr/>
          </p:nvSpPr>
          <p:spPr bwMode="auto">
            <a:xfrm>
              <a:off x="4286" y="3793"/>
              <a:ext cx="1134" cy="174"/>
            </a:xfrm>
            <a:prstGeom prst="rect">
              <a:avLst/>
            </a:prstGeom>
            <a:grpFill/>
            <a:ln>
              <a:noFill/>
            </a:ln>
            <a:effectLst/>
            <a:ex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r>
                <a:rPr lang="ru-RU" sz="1600" dirty="0"/>
                <a:t>    </a:t>
              </a:r>
              <a:r>
                <a:rPr lang="ru-RU" sz="1600" dirty="0">
                  <a:hlinkClick r:id="rId3" action="ppaction://hlinksldjump"/>
                </a:rPr>
                <a:t>Выбери  вопрос</a:t>
              </a:r>
              <a:endParaRPr lang="ru-RU" sz="1600" dirty="0"/>
            </a:p>
          </p:txBody>
        </p:sp>
      </p:grpSp>
      <p:sp>
        <p:nvSpPr>
          <p:cNvPr id="2" name="Прямоугольник 1"/>
          <p:cNvSpPr/>
          <p:nvPr/>
        </p:nvSpPr>
        <p:spPr>
          <a:xfrm>
            <a:off x="755056" y="1628800"/>
            <a:ext cx="748883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/>
            <a:r>
              <a:rPr lang="ru-RU" sz="3200" dirty="0">
                <a:latin typeface="Garamond" pitchFamily="18" charset="0"/>
              </a:rPr>
              <a:t>Почему стоматологи рекомендуют чистить зубы пастой, содержащей фтор, в течение трех-пяти минут?</a:t>
            </a:r>
          </a:p>
        </p:txBody>
      </p:sp>
      <p:pic>
        <p:nvPicPr>
          <p:cNvPr id="10" name="Picture 5" descr="C:\Documents and Settings\Igor\Рабочий стол\Наташа\5587855_2985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93825" y="3356992"/>
            <a:ext cx="3162300" cy="2352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4932039" y="4437112"/>
            <a:ext cx="3943673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/>
            <a:r>
              <a:rPr lang="ru-RU" dirty="0"/>
              <a:t>За это время молекулы фтора успеют </a:t>
            </a:r>
            <a:r>
              <a:rPr lang="ru-RU" dirty="0" err="1"/>
              <a:t>продиффундировать</a:t>
            </a:r>
            <a:r>
              <a:rPr lang="ru-RU" dirty="0"/>
              <a:t> между молекулами эмали зубов.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25"/>
          <p:cNvGrpSpPr>
            <a:grpSpLocks/>
          </p:cNvGrpSpPr>
          <p:nvPr/>
        </p:nvGrpSpPr>
        <p:grpSpPr bwMode="auto">
          <a:xfrm>
            <a:off x="7407275" y="277813"/>
            <a:ext cx="1439863" cy="1223962"/>
            <a:chOff x="3742" y="164"/>
            <a:chExt cx="907" cy="771"/>
          </a:xfrm>
        </p:grpSpPr>
        <p:sp>
          <p:nvSpPr>
            <p:cNvPr id="6221" name="Oval 26"/>
            <p:cNvSpPr>
              <a:spLocks noChangeArrowheads="1"/>
            </p:cNvSpPr>
            <p:nvPr/>
          </p:nvSpPr>
          <p:spPr bwMode="auto">
            <a:xfrm>
              <a:off x="3742" y="164"/>
              <a:ext cx="907" cy="771"/>
            </a:xfrm>
            <a:prstGeom prst="ellipse">
              <a:avLst/>
            </a:prstGeom>
            <a:gradFill rotWithShape="1">
              <a:gsLst>
                <a:gs pos="0">
                  <a:srgbClr val="FFFF00"/>
                </a:gs>
                <a:gs pos="100000">
                  <a:srgbClr val="0000FF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rgbClr val="0000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ru-RU" sz="8800" b="1">
                <a:latin typeface="Verdana" pitchFamily="34" charset="0"/>
              </a:endParaRPr>
            </a:p>
          </p:txBody>
        </p:sp>
        <p:sp>
          <p:nvSpPr>
            <p:cNvPr id="6222" name="Text Box 27"/>
            <p:cNvSpPr txBox="1">
              <a:spLocks noChangeArrowheads="1"/>
            </p:cNvSpPr>
            <p:nvPr/>
          </p:nvSpPr>
          <p:spPr bwMode="auto">
            <a:xfrm>
              <a:off x="3969" y="346"/>
              <a:ext cx="499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2800"/>
                <a:t>100</a:t>
              </a:r>
            </a:p>
          </p:txBody>
        </p:sp>
      </p:grp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2324100" y="481013"/>
            <a:ext cx="3826689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ru-RU" sz="4400" b="1" dirty="0" smtClean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Информатика</a:t>
            </a:r>
            <a:endParaRPr lang="ru-RU" sz="4400" b="1" dirty="0">
              <a:solidFill>
                <a:srgbClr val="0070C0"/>
              </a:solidFill>
              <a:latin typeface="Garamond" pitchFamily="18" charset="0"/>
              <a:cs typeface="Times New Roman" pitchFamily="18" charset="0"/>
            </a:endParaRPr>
          </a:p>
        </p:txBody>
      </p:sp>
      <p:grpSp>
        <p:nvGrpSpPr>
          <p:cNvPr id="19" name="Group 19"/>
          <p:cNvGrpSpPr>
            <a:grpSpLocks/>
          </p:cNvGrpSpPr>
          <p:nvPr/>
        </p:nvGrpSpPr>
        <p:grpSpPr bwMode="auto">
          <a:xfrm>
            <a:off x="2792137" y="5968332"/>
            <a:ext cx="2593284" cy="528908"/>
            <a:chOff x="4150" y="3763"/>
            <a:chExt cx="1406" cy="272"/>
          </a:xfrm>
          <a:solidFill>
            <a:schemeClr val="accent1">
              <a:lumMod val="20000"/>
              <a:lumOff val="80000"/>
            </a:schemeClr>
          </a:solidFill>
        </p:grpSpPr>
        <p:sp>
          <p:nvSpPr>
            <p:cNvPr id="20" name="AutoShape 20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4150" y="3763"/>
              <a:ext cx="1406" cy="272"/>
            </a:xfrm>
            <a:prstGeom prst="actionButtonBlank">
              <a:avLst/>
            </a:prstGeom>
            <a:grpFill/>
            <a:ln>
              <a:noFill/>
            </a:ln>
            <a:effectLst/>
            <a:ex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" name="Text Box 21">
              <a:hlinkClick r:id="rId2" action="ppaction://hlinksldjump"/>
            </p:cNvPr>
            <p:cNvSpPr txBox="1">
              <a:spLocks noChangeArrowheads="1"/>
            </p:cNvSpPr>
            <p:nvPr/>
          </p:nvSpPr>
          <p:spPr bwMode="auto">
            <a:xfrm>
              <a:off x="4286" y="3793"/>
              <a:ext cx="1134" cy="174"/>
            </a:xfrm>
            <a:prstGeom prst="rect">
              <a:avLst/>
            </a:prstGeom>
            <a:grpFill/>
            <a:ln>
              <a:noFill/>
            </a:ln>
            <a:effectLst/>
            <a:ex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r>
                <a:rPr lang="ru-RU" sz="1600" dirty="0">
                  <a:hlinkClick r:id="rId3" action="ppaction://hlinksldjump"/>
                </a:rPr>
                <a:t>    Выбери  вопрос</a:t>
              </a:r>
              <a:endParaRPr lang="ru-RU" sz="1600" dirty="0"/>
            </a:p>
          </p:txBody>
        </p:sp>
      </p:grpSp>
      <p:sp>
        <p:nvSpPr>
          <p:cNvPr id="2" name="Прямоугольник 1"/>
          <p:cNvSpPr/>
          <p:nvPr/>
        </p:nvSpPr>
        <p:spPr>
          <a:xfrm>
            <a:off x="796383" y="1655797"/>
            <a:ext cx="7330823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>
                <a:latin typeface="Garamond" pitchFamily="18" charset="0"/>
              </a:rPr>
              <a:t>Какая связь между городом Англии, ружьем калибра 30/30 и одним из элементов компьютера?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4731327" y="4581128"/>
            <a:ext cx="380399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/>
              <a:t>все они называются «Винчестер»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500"/>
                            </p:stCondLst>
                            <p:childTnLst>
                              <p:par>
                                <p:cTn id="1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2324100" y="481013"/>
            <a:ext cx="3826689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ru-RU" sz="4400" b="1" dirty="0" smtClean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Информатика</a:t>
            </a:r>
            <a:endParaRPr lang="ru-RU" sz="4400" b="1" dirty="0">
              <a:solidFill>
                <a:srgbClr val="0070C0"/>
              </a:solidFill>
              <a:latin typeface="Garamond" pitchFamily="18" charset="0"/>
              <a:cs typeface="Times New Roman" pitchFamily="18" charset="0"/>
            </a:endParaRPr>
          </a:p>
        </p:txBody>
      </p:sp>
      <p:grpSp>
        <p:nvGrpSpPr>
          <p:cNvPr id="23" name="Group 22"/>
          <p:cNvGrpSpPr>
            <a:grpSpLocks/>
          </p:cNvGrpSpPr>
          <p:nvPr/>
        </p:nvGrpSpPr>
        <p:grpSpPr bwMode="auto">
          <a:xfrm>
            <a:off x="7389813" y="188913"/>
            <a:ext cx="1368425" cy="1163637"/>
            <a:chOff x="3787" y="119"/>
            <a:chExt cx="907" cy="771"/>
          </a:xfrm>
        </p:grpSpPr>
        <p:sp>
          <p:nvSpPr>
            <p:cNvPr id="7242" name="Oval 23"/>
            <p:cNvSpPr>
              <a:spLocks noChangeArrowheads="1"/>
            </p:cNvSpPr>
            <p:nvPr/>
          </p:nvSpPr>
          <p:spPr bwMode="auto">
            <a:xfrm>
              <a:off x="3787" y="119"/>
              <a:ext cx="907" cy="771"/>
            </a:xfrm>
            <a:prstGeom prst="ellipse">
              <a:avLst/>
            </a:prstGeom>
            <a:gradFill rotWithShape="1">
              <a:gsLst>
                <a:gs pos="0">
                  <a:srgbClr val="FFFF00"/>
                </a:gs>
                <a:gs pos="100000">
                  <a:srgbClr val="0000FF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rgbClr val="0000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ru-RU" sz="8800" b="1">
                <a:latin typeface="Verdana" pitchFamily="34" charset="0"/>
              </a:endParaRPr>
            </a:p>
          </p:txBody>
        </p:sp>
        <p:sp>
          <p:nvSpPr>
            <p:cNvPr id="7243" name="Text Box 24"/>
            <p:cNvSpPr txBox="1">
              <a:spLocks noChangeArrowheads="1"/>
            </p:cNvSpPr>
            <p:nvPr/>
          </p:nvSpPr>
          <p:spPr bwMode="auto">
            <a:xfrm>
              <a:off x="4014" y="346"/>
              <a:ext cx="499" cy="30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2400"/>
                <a:t>300</a:t>
              </a:r>
            </a:p>
          </p:txBody>
        </p:sp>
      </p:grpSp>
      <p:grpSp>
        <p:nvGrpSpPr>
          <p:cNvPr id="20" name="Group 19"/>
          <p:cNvGrpSpPr>
            <a:grpSpLocks/>
          </p:cNvGrpSpPr>
          <p:nvPr/>
        </p:nvGrpSpPr>
        <p:grpSpPr bwMode="auto">
          <a:xfrm>
            <a:off x="3275358" y="5958572"/>
            <a:ext cx="2593284" cy="528908"/>
            <a:chOff x="4150" y="3763"/>
            <a:chExt cx="1406" cy="272"/>
          </a:xfrm>
          <a:solidFill>
            <a:schemeClr val="accent1">
              <a:lumMod val="20000"/>
              <a:lumOff val="80000"/>
            </a:schemeClr>
          </a:solidFill>
        </p:grpSpPr>
        <p:sp>
          <p:nvSpPr>
            <p:cNvPr id="21" name="AutoShape 20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4150" y="3763"/>
              <a:ext cx="1406" cy="272"/>
            </a:xfrm>
            <a:prstGeom prst="actionButtonBlank">
              <a:avLst/>
            </a:prstGeom>
            <a:grpFill/>
            <a:ln>
              <a:noFill/>
            </a:ln>
            <a:effectLst/>
            <a:ex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2" name="Text Box 21">
              <a:hlinkClick r:id="rId2" action="ppaction://hlinksldjump"/>
            </p:cNvPr>
            <p:cNvSpPr txBox="1">
              <a:spLocks noChangeArrowheads="1"/>
            </p:cNvSpPr>
            <p:nvPr/>
          </p:nvSpPr>
          <p:spPr bwMode="auto">
            <a:xfrm>
              <a:off x="4286" y="3793"/>
              <a:ext cx="1134" cy="174"/>
            </a:xfrm>
            <a:prstGeom prst="rect">
              <a:avLst/>
            </a:prstGeom>
            <a:grpFill/>
            <a:ln>
              <a:noFill/>
            </a:ln>
            <a:effectLst/>
            <a:ex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r>
                <a:rPr lang="ru-RU" sz="1600" dirty="0">
                  <a:hlinkClick r:id="rId3" action="ppaction://hlinksldjump"/>
                </a:rPr>
                <a:t>Выбери  вопрос</a:t>
              </a:r>
              <a:endParaRPr lang="ru-RU" sz="1600" dirty="0"/>
            </a:p>
          </p:txBody>
        </p:sp>
      </p:grpSp>
      <p:sp>
        <p:nvSpPr>
          <p:cNvPr id="2" name="Прямоугольник 1"/>
          <p:cNvSpPr/>
          <p:nvPr/>
        </p:nvSpPr>
        <p:spPr>
          <a:xfrm>
            <a:off x="467544" y="1367944"/>
            <a:ext cx="801761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latin typeface="Garamond" pitchFamily="18" charset="0"/>
              </a:rPr>
              <a:t>Попробуйте сформулировать известную русскую пословицу по её блок-схеме.</a:t>
            </a:r>
          </a:p>
        </p:txBody>
      </p:sp>
      <p:pic>
        <p:nvPicPr>
          <p:cNvPr id="4198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840" y="1916832"/>
            <a:ext cx="4485957" cy="34317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467544" y="4077072"/>
            <a:ext cx="252028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умный в гору не пойдет, умный гору обойдет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500"/>
                            </p:stCondLst>
                            <p:childTnLst>
                              <p:par>
                                <p:cTn id="1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3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2324100" y="481013"/>
            <a:ext cx="3826690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ru-RU" sz="4400" b="1" dirty="0" smtClean="0">
                <a:solidFill>
                  <a:srgbClr val="0000CC"/>
                </a:solidFill>
                <a:latin typeface="Garamond" pitchFamily="18" charset="0"/>
                <a:cs typeface="Times New Roman" pitchFamily="18" charset="0"/>
              </a:rPr>
              <a:t>Информатика</a:t>
            </a:r>
            <a:endParaRPr lang="ru-RU" sz="4400" b="1" dirty="0">
              <a:solidFill>
                <a:srgbClr val="0000CC"/>
              </a:solidFill>
              <a:latin typeface="Garamond" pitchFamily="18" charset="0"/>
              <a:cs typeface="Times New Roman" pitchFamily="18" charset="0"/>
            </a:endParaRPr>
          </a:p>
        </p:txBody>
      </p:sp>
      <p:grpSp>
        <p:nvGrpSpPr>
          <p:cNvPr id="25" name="Group 16"/>
          <p:cNvGrpSpPr>
            <a:grpSpLocks/>
          </p:cNvGrpSpPr>
          <p:nvPr/>
        </p:nvGrpSpPr>
        <p:grpSpPr bwMode="auto">
          <a:xfrm>
            <a:off x="7372350" y="333375"/>
            <a:ext cx="1439863" cy="1223963"/>
            <a:chOff x="3742" y="164"/>
            <a:chExt cx="907" cy="771"/>
          </a:xfrm>
        </p:grpSpPr>
        <p:sp>
          <p:nvSpPr>
            <p:cNvPr id="8265" name="Oval 14"/>
            <p:cNvSpPr>
              <a:spLocks noChangeArrowheads="1"/>
            </p:cNvSpPr>
            <p:nvPr/>
          </p:nvSpPr>
          <p:spPr bwMode="auto">
            <a:xfrm>
              <a:off x="3742" y="164"/>
              <a:ext cx="907" cy="771"/>
            </a:xfrm>
            <a:prstGeom prst="ellipse">
              <a:avLst/>
            </a:prstGeom>
            <a:gradFill rotWithShape="1">
              <a:gsLst>
                <a:gs pos="0">
                  <a:srgbClr val="FFFF00"/>
                </a:gs>
                <a:gs pos="100000">
                  <a:srgbClr val="0000FF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rgbClr val="0000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ru-RU" sz="8800" b="1">
                <a:latin typeface="Verdana" pitchFamily="34" charset="0"/>
              </a:endParaRPr>
            </a:p>
          </p:txBody>
        </p:sp>
        <p:sp>
          <p:nvSpPr>
            <p:cNvPr id="8266" name="Text Box 15"/>
            <p:cNvSpPr txBox="1">
              <a:spLocks noChangeArrowheads="1"/>
            </p:cNvSpPr>
            <p:nvPr/>
          </p:nvSpPr>
          <p:spPr bwMode="auto">
            <a:xfrm>
              <a:off x="3969" y="346"/>
              <a:ext cx="499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2800"/>
                <a:t>500</a:t>
              </a:r>
            </a:p>
          </p:txBody>
        </p:sp>
      </p:grpSp>
      <p:grpSp>
        <p:nvGrpSpPr>
          <p:cNvPr id="19" name="Group 19"/>
          <p:cNvGrpSpPr>
            <a:grpSpLocks/>
          </p:cNvGrpSpPr>
          <p:nvPr/>
        </p:nvGrpSpPr>
        <p:grpSpPr bwMode="auto">
          <a:xfrm>
            <a:off x="3275358" y="5958572"/>
            <a:ext cx="2593284" cy="528908"/>
            <a:chOff x="4150" y="3763"/>
            <a:chExt cx="1406" cy="272"/>
          </a:xfrm>
          <a:solidFill>
            <a:schemeClr val="accent1">
              <a:lumMod val="20000"/>
              <a:lumOff val="80000"/>
            </a:schemeClr>
          </a:solidFill>
        </p:grpSpPr>
        <p:sp>
          <p:nvSpPr>
            <p:cNvPr id="20" name="AutoShape 20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4150" y="3763"/>
              <a:ext cx="1406" cy="272"/>
            </a:xfrm>
            <a:prstGeom prst="actionButtonBlank">
              <a:avLst/>
            </a:prstGeom>
            <a:grpFill/>
            <a:ln>
              <a:noFill/>
            </a:ln>
            <a:effectLst/>
            <a:ex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" name="Text Box 21">
              <a:hlinkClick r:id="rId2" action="ppaction://hlinksldjump"/>
            </p:cNvPr>
            <p:cNvSpPr txBox="1">
              <a:spLocks noChangeArrowheads="1"/>
            </p:cNvSpPr>
            <p:nvPr/>
          </p:nvSpPr>
          <p:spPr bwMode="auto">
            <a:xfrm>
              <a:off x="4286" y="3793"/>
              <a:ext cx="1134" cy="174"/>
            </a:xfrm>
            <a:prstGeom prst="rect">
              <a:avLst/>
            </a:prstGeom>
            <a:grpFill/>
            <a:ln>
              <a:noFill/>
            </a:ln>
            <a:effectLst/>
            <a:ex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r>
                <a:rPr lang="ru-RU" sz="1600" dirty="0"/>
                <a:t>    </a:t>
              </a:r>
              <a:r>
                <a:rPr lang="ru-RU" sz="1600" dirty="0">
                  <a:hlinkClick r:id="rId3" action="ppaction://hlinksldjump"/>
                </a:rPr>
                <a:t>Выбери  вопрос</a:t>
              </a:r>
              <a:endParaRPr lang="ru-RU" sz="1600" dirty="0"/>
            </a:p>
          </p:txBody>
        </p:sp>
      </p:grpSp>
      <p:sp>
        <p:nvSpPr>
          <p:cNvPr id="2" name="Прямоугольник 1"/>
          <p:cNvSpPr/>
          <p:nvPr/>
        </p:nvSpPr>
        <p:spPr>
          <a:xfrm>
            <a:off x="755576" y="1772816"/>
            <a:ext cx="7704856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>
                <a:latin typeface="Garamond" pitchFamily="18" charset="0"/>
              </a:rPr>
              <a:t>Одежда, которая имеет одинаковое название с тем, что вам пригодится для ускорения просмотра больших документов в программах </a:t>
            </a:r>
            <a:r>
              <a:rPr lang="en-US" sz="3200" dirty="0">
                <a:latin typeface="Garamond" pitchFamily="18" charset="0"/>
              </a:rPr>
              <a:t>Microsoft</a:t>
            </a:r>
            <a:r>
              <a:rPr lang="ru-RU" sz="3200" dirty="0">
                <a:latin typeface="Garamond" pitchFamily="18" charset="0"/>
              </a:rPr>
              <a:t>. 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7347866" y="4869160"/>
            <a:ext cx="124944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/>
              <a:t>Ползунки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4"/>
          <p:cNvGrpSpPr>
            <a:grpSpLocks/>
          </p:cNvGrpSpPr>
          <p:nvPr/>
        </p:nvGrpSpPr>
        <p:grpSpPr bwMode="auto">
          <a:xfrm>
            <a:off x="7524750" y="207963"/>
            <a:ext cx="1368425" cy="1222375"/>
            <a:chOff x="3923" y="210"/>
            <a:chExt cx="862" cy="771"/>
          </a:xfrm>
        </p:grpSpPr>
        <p:sp>
          <p:nvSpPr>
            <p:cNvPr id="9300" name="Oval 5"/>
            <p:cNvSpPr>
              <a:spLocks noChangeArrowheads="1"/>
            </p:cNvSpPr>
            <p:nvPr/>
          </p:nvSpPr>
          <p:spPr bwMode="auto">
            <a:xfrm>
              <a:off x="3923" y="210"/>
              <a:ext cx="862" cy="771"/>
            </a:xfrm>
            <a:prstGeom prst="ellipse">
              <a:avLst/>
            </a:prstGeom>
            <a:gradFill rotWithShape="1">
              <a:gsLst>
                <a:gs pos="0">
                  <a:srgbClr val="FFFF00"/>
                </a:gs>
                <a:gs pos="100000">
                  <a:srgbClr val="0000FF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rgbClr val="0000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ru-RU" sz="8800" b="1">
                <a:latin typeface="Verdana" pitchFamily="34" charset="0"/>
              </a:endParaRPr>
            </a:p>
          </p:txBody>
        </p:sp>
        <p:sp>
          <p:nvSpPr>
            <p:cNvPr id="9301" name="Text Box 6"/>
            <p:cNvSpPr txBox="1">
              <a:spLocks noChangeArrowheads="1"/>
            </p:cNvSpPr>
            <p:nvPr/>
          </p:nvSpPr>
          <p:spPr bwMode="auto">
            <a:xfrm>
              <a:off x="4150" y="482"/>
              <a:ext cx="474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2000"/>
                <a:t>1000</a:t>
              </a:r>
            </a:p>
          </p:txBody>
        </p:sp>
      </p:grpSp>
      <p:sp>
        <p:nvSpPr>
          <p:cNvPr id="9295" name="Прямоугольник 1"/>
          <p:cNvSpPr>
            <a:spLocks noChangeArrowheads="1"/>
          </p:cNvSpPr>
          <p:nvPr/>
        </p:nvSpPr>
        <p:spPr bwMode="auto">
          <a:xfrm>
            <a:off x="2658655" y="272572"/>
            <a:ext cx="3826689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ru-RU" sz="4400" b="1" dirty="0" smtClean="0">
                <a:solidFill>
                  <a:srgbClr val="0000CC"/>
                </a:solidFill>
                <a:latin typeface="Garamond" pitchFamily="18" charset="0"/>
                <a:cs typeface="Times New Roman" pitchFamily="18" charset="0"/>
              </a:rPr>
              <a:t>Информатика</a:t>
            </a:r>
            <a:endParaRPr lang="ru-RU" sz="4400" b="1" dirty="0">
              <a:solidFill>
                <a:srgbClr val="0000CC"/>
              </a:solidFill>
              <a:latin typeface="Garamond" pitchFamily="18" charset="0"/>
              <a:cs typeface="Times New Roman" pitchFamily="18" charset="0"/>
            </a:endParaRPr>
          </a:p>
        </p:txBody>
      </p:sp>
      <p:grpSp>
        <p:nvGrpSpPr>
          <p:cNvPr id="26" name="Group 19"/>
          <p:cNvGrpSpPr>
            <a:grpSpLocks/>
          </p:cNvGrpSpPr>
          <p:nvPr/>
        </p:nvGrpSpPr>
        <p:grpSpPr bwMode="auto">
          <a:xfrm>
            <a:off x="3275358" y="5958572"/>
            <a:ext cx="2593284" cy="528908"/>
            <a:chOff x="4150" y="3763"/>
            <a:chExt cx="1406" cy="272"/>
          </a:xfrm>
          <a:solidFill>
            <a:schemeClr val="accent1">
              <a:lumMod val="20000"/>
              <a:lumOff val="80000"/>
            </a:schemeClr>
          </a:solidFill>
        </p:grpSpPr>
        <p:sp>
          <p:nvSpPr>
            <p:cNvPr id="27" name="AutoShape 20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4150" y="3763"/>
              <a:ext cx="1406" cy="272"/>
            </a:xfrm>
            <a:prstGeom prst="actionButtonBlank">
              <a:avLst/>
            </a:prstGeom>
            <a:grpFill/>
            <a:ln>
              <a:noFill/>
            </a:ln>
            <a:effectLst/>
            <a:ex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8" name="Text Box 21">
              <a:hlinkClick r:id="rId2" action="ppaction://hlinksldjump"/>
            </p:cNvPr>
            <p:cNvSpPr txBox="1">
              <a:spLocks noChangeArrowheads="1"/>
            </p:cNvSpPr>
            <p:nvPr/>
          </p:nvSpPr>
          <p:spPr bwMode="auto">
            <a:xfrm>
              <a:off x="4286" y="3793"/>
              <a:ext cx="1134" cy="174"/>
            </a:xfrm>
            <a:prstGeom prst="rect">
              <a:avLst/>
            </a:prstGeom>
            <a:grpFill/>
            <a:ln>
              <a:noFill/>
            </a:ln>
            <a:effectLst/>
            <a:ex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r>
                <a:rPr lang="ru-RU" sz="1600" dirty="0">
                  <a:hlinkClick r:id="rId3" action="ppaction://hlinksldjump"/>
                </a:rPr>
                <a:t>Выбери  вопрос</a:t>
              </a:r>
              <a:endParaRPr lang="ru-RU" sz="1600" dirty="0"/>
            </a:p>
          </p:txBody>
        </p:sp>
      </p:grpSp>
      <p:sp>
        <p:nvSpPr>
          <p:cNvPr id="4" name="Прямоугольник 3"/>
          <p:cNvSpPr/>
          <p:nvPr/>
        </p:nvSpPr>
        <p:spPr>
          <a:xfrm>
            <a:off x="467544" y="1062960"/>
            <a:ext cx="4572000" cy="452431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>
                <a:latin typeface="Garamond" pitchFamily="18" charset="0"/>
              </a:rPr>
              <a:t>Ей было </a:t>
            </a:r>
            <a:r>
              <a:rPr lang="ru-RU" b="1" dirty="0">
                <a:latin typeface="Garamond" pitchFamily="18" charset="0"/>
              </a:rPr>
              <a:t>тысяча сто</a:t>
            </a:r>
            <a:r>
              <a:rPr lang="ru-RU" dirty="0">
                <a:latin typeface="Garamond" pitchFamily="18" charset="0"/>
              </a:rPr>
              <a:t> лет, </a:t>
            </a:r>
            <a:br>
              <a:rPr lang="ru-RU" dirty="0">
                <a:latin typeface="Garamond" pitchFamily="18" charset="0"/>
              </a:rPr>
            </a:br>
            <a:r>
              <a:rPr lang="ru-RU" dirty="0">
                <a:latin typeface="Garamond" pitchFamily="18" charset="0"/>
              </a:rPr>
              <a:t>Она в </a:t>
            </a:r>
            <a:r>
              <a:rPr lang="ru-RU" b="1" dirty="0">
                <a:latin typeface="Garamond" pitchFamily="18" charset="0"/>
              </a:rPr>
              <a:t>сто первый </a:t>
            </a:r>
            <a:r>
              <a:rPr lang="ru-RU" dirty="0">
                <a:latin typeface="Garamond" pitchFamily="18" charset="0"/>
              </a:rPr>
              <a:t>класс ходила, </a:t>
            </a:r>
            <a:br>
              <a:rPr lang="ru-RU" dirty="0">
                <a:latin typeface="Garamond" pitchFamily="18" charset="0"/>
              </a:rPr>
            </a:br>
            <a:r>
              <a:rPr lang="ru-RU" dirty="0">
                <a:latin typeface="Garamond" pitchFamily="18" charset="0"/>
              </a:rPr>
              <a:t>В портфеле по </a:t>
            </a:r>
            <a:r>
              <a:rPr lang="ru-RU" b="1" dirty="0">
                <a:latin typeface="Garamond" pitchFamily="18" charset="0"/>
              </a:rPr>
              <a:t>сто</a:t>
            </a:r>
            <a:r>
              <a:rPr lang="ru-RU" dirty="0">
                <a:latin typeface="Garamond" pitchFamily="18" charset="0"/>
              </a:rPr>
              <a:t> книг носила. </a:t>
            </a:r>
            <a:br>
              <a:rPr lang="ru-RU" dirty="0">
                <a:latin typeface="Garamond" pitchFamily="18" charset="0"/>
              </a:rPr>
            </a:br>
            <a:r>
              <a:rPr lang="ru-RU" dirty="0">
                <a:latin typeface="Garamond" pitchFamily="18" charset="0"/>
              </a:rPr>
              <a:t>Все это правда, а не бред.   </a:t>
            </a:r>
            <a:br>
              <a:rPr lang="ru-RU" dirty="0">
                <a:latin typeface="Garamond" pitchFamily="18" charset="0"/>
              </a:rPr>
            </a:br>
            <a:r>
              <a:rPr lang="ru-RU" dirty="0">
                <a:latin typeface="Garamond" pitchFamily="18" charset="0"/>
              </a:rPr>
              <a:t>Она ловила каждый звук </a:t>
            </a:r>
            <a:br>
              <a:rPr lang="ru-RU" dirty="0">
                <a:latin typeface="Garamond" pitchFamily="18" charset="0"/>
              </a:rPr>
            </a:br>
            <a:r>
              <a:rPr lang="ru-RU" dirty="0">
                <a:latin typeface="Garamond" pitchFamily="18" charset="0"/>
              </a:rPr>
              <a:t>Своими </a:t>
            </a:r>
            <a:r>
              <a:rPr lang="ru-RU" b="1" dirty="0">
                <a:latin typeface="Garamond" pitchFamily="18" charset="0"/>
              </a:rPr>
              <a:t>десятью</a:t>
            </a:r>
            <a:r>
              <a:rPr lang="ru-RU" dirty="0">
                <a:latin typeface="Garamond" pitchFamily="18" charset="0"/>
              </a:rPr>
              <a:t> ушами, </a:t>
            </a:r>
            <a:br>
              <a:rPr lang="ru-RU" dirty="0">
                <a:latin typeface="Garamond" pitchFamily="18" charset="0"/>
              </a:rPr>
            </a:br>
            <a:r>
              <a:rPr lang="ru-RU" dirty="0">
                <a:latin typeface="Garamond" pitchFamily="18" charset="0"/>
              </a:rPr>
              <a:t>И </a:t>
            </a:r>
            <a:r>
              <a:rPr lang="ru-RU" b="1" dirty="0">
                <a:latin typeface="Garamond" pitchFamily="18" charset="0"/>
              </a:rPr>
              <a:t>десять</a:t>
            </a:r>
            <a:r>
              <a:rPr lang="ru-RU" dirty="0">
                <a:latin typeface="Garamond" pitchFamily="18" charset="0"/>
              </a:rPr>
              <a:t> загорелых рук </a:t>
            </a:r>
            <a:br>
              <a:rPr lang="ru-RU" dirty="0">
                <a:latin typeface="Garamond" pitchFamily="18" charset="0"/>
              </a:rPr>
            </a:br>
            <a:r>
              <a:rPr lang="ru-RU" dirty="0">
                <a:latin typeface="Garamond" pitchFamily="18" charset="0"/>
              </a:rPr>
              <a:t>Портфель  и поводок держали. Когда, пыля </a:t>
            </a:r>
            <a:r>
              <a:rPr lang="ru-RU" b="1" dirty="0">
                <a:latin typeface="Garamond" pitchFamily="18" charset="0"/>
              </a:rPr>
              <a:t>десятком</a:t>
            </a:r>
            <a:r>
              <a:rPr lang="ru-RU" dirty="0">
                <a:latin typeface="Garamond" pitchFamily="18" charset="0"/>
              </a:rPr>
              <a:t> ног, </a:t>
            </a:r>
            <a:br>
              <a:rPr lang="ru-RU" dirty="0">
                <a:latin typeface="Garamond" pitchFamily="18" charset="0"/>
              </a:rPr>
            </a:br>
            <a:r>
              <a:rPr lang="ru-RU" dirty="0">
                <a:latin typeface="Garamond" pitchFamily="18" charset="0"/>
              </a:rPr>
              <a:t>Она шагала по дороге, </a:t>
            </a:r>
            <a:br>
              <a:rPr lang="ru-RU" dirty="0">
                <a:latin typeface="Garamond" pitchFamily="18" charset="0"/>
              </a:rPr>
            </a:br>
            <a:r>
              <a:rPr lang="ru-RU" dirty="0">
                <a:latin typeface="Garamond" pitchFamily="18" charset="0"/>
              </a:rPr>
              <a:t>За ней всегда бежал щенок </a:t>
            </a:r>
            <a:br>
              <a:rPr lang="ru-RU" dirty="0">
                <a:latin typeface="Garamond" pitchFamily="18" charset="0"/>
              </a:rPr>
            </a:br>
            <a:r>
              <a:rPr lang="ru-RU" dirty="0">
                <a:latin typeface="Garamond" pitchFamily="18" charset="0"/>
              </a:rPr>
              <a:t>С одним хвостом, зато </a:t>
            </a:r>
            <a:r>
              <a:rPr lang="ru-RU" b="1" dirty="0" err="1">
                <a:latin typeface="Garamond" pitchFamily="18" charset="0"/>
              </a:rPr>
              <a:t>стоногий</a:t>
            </a:r>
            <a:r>
              <a:rPr lang="ru-RU" dirty="0">
                <a:latin typeface="Garamond" pitchFamily="18" charset="0"/>
              </a:rPr>
              <a:t>.   </a:t>
            </a:r>
            <a:br>
              <a:rPr lang="ru-RU" dirty="0">
                <a:latin typeface="Garamond" pitchFamily="18" charset="0"/>
              </a:rPr>
            </a:br>
            <a:r>
              <a:rPr lang="ru-RU" dirty="0">
                <a:latin typeface="Garamond" pitchFamily="18" charset="0"/>
              </a:rPr>
              <a:t>И </a:t>
            </a:r>
            <a:r>
              <a:rPr lang="ru-RU" b="1" dirty="0">
                <a:latin typeface="Garamond" pitchFamily="18" charset="0"/>
              </a:rPr>
              <a:t>десять</a:t>
            </a:r>
            <a:r>
              <a:rPr lang="ru-RU" dirty="0">
                <a:latin typeface="Garamond" pitchFamily="18" charset="0"/>
              </a:rPr>
              <a:t> темно-синих глаз </a:t>
            </a:r>
            <a:br>
              <a:rPr lang="ru-RU" dirty="0">
                <a:latin typeface="Garamond" pitchFamily="18" charset="0"/>
              </a:rPr>
            </a:br>
            <a:r>
              <a:rPr lang="ru-RU" dirty="0">
                <a:latin typeface="Garamond" pitchFamily="18" charset="0"/>
              </a:rPr>
              <a:t>Рассматривали мир привычно … </a:t>
            </a:r>
            <a:br>
              <a:rPr lang="ru-RU" dirty="0">
                <a:latin typeface="Garamond" pitchFamily="18" charset="0"/>
              </a:rPr>
            </a:br>
            <a:r>
              <a:rPr lang="ru-RU" dirty="0">
                <a:latin typeface="Garamond" pitchFamily="18" charset="0"/>
              </a:rPr>
              <a:t>Но станет все совсем обычным, </a:t>
            </a:r>
            <a:br>
              <a:rPr lang="ru-RU" dirty="0">
                <a:latin typeface="Garamond" pitchFamily="18" charset="0"/>
              </a:rPr>
            </a:br>
            <a:r>
              <a:rPr lang="ru-RU" dirty="0">
                <a:latin typeface="Garamond" pitchFamily="18" charset="0"/>
              </a:rPr>
              <a:t>Когда поймете наш рассказ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788024" y="1430338"/>
            <a:ext cx="4572000" cy="403187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1600" dirty="0"/>
              <a:t>Ей было </a:t>
            </a:r>
            <a:r>
              <a:rPr lang="ru-RU" sz="1600" b="1" dirty="0"/>
              <a:t>12</a:t>
            </a:r>
            <a:r>
              <a:rPr lang="ru-RU" sz="1600" dirty="0"/>
              <a:t> лет, </a:t>
            </a:r>
            <a:br>
              <a:rPr lang="ru-RU" sz="1600" dirty="0"/>
            </a:br>
            <a:r>
              <a:rPr lang="ru-RU" sz="1600" dirty="0"/>
              <a:t>Она в </a:t>
            </a:r>
            <a:r>
              <a:rPr lang="ru-RU" sz="1600" b="1" dirty="0"/>
              <a:t>5</a:t>
            </a:r>
            <a:r>
              <a:rPr lang="ru-RU" sz="1600" dirty="0"/>
              <a:t>  класс ходила, </a:t>
            </a:r>
            <a:br>
              <a:rPr lang="ru-RU" sz="1600" dirty="0"/>
            </a:br>
            <a:r>
              <a:rPr lang="ru-RU" sz="1600" dirty="0"/>
              <a:t>В портфеле по </a:t>
            </a:r>
            <a:r>
              <a:rPr lang="ru-RU" sz="1600" b="1" dirty="0"/>
              <a:t>4</a:t>
            </a:r>
            <a:r>
              <a:rPr lang="ru-RU" sz="1600" dirty="0"/>
              <a:t> книги носила. </a:t>
            </a:r>
            <a:br>
              <a:rPr lang="ru-RU" sz="1600" dirty="0"/>
            </a:br>
            <a:r>
              <a:rPr lang="ru-RU" sz="1600" dirty="0"/>
              <a:t>Все это правда, а не бред.   </a:t>
            </a:r>
            <a:br>
              <a:rPr lang="ru-RU" sz="1600" dirty="0"/>
            </a:br>
            <a:r>
              <a:rPr lang="ru-RU" sz="1600" dirty="0"/>
              <a:t>Она ловила каждый звук </a:t>
            </a:r>
            <a:br>
              <a:rPr lang="ru-RU" sz="1600" dirty="0"/>
            </a:br>
            <a:r>
              <a:rPr lang="ru-RU" sz="1600" dirty="0"/>
              <a:t>Своими </a:t>
            </a:r>
            <a:r>
              <a:rPr lang="ru-RU" sz="1600" b="1" dirty="0"/>
              <a:t>двумя</a:t>
            </a:r>
            <a:r>
              <a:rPr lang="ru-RU" sz="1600" dirty="0"/>
              <a:t> ушами, </a:t>
            </a:r>
            <a:br>
              <a:rPr lang="ru-RU" sz="1600" dirty="0"/>
            </a:br>
            <a:r>
              <a:rPr lang="ru-RU" sz="1600" dirty="0"/>
              <a:t>И </a:t>
            </a:r>
            <a:r>
              <a:rPr lang="ru-RU" sz="1600" b="1" dirty="0"/>
              <a:t>две</a:t>
            </a:r>
            <a:r>
              <a:rPr lang="ru-RU" sz="1600" dirty="0"/>
              <a:t> загорелые руки </a:t>
            </a:r>
            <a:br>
              <a:rPr lang="ru-RU" sz="1600" dirty="0"/>
            </a:br>
            <a:r>
              <a:rPr lang="ru-RU" sz="1600" dirty="0"/>
              <a:t>Портфель  и поводок держали. Когда, пыля </a:t>
            </a:r>
            <a:r>
              <a:rPr lang="ru-RU" sz="1600" b="1" dirty="0"/>
              <a:t>двумя </a:t>
            </a:r>
            <a:r>
              <a:rPr lang="ru-RU" sz="1600" dirty="0"/>
              <a:t>ногами, </a:t>
            </a:r>
            <a:br>
              <a:rPr lang="ru-RU" sz="1600" dirty="0"/>
            </a:br>
            <a:r>
              <a:rPr lang="ru-RU" sz="1600" dirty="0"/>
              <a:t>Она шагала по дороге, </a:t>
            </a:r>
            <a:br>
              <a:rPr lang="ru-RU" sz="1600" dirty="0"/>
            </a:br>
            <a:r>
              <a:rPr lang="ru-RU" sz="1600" dirty="0"/>
              <a:t>За ней всегда бежал щенок </a:t>
            </a:r>
            <a:br>
              <a:rPr lang="ru-RU" sz="1600" dirty="0"/>
            </a:br>
            <a:r>
              <a:rPr lang="ru-RU" sz="1600" dirty="0"/>
              <a:t>С одним хвостом, зато </a:t>
            </a:r>
            <a:r>
              <a:rPr lang="ru-RU" sz="1600" b="1" dirty="0" err="1"/>
              <a:t>четырехногий</a:t>
            </a:r>
            <a:r>
              <a:rPr lang="ru-RU" sz="1600" dirty="0"/>
              <a:t>.    </a:t>
            </a:r>
            <a:br>
              <a:rPr lang="ru-RU" sz="1600" dirty="0"/>
            </a:br>
            <a:r>
              <a:rPr lang="ru-RU" sz="1600" b="1" dirty="0"/>
              <a:t>И двое</a:t>
            </a:r>
            <a:r>
              <a:rPr lang="ru-RU" sz="1600" dirty="0"/>
              <a:t> темно-синих глаз </a:t>
            </a:r>
            <a:br>
              <a:rPr lang="ru-RU" sz="1600" dirty="0"/>
            </a:br>
            <a:r>
              <a:rPr lang="ru-RU" sz="1600" dirty="0"/>
              <a:t>Рассматривали мир привычно … </a:t>
            </a:r>
            <a:br>
              <a:rPr lang="ru-RU" sz="1600" dirty="0"/>
            </a:br>
            <a:r>
              <a:rPr lang="ru-RU" sz="1600" dirty="0"/>
              <a:t>Но станет все совсем обычным, </a:t>
            </a:r>
            <a:br>
              <a:rPr lang="ru-RU" sz="1600" dirty="0"/>
            </a:br>
            <a:r>
              <a:rPr lang="ru-RU" sz="1600" dirty="0"/>
              <a:t>Когда поймете наш рассказ.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22313" y="1820863"/>
            <a:ext cx="7772400" cy="1828800"/>
          </a:xfrm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22313" y="3684588"/>
            <a:ext cx="7772400" cy="914400"/>
          </a:xfrm>
        </p:spPr>
        <p:txBody>
          <a:bodyPr/>
          <a:lstStyle/>
          <a:p>
            <a:pPr>
              <a:defRPr/>
            </a:pPr>
            <a:endParaRPr lang="ru-RU"/>
          </a:p>
        </p:txBody>
      </p:sp>
      <p:grpSp>
        <p:nvGrpSpPr>
          <p:cNvPr id="4" name="Группа 42"/>
          <p:cNvGrpSpPr>
            <a:grpSpLocks/>
          </p:cNvGrpSpPr>
          <p:nvPr/>
        </p:nvGrpSpPr>
        <p:grpSpPr bwMode="auto">
          <a:xfrm>
            <a:off x="214313" y="214313"/>
            <a:ext cx="8715375" cy="6429375"/>
            <a:chOff x="214313" y="214313"/>
            <a:chExt cx="8715375" cy="6429375"/>
          </a:xfrm>
        </p:grpSpPr>
        <p:grpSp>
          <p:nvGrpSpPr>
            <p:cNvPr id="10" name="Группа 3"/>
            <p:cNvGrpSpPr>
              <a:grpSpLocks/>
            </p:cNvGrpSpPr>
            <p:nvPr/>
          </p:nvGrpSpPr>
          <p:grpSpPr bwMode="auto">
            <a:xfrm>
              <a:off x="214313" y="214313"/>
              <a:ext cx="8715375" cy="6429375"/>
              <a:chOff x="214282" y="214290"/>
              <a:chExt cx="8715436" cy="6429420"/>
            </a:xfrm>
          </p:grpSpPr>
          <p:sp>
            <p:nvSpPr>
              <p:cNvPr id="5" name="Скругленный прямоугольник 4">
                <a:hlinkClick r:id="rId4" action="ppaction://hlinksldjump"/>
              </p:cNvPr>
              <p:cNvSpPr/>
              <p:nvPr/>
            </p:nvSpPr>
            <p:spPr>
              <a:xfrm>
                <a:off x="428595" y="6000767"/>
                <a:ext cx="2643207" cy="357191"/>
              </a:xfrm>
              <a:prstGeom prst="roundRect">
                <a:avLst/>
              </a:prstGeom>
              <a:ln w="12700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ru-RU" b="1" dirty="0"/>
                  <a:t>Продолжить игру</a:t>
                </a:r>
              </a:p>
            </p:txBody>
          </p:sp>
          <p:sp>
            <p:nvSpPr>
              <p:cNvPr id="6" name="Скругленный прямоугольник 5">
                <a:hlinkClick r:id="rId5" action="ppaction://hlinksldjump"/>
              </p:cNvPr>
              <p:cNvSpPr/>
              <p:nvPr/>
            </p:nvSpPr>
            <p:spPr>
              <a:xfrm>
                <a:off x="3214678" y="6000767"/>
                <a:ext cx="1857388" cy="357191"/>
              </a:xfrm>
              <a:prstGeom prst="roundRect">
                <a:avLst/>
              </a:prstGeom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2000" b="1" dirty="0"/>
                  <a:t>II </a:t>
                </a:r>
                <a:r>
                  <a:rPr lang="ru-RU" sz="2000" b="1" dirty="0"/>
                  <a:t>раунд </a:t>
                </a:r>
              </a:p>
            </p:txBody>
          </p:sp>
          <p:sp>
            <p:nvSpPr>
              <p:cNvPr id="7" name="Багетная рамка 6"/>
              <p:cNvSpPr/>
              <p:nvPr/>
            </p:nvSpPr>
            <p:spPr>
              <a:xfrm>
                <a:off x="7459683" y="571479"/>
                <a:ext cx="1000132" cy="928695"/>
              </a:xfrm>
              <a:prstGeom prst="bevel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 dirty="0"/>
              </a:p>
            </p:txBody>
          </p:sp>
          <p:sp>
            <p:nvSpPr>
              <p:cNvPr id="8" name="Прямоугольник 7">
                <a:hlinkClick r:id="rId6" action="ppaction://hlinksldjump"/>
              </p:cNvPr>
              <p:cNvSpPr/>
              <p:nvPr/>
            </p:nvSpPr>
            <p:spPr>
              <a:xfrm>
                <a:off x="7500958" y="642918"/>
                <a:ext cx="928459" cy="707886"/>
              </a:xfrm>
              <a:prstGeom prst="rect">
                <a:avLst/>
              </a:prstGeom>
              <a:noFill/>
            </p:spPr>
            <p:txBody>
              <a:bodyPr wrap="none">
                <a:spAutoFit/>
                <a:scene3d>
                  <a:camera prst="orthographicFront"/>
                  <a:lightRig rig="soft" dir="tl">
                    <a:rot lat="0" lon="0" rev="0"/>
                  </a:lightRig>
                </a:scene3d>
                <a:sp3d contourW="25400" prstMaterial="matte">
                  <a:bevelT w="25400" h="55880" prst="artDeco"/>
                  <a:contourClr>
                    <a:schemeClr val="accent2">
                      <a:tint val="20000"/>
                    </a:schemeClr>
                  </a:contourClr>
                </a:sp3d>
              </a:bodyPr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ru-RU" sz="4000" b="1" spc="50" dirty="0">
                    <a:ln w="11430"/>
                    <a:gradFill>
                      <a:gsLst>
                        <a:gs pos="25000">
                          <a:schemeClr val="accent2">
                            <a:satMod val="155000"/>
                          </a:schemeClr>
                        </a:gs>
                        <a:gs pos="100000">
                          <a:schemeClr val="accent2">
                            <a:shade val="45000"/>
                            <a:satMod val="165000"/>
                          </a:schemeClr>
                        </a:gs>
                      </a:gsLst>
                      <a:lin ang="5400000"/>
                    </a:gradFill>
                    <a:effectLst>
                      <a:outerShdw blurRad="76200" dist="50800" dir="5400000" algn="tl" rotWithShape="0">
                        <a:srgbClr val="000000">
                          <a:alpha val="65000"/>
                        </a:srgbClr>
                      </a:outerShdw>
                    </a:effectLst>
                    <a:latin typeface="+mn-lt"/>
                    <a:cs typeface="+mn-cs"/>
                  </a:rPr>
                  <a:t>4</a:t>
                </a:r>
                <a:r>
                  <a:rPr lang="en-US" sz="4000" b="1" spc="50" dirty="0">
                    <a:ln w="11430"/>
                    <a:gradFill>
                      <a:gsLst>
                        <a:gs pos="25000">
                          <a:schemeClr val="accent2">
                            <a:satMod val="155000"/>
                          </a:schemeClr>
                        </a:gs>
                        <a:gs pos="100000">
                          <a:schemeClr val="accent2">
                            <a:shade val="45000"/>
                            <a:satMod val="165000"/>
                          </a:schemeClr>
                        </a:gs>
                      </a:gsLst>
                      <a:lin ang="5400000"/>
                    </a:gradFill>
                    <a:effectLst>
                      <a:outerShdw blurRad="76200" dist="50800" dir="5400000" algn="tl" rotWithShape="0">
                        <a:srgbClr val="000000">
                          <a:alpha val="65000"/>
                        </a:srgbClr>
                      </a:outerShdw>
                    </a:effectLst>
                    <a:latin typeface="+mn-lt"/>
                    <a:cs typeface="+mn-cs"/>
                  </a:rPr>
                  <a:t>0</a:t>
                </a:r>
                <a:endParaRPr lang="ru-RU" sz="4000" b="1" spc="50" dirty="0">
                  <a:ln w="11430"/>
                  <a:gradFill>
                    <a:gsLst>
                      <a:gs pos="25000">
                        <a:schemeClr val="accent2">
                          <a:satMod val="155000"/>
                        </a:schemeClr>
                      </a:gs>
                      <a:gs pos="100000">
                        <a:schemeClr val="accent2">
                          <a:shade val="45000"/>
                          <a:satMod val="165000"/>
                        </a:schemeClr>
                      </a:gs>
                    </a:gsLst>
                    <a:lin ang="5400000"/>
                  </a:gradFill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  <a:latin typeface="+mn-lt"/>
                  <a:cs typeface="+mn-cs"/>
                </a:endParaRPr>
              </a:p>
            </p:txBody>
          </p:sp>
          <p:sp>
            <p:nvSpPr>
              <p:cNvPr id="9" name="Прямоугольник 8"/>
              <p:cNvSpPr/>
              <p:nvPr/>
            </p:nvSpPr>
            <p:spPr>
              <a:xfrm>
                <a:off x="214282" y="214290"/>
                <a:ext cx="8715436" cy="6429420"/>
              </a:xfrm>
              <a:prstGeom prst="rect">
                <a:avLst/>
              </a:prstGeom>
              <a:gradFill>
                <a:gsLst>
                  <a:gs pos="0">
                    <a:srgbClr val="000066"/>
                  </a:gs>
                  <a:gs pos="60000">
                    <a:schemeClr val="tx1"/>
                  </a:gs>
                  <a:gs pos="100000">
                    <a:srgbClr val="000066"/>
                  </a:gs>
                  <a:gs pos="100000">
                    <a:schemeClr val="tx1"/>
                  </a:gs>
                </a:gsLst>
              </a:gradFill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ru-RU"/>
              </a:p>
            </p:txBody>
          </p:sp>
          <p:grpSp>
            <p:nvGrpSpPr>
              <p:cNvPr id="24" name="Группа 11"/>
              <p:cNvGrpSpPr/>
              <p:nvPr/>
            </p:nvGrpSpPr>
            <p:grpSpPr>
              <a:xfrm>
                <a:off x="642910" y="357166"/>
                <a:ext cx="5572164" cy="5572164"/>
                <a:chOff x="642910" y="357166"/>
                <a:chExt cx="5572164" cy="5572164"/>
              </a:xfrm>
              <a:gradFill>
                <a:gsLst>
                  <a:gs pos="0">
                    <a:schemeClr val="tx1"/>
                  </a:gs>
                  <a:gs pos="60000">
                    <a:srgbClr val="003399"/>
                  </a:gs>
                  <a:gs pos="100000">
                    <a:srgbClr val="000066"/>
                  </a:gs>
                  <a:gs pos="100000">
                    <a:schemeClr val="tx1">
                      <a:lumMod val="85000"/>
                      <a:lumOff val="15000"/>
                    </a:schemeClr>
                  </a:gs>
                </a:gsLst>
                <a:lin ang="16200000" scaled="0"/>
              </a:gradFill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grpSpPr>
            <p:sp>
              <p:nvSpPr>
                <p:cNvPr id="36" name="Овал 9"/>
                <p:cNvSpPr/>
                <p:nvPr/>
              </p:nvSpPr>
              <p:spPr>
                <a:xfrm>
                  <a:off x="642910" y="357166"/>
                  <a:ext cx="5572164" cy="5572164"/>
                </a:xfrm>
                <a:prstGeom prst="ellipse">
                  <a:avLst/>
                </a:prstGeom>
                <a:grpFill/>
                <a:scene3d>
                  <a:camera prst="orthographicFront" fov="0">
                    <a:rot lat="0" lon="0" rev="0"/>
                  </a:camera>
                  <a:lightRig rig="contrasting" dir="t">
                    <a:rot lat="0" lon="0" rev="12000000"/>
                  </a:lightRig>
                </a:scene3d>
                <a:sp3d prstMaterial="powder">
                  <a:bevelT h="50800" prst="angle"/>
                </a:sp3d>
              </p:spPr>
              <p:style>
                <a:lnRef idx="0">
                  <a:schemeClr val="accent3"/>
                </a:lnRef>
                <a:fillRef idx="3">
                  <a:schemeClr val="accent3"/>
                </a:fillRef>
                <a:effectRef idx="3">
                  <a:schemeClr val="accent3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ru-RU"/>
                </a:p>
              </p:txBody>
            </p:sp>
            <p:sp>
              <p:nvSpPr>
                <p:cNvPr id="37" name="Овал 36"/>
                <p:cNvSpPr/>
                <p:nvPr/>
              </p:nvSpPr>
              <p:spPr>
                <a:xfrm>
                  <a:off x="857224" y="548810"/>
                  <a:ext cx="5143536" cy="5143536"/>
                </a:xfrm>
                <a:prstGeom prst="ellipse">
                  <a:avLst/>
                </a:prstGeom>
                <a:grpFill/>
                <a:scene3d>
                  <a:camera prst="orthographicFront" fov="0">
                    <a:rot lat="0" lon="0" rev="0"/>
                  </a:camera>
                  <a:lightRig rig="contrasting" dir="t">
                    <a:rot lat="0" lon="0" rev="12000000"/>
                  </a:lightRig>
                </a:scene3d>
                <a:sp3d prstMaterial="powder">
                  <a:bevelT h="50800" prst="angle"/>
                </a:sp3d>
              </p:spPr>
              <p:style>
                <a:lnRef idx="0">
                  <a:schemeClr val="accent3"/>
                </a:lnRef>
                <a:fillRef idx="3">
                  <a:schemeClr val="accent3"/>
                </a:fillRef>
                <a:effectRef idx="3">
                  <a:schemeClr val="accent3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ru-RU"/>
                </a:p>
              </p:txBody>
            </p:sp>
          </p:grpSp>
          <p:sp>
            <p:nvSpPr>
              <p:cNvPr id="11" name="4-конечная звезда 10"/>
              <p:cNvSpPr/>
              <p:nvPr/>
            </p:nvSpPr>
            <p:spPr>
              <a:xfrm>
                <a:off x="6500826" y="714356"/>
                <a:ext cx="142876" cy="214314"/>
              </a:xfrm>
              <a:prstGeom prst="star4">
                <a:avLst/>
              </a:prstGeom>
            </p:spPr>
            <p:style>
              <a:lnRef idx="0">
                <a:schemeClr val="accent1"/>
              </a:lnRef>
              <a:fillRef idx="3">
                <a:schemeClr val="accent1"/>
              </a:fillRef>
              <a:effectRef idx="3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ru-RU"/>
              </a:p>
            </p:txBody>
          </p:sp>
          <p:sp>
            <p:nvSpPr>
              <p:cNvPr id="12" name="4-конечная звезда 11"/>
              <p:cNvSpPr/>
              <p:nvPr/>
            </p:nvSpPr>
            <p:spPr>
              <a:xfrm>
                <a:off x="7143768" y="1214422"/>
                <a:ext cx="285752" cy="428628"/>
              </a:xfrm>
              <a:prstGeom prst="star4">
                <a:avLst/>
              </a:prstGeom>
            </p:spPr>
            <p:style>
              <a:lnRef idx="0">
                <a:schemeClr val="accent1"/>
              </a:lnRef>
              <a:fillRef idx="3">
                <a:schemeClr val="accent1"/>
              </a:fillRef>
              <a:effectRef idx="3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ru-RU"/>
              </a:p>
            </p:txBody>
          </p:sp>
          <p:sp>
            <p:nvSpPr>
              <p:cNvPr id="13" name="4-конечная звезда 12"/>
              <p:cNvSpPr/>
              <p:nvPr/>
            </p:nvSpPr>
            <p:spPr>
              <a:xfrm>
                <a:off x="8286776" y="2571744"/>
                <a:ext cx="428628" cy="785818"/>
              </a:xfrm>
              <a:prstGeom prst="star4">
                <a:avLst/>
              </a:prstGeom>
              <a:effectLst>
                <a:glow rad="63500">
                  <a:schemeClr val="accent1">
                    <a:satMod val="175000"/>
                    <a:alpha val="40000"/>
                  </a:schemeClr>
                </a:glow>
                <a:outerShdw blurRad="65500" dist="38100" dir="5400000" rotWithShape="0">
                  <a:srgbClr val="000000">
                    <a:alpha val="40000"/>
                  </a:srgbClr>
                </a:outerShdw>
              </a:effectLst>
            </p:spPr>
            <p:style>
              <a:lnRef idx="0">
                <a:schemeClr val="accent1"/>
              </a:lnRef>
              <a:fillRef idx="3">
                <a:schemeClr val="accent1"/>
              </a:fillRef>
              <a:effectRef idx="3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ru-RU"/>
              </a:p>
            </p:txBody>
          </p:sp>
          <p:sp>
            <p:nvSpPr>
              <p:cNvPr id="14" name="Полилиния 13"/>
              <p:cNvSpPr/>
              <p:nvPr/>
            </p:nvSpPr>
            <p:spPr bwMode="auto">
              <a:xfrm rot="19275439">
                <a:off x="1038200" y="2798758"/>
                <a:ext cx="463553" cy="301627"/>
              </a:xfrm>
              <a:custGeom>
                <a:avLst/>
                <a:gdLst>
                  <a:gd name="connsiteX0" fmla="*/ 0 w 548640"/>
                  <a:gd name="connsiteY0" fmla="*/ 0 h 321501"/>
                  <a:gd name="connsiteX1" fmla="*/ 0 w 548640"/>
                  <a:gd name="connsiteY1" fmla="*/ 0 h 321501"/>
                  <a:gd name="connsiteX2" fmla="*/ 24384 w 548640"/>
                  <a:gd name="connsiteY2" fmla="*/ 158496 h 321501"/>
                  <a:gd name="connsiteX3" fmla="*/ 73152 w 548640"/>
                  <a:gd name="connsiteY3" fmla="*/ 231648 h 321501"/>
                  <a:gd name="connsiteX4" fmla="*/ 109728 w 548640"/>
                  <a:gd name="connsiteY4" fmla="*/ 268224 h 321501"/>
                  <a:gd name="connsiteX5" fmla="*/ 182880 w 548640"/>
                  <a:gd name="connsiteY5" fmla="*/ 292608 h 321501"/>
                  <a:gd name="connsiteX6" fmla="*/ 548640 w 548640"/>
                  <a:gd name="connsiteY6" fmla="*/ 207264 h 321501"/>
                  <a:gd name="connsiteX7" fmla="*/ 0 w 548640"/>
                  <a:gd name="connsiteY7" fmla="*/ 0 h 32150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548640" h="321501">
                    <a:moveTo>
                      <a:pt x="0" y="0"/>
                    </a:moveTo>
                    <a:lnTo>
                      <a:pt x="0" y="0"/>
                    </a:lnTo>
                    <a:cubicBezTo>
                      <a:pt x="791" y="7120"/>
                      <a:pt x="9300" y="128328"/>
                      <a:pt x="24384" y="158496"/>
                    </a:cubicBezTo>
                    <a:cubicBezTo>
                      <a:pt x="37490" y="184708"/>
                      <a:pt x="52430" y="210926"/>
                      <a:pt x="73152" y="231648"/>
                    </a:cubicBezTo>
                    <a:cubicBezTo>
                      <a:pt x="85344" y="243840"/>
                      <a:pt x="94306" y="260513"/>
                      <a:pt x="109728" y="268224"/>
                    </a:cubicBezTo>
                    <a:cubicBezTo>
                      <a:pt x="216281" y="321501"/>
                      <a:pt x="144953" y="254681"/>
                      <a:pt x="182880" y="292608"/>
                    </a:cubicBezTo>
                    <a:lnTo>
                      <a:pt x="548640" y="207264"/>
                    </a:lnTo>
                    <a:lnTo>
                      <a:pt x="0" y="0"/>
                    </a:lnTo>
                    <a:close/>
                  </a:path>
                </a:pathLst>
              </a:custGeom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/>
              </a:p>
            </p:txBody>
          </p:sp>
          <p:sp>
            <p:nvSpPr>
              <p:cNvPr id="15" name="Полилиния 14"/>
              <p:cNvSpPr/>
              <p:nvPr/>
            </p:nvSpPr>
            <p:spPr bwMode="auto">
              <a:xfrm rot="1394041">
                <a:off x="1825605" y="1938327"/>
                <a:ext cx="317502" cy="188913"/>
              </a:xfrm>
              <a:custGeom>
                <a:avLst/>
                <a:gdLst>
                  <a:gd name="connsiteX0" fmla="*/ 0 w 548640"/>
                  <a:gd name="connsiteY0" fmla="*/ 0 h 321501"/>
                  <a:gd name="connsiteX1" fmla="*/ 0 w 548640"/>
                  <a:gd name="connsiteY1" fmla="*/ 0 h 321501"/>
                  <a:gd name="connsiteX2" fmla="*/ 24384 w 548640"/>
                  <a:gd name="connsiteY2" fmla="*/ 158496 h 321501"/>
                  <a:gd name="connsiteX3" fmla="*/ 73152 w 548640"/>
                  <a:gd name="connsiteY3" fmla="*/ 231648 h 321501"/>
                  <a:gd name="connsiteX4" fmla="*/ 109728 w 548640"/>
                  <a:gd name="connsiteY4" fmla="*/ 268224 h 321501"/>
                  <a:gd name="connsiteX5" fmla="*/ 182880 w 548640"/>
                  <a:gd name="connsiteY5" fmla="*/ 292608 h 321501"/>
                  <a:gd name="connsiteX6" fmla="*/ 548640 w 548640"/>
                  <a:gd name="connsiteY6" fmla="*/ 207264 h 321501"/>
                  <a:gd name="connsiteX7" fmla="*/ 0 w 548640"/>
                  <a:gd name="connsiteY7" fmla="*/ 0 h 32150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548640" h="321501">
                    <a:moveTo>
                      <a:pt x="0" y="0"/>
                    </a:moveTo>
                    <a:lnTo>
                      <a:pt x="0" y="0"/>
                    </a:lnTo>
                    <a:cubicBezTo>
                      <a:pt x="791" y="7120"/>
                      <a:pt x="9300" y="128328"/>
                      <a:pt x="24384" y="158496"/>
                    </a:cubicBezTo>
                    <a:cubicBezTo>
                      <a:pt x="37490" y="184708"/>
                      <a:pt x="52430" y="210926"/>
                      <a:pt x="73152" y="231648"/>
                    </a:cubicBezTo>
                    <a:cubicBezTo>
                      <a:pt x="85344" y="243840"/>
                      <a:pt x="94306" y="260513"/>
                      <a:pt x="109728" y="268224"/>
                    </a:cubicBezTo>
                    <a:cubicBezTo>
                      <a:pt x="216281" y="321501"/>
                      <a:pt x="144953" y="254681"/>
                      <a:pt x="182880" y="292608"/>
                    </a:cubicBezTo>
                    <a:lnTo>
                      <a:pt x="548640" y="207264"/>
                    </a:lnTo>
                    <a:lnTo>
                      <a:pt x="0" y="0"/>
                    </a:lnTo>
                    <a:close/>
                  </a:path>
                </a:pathLst>
              </a:custGeom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/>
              </a:p>
            </p:txBody>
          </p:sp>
          <p:sp>
            <p:nvSpPr>
              <p:cNvPr id="16" name="Полилиния 15"/>
              <p:cNvSpPr/>
              <p:nvPr/>
            </p:nvSpPr>
            <p:spPr bwMode="auto">
              <a:xfrm rot="15154483">
                <a:off x="1438253" y="4021142"/>
                <a:ext cx="466728" cy="387353"/>
              </a:xfrm>
              <a:custGeom>
                <a:avLst/>
                <a:gdLst>
                  <a:gd name="connsiteX0" fmla="*/ 0 w 548640"/>
                  <a:gd name="connsiteY0" fmla="*/ 0 h 321501"/>
                  <a:gd name="connsiteX1" fmla="*/ 0 w 548640"/>
                  <a:gd name="connsiteY1" fmla="*/ 0 h 321501"/>
                  <a:gd name="connsiteX2" fmla="*/ 24384 w 548640"/>
                  <a:gd name="connsiteY2" fmla="*/ 158496 h 321501"/>
                  <a:gd name="connsiteX3" fmla="*/ 73152 w 548640"/>
                  <a:gd name="connsiteY3" fmla="*/ 231648 h 321501"/>
                  <a:gd name="connsiteX4" fmla="*/ 109728 w 548640"/>
                  <a:gd name="connsiteY4" fmla="*/ 268224 h 321501"/>
                  <a:gd name="connsiteX5" fmla="*/ 182880 w 548640"/>
                  <a:gd name="connsiteY5" fmla="*/ 292608 h 321501"/>
                  <a:gd name="connsiteX6" fmla="*/ 548640 w 548640"/>
                  <a:gd name="connsiteY6" fmla="*/ 207264 h 321501"/>
                  <a:gd name="connsiteX7" fmla="*/ 0 w 548640"/>
                  <a:gd name="connsiteY7" fmla="*/ 0 h 32150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548640" h="321501">
                    <a:moveTo>
                      <a:pt x="0" y="0"/>
                    </a:moveTo>
                    <a:lnTo>
                      <a:pt x="0" y="0"/>
                    </a:lnTo>
                    <a:cubicBezTo>
                      <a:pt x="791" y="7120"/>
                      <a:pt x="9300" y="128328"/>
                      <a:pt x="24384" y="158496"/>
                    </a:cubicBezTo>
                    <a:cubicBezTo>
                      <a:pt x="37490" y="184708"/>
                      <a:pt x="52430" y="210926"/>
                      <a:pt x="73152" y="231648"/>
                    </a:cubicBezTo>
                    <a:cubicBezTo>
                      <a:pt x="85344" y="243840"/>
                      <a:pt x="94306" y="260513"/>
                      <a:pt x="109728" y="268224"/>
                    </a:cubicBezTo>
                    <a:cubicBezTo>
                      <a:pt x="216281" y="321501"/>
                      <a:pt x="144953" y="254681"/>
                      <a:pt x="182880" y="292608"/>
                    </a:cubicBezTo>
                    <a:lnTo>
                      <a:pt x="548640" y="207264"/>
                    </a:lnTo>
                    <a:lnTo>
                      <a:pt x="0" y="0"/>
                    </a:lnTo>
                    <a:close/>
                  </a:path>
                </a:pathLst>
              </a:custGeom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/>
              </a:p>
            </p:txBody>
          </p:sp>
          <p:sp>
            <p:nvSpPr>
              <p:cNvPr id="17" name="Полилиния 16"/>
              <p:cNvSpPr/>
              <p:nvPr/>
            </p:nvSpPr>
            <p:spPr bwMode="auto">
              <a:xfrm rot="16898388">
                <a:off x="2042301" y="3042441"/>
                <a:ext cx="468315" cy="260352"/>
              </a:xfrm>
              <a:custGeom>
                <a:avLst/>
                <a:gdLst>
                  <a:gd name="connsiteX0" fmla="*/ 0 w 548640"/>
                  <a:gd name="connsiteY0" fmla="*/ 0 h 321501"/>
                  <a:gd name="connsiteX1" fmla="*/ 0 w 548640"/>
                  <a:gd name="connsiteY1" fmla="*/ 0 h 321501"/>
                  <a:gd name="connsiteX2" fmla="*/ 24384 w 548640"/>
                  <a:gd name="connsiteY2" fmla="*/ 158496 h 321501"/>
                  <a:gd name="connsiteX3" fmla="*/ 73152 w 548640"/>
                  <a:gd name="connsiteY3" fmla="*/ 231648 h 321501"/>
                  <a:gd name="connsiteX4" fmla="*/ 109728 w 548640"/>
                  <a:gd name="connsiteY4" fmla="*/ 268224 h 321501"/>
                  <a:gd name="connsiteX5" fmla="*/ 182880 w 548640"/>
                  <a:gd name="connsiteY5" fmla="*/ 292608 h 321501"/>
                  <a:gd name="connsiteX6" fmla="*/ 548640 w 548640"/>
                  <a:gd name="connsiteY6" fmla="*/ 207264 h 321501"/>
                  <a:gd name="connsiteX7" fmla="*/ 0 w 548640"/>
                  <a:gd name="connsiteY7" fmla="*/ 0 h 32150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548640" h="321501">
                    <a:moveTo>
                      <a:pt x="0" y="0"/>
                    </a:moveTo>
                    <a:lnTo>
                      <a:pt x="0" y="0"/>
                    </a:lnTo>
                    <a:cubicBezTo>
                      <a:pt x="791" y="7120"/>
                      <a:pt x="9300" y="128328"/>
                      <a:pt x="24384" y="158496"/>
                    </a:cubicBezTo>
                    <a:cubicBezTo>
                      <a:pt x="37490" y="184708"/>
                      <a:pt x="52430" y="210926"/>
                      <a:pt x="73152" y="231648"/>
                    </a:cubicBezTo>
                    <a:cubicBezTo>
                      <a:pt x="85344" y="243840"/>
                      <a:pt x="94306" y="260513"/>
                      <a:pt x="109728" y="268224"/>
                    </a:cubicBezTo>
                    <a:cubicBezTo>
                      <a:pt x="216281" y="321501"/>
                      <a:pt x="144953" y="254681"/>
                      <a:pt x="182880" y="292608"/>
                    </a:cubicBezTo>
                    <a:lnTo>
                      <a:pt x="548640" y="207264"/>
                    </a:lnTo>
                    <a:lnTo>
                      <a:pt x="0" y="0"/>
                    </a:lnTo>
                    <a:close/>
                  </a:path>
                </a:pathLst>
              </a:custGeom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/>
              </a:p>
            </p:txBody>
          </p:sp>
          <p:sp>
            <p:nvSpPr>
              <p:cNvPr id="18" name="Полилиния 17"/>
              <p:cNvSpPr/>
              <p:nvPr/>
            </p:nvSpPr>
            <p:spPr bwMode="auto">
              <a:xfrm rot="7884008">
                <a:off x="2588405" y="1229503"/>
                <a:ext cx="317502" cy="188913"/>
              </a:xfrm>
              <a:custGeom>
                <a:avLst/>
                <a:gdLst>
                  <a:gd name="connsiteX0" fmla="*/ 0 w 548640"/>
                  <a:gd name="connsiteY0" fmla="*/ 0 h 321501"/>
                  <a:gd name="connsiteX1" fmla="*/ 0 w 548640"/>
                  <a:gd name="connsiteY1" fmla="*/ 0 h 321501"/>
                  <a:gd name="connsiteX2" fmla="*/ 24384 w 548640"/>
                  <a:gd name="connsiteY2" fmla="*/ 158496 h 321501"/>
                  <a:gd name="connsiteX3" fmla="*/ 73152 w 548640"/>
                  <a:gd name="connsiteY3" fmla="*/ 231648 h 321501"/>
                  <a:gd name="connsiteX4" fmla="*/ 109728 w 548640"/>
                  <a:gd name="connsiteY4" fmla="*/ 268224 h 321501"/>
                  <a:gd name="connsiteX5" fmla="*/ 182880 w 548640"/>
                  <a:gd name="connsiteY5" fmla="*/ 292608 h 321501"/>
                  <a:gd name="connsiteX6" fmla="*/ 548640 w 548640"/>
                  <a:gd name="connsiteY6" fmla="*/ 207264 h 321501"/>
                  <a:gd name="connsiteX7" fmla="*/ 0 w 548640"/>
                  <a:gd name="connsiteY7" fmla="*/ 0 h 32150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548640" h="321501">
                    <a:moveTo>
                      <a:pt x="0" y="0"/>
                    </a:moveTo>
                    <a:lnTo>
                      <a:pt x="0" y="0"/>
                    </a:lnTo>
                    <a:cubicBezTo>
                      <a:pt x="791" y="7120"/>
                      <a:pt x="9300" y="128328"/>
                      <a:pt x="24384" y="158496"/>
                    </a:cubicBezTo>
                    <a:cubicBezTo>
                      <a:pt x="37490" y="184708"/>
                      <a:pt x="52430" y="210926"/>
                      <a:pt x="73152" y="231648"/>
                    </a:cubicBezTo>
                    <a:cubicBezTo>
                      <a:pt x="85344" y="243840"/>
                      <a:pt x="94306" y="260513"/>
                      <a:pt x="109728" y="268224"/>
                    </a:cubicBezTo>
                    <a:cubicBezTo>
                      <a:pt x="216281" y="321501"/>
                      <a:pt x="144953" y="254681"/>
                      <a:pt x="182880" y="292608"/>
                    </a:cubicBezTo>
                    <a:lnTo>
                      <a:pt x="548640" y="207264"/>
                    </a:lnTo>
                    <a:lnTo>
                      <a:pt x="0" y="0"/>
                    </a:lnTo>
                    <a:close/>
                  </a:path>
                </a:pathLst>
              </a:custGeom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/>
              </a:p>
            </p:txBody>
          </p:sp>
          <p:sp>
            <p:nvSpPr>
              <p:cNvPr id="19" name="Полилиния 18"/>
              <p:cNvSpPr/>
              <p:nvPr/>
            </p:nvSpPr>
            <p:spPr bwMode="auto">
              <a:xfrm rot="7469707">
                <a:off x="3367872" y="4949042"/>
                <a:ext cx="354015" cy="342902"/>
              </a:xfrm>
              <a:custGeom>
                <a:avLst/>
                <a:gdLst>
                  <a:gd name="connsiteX0" fmla="*/ 0 w 548640"/>
                  <a:gd name="connsiteY0" fmla="*/ 0 h 321501"/>
                  <a:gd name="connsiteX1" fmla="*/ 0 w 548640"/>
                  <a:gd name="connsiteY1" fmla="*/ 0 h 321501"/>
                  <a:gd name="connsiteX2" fmla="*/ 24384 w 548640"/>
                  <a:gd name="connsiteY2" fmla="*/ 158496 h 321501"/>
                  <a:gd name="connsiteX3" fmla="*/ 73152 w 548640"/>
                  <a:gd name="connsiteY3" fmla="*/ 231648 h 321501"/>
                  <a:gd name="connsiteX4" fmla="*/ 109728 w 548640"/>
                  <a:gd name="connsiteY4" fmla="*/ 268224 h 321501"/>
                  <a:gd name="connsiteX5" fmla="*/ 182880 w 548640"/>
                  <a:gd name="connsiteY5" fmla="*/ 292608 h 321501"/>
                  <a:gd name="connsiteX6" fmla="*/ 548640 w 548640"/>
                  <a:gd name="connsiteY6" fmla="*/ 207264 h 321501"/>
                  <a:gd name="connsiteX7" fmla="*/ 0 w 548640"/>
                  <a:gd name="connsiteY7" fmla="*/ 0 h 32150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548640" h="321501">
                    <a:moveTo>
                      <a:pt x="0" y="0"/>
                    </a:moveTo>
                    <a:lnTo>
                      <a:pt x="0" y="0"/>
                    </a:lnTo>
                    <a:cubicBezTo>
                      <a:pt x="791" y="7120"/>
                      <a:pt x="9300" y="128328"/>
                      <a:pt x="24384" y="158496"/>
                    </a:cubicBezTo>
                    <a:cubicBezTo>
                      <a:pt x="37490" y="184708"/>
                      <a:pt x="52430" y="210926"/>
                      <a:pt x="73152" y="231648"/>
                    </a:cubicBezTo>
                    <a:cubicBezTo>
                      <a:pt x="85344" y="243840"/>
                      <a:pt x="94306" y="260513"/>
                      <a:pt x="109728" y="268224"/>
                    </a:cubicBezTo>
                    <a:cubicBezTo>
                      <a:pt x="216281" y="321501"/>
                      <a:pt x="144953" y="254681"/>
                      <a:pt x="182880" y="292608"/>
                    </a:cubicBezTo>
                    <a:lnTo>
                      <a:pt x="548640" y="207264"/>
                    </a:lnTo>
                    <a:lnTo>
                      <a:pt x="0" y="0"/>
                    </a:lnTo>
                    <a:close/>
                  </a:path>
                </a:pathLst>
              </a:custGeom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/>
              </a:p>
            </p:txBody>
          </p:sp>
          <p:sp>
            <p:nvSpPr>
              <p:cNvPr id="20" name="Полилиния 19"/>
              <p:cNvSpPr/>
              <p:nvPr/>
            </p:nvSpPr>
            <p:spPr bwMode="auto">
              <a:xfrm rot="19744319">
                <a:off x="2454260" y="4997460"/>
                <a:ext cx="317502" cy="188914"/>
              </a:xfrm>
              <a:custGeom>
                <a:avLst/>
                <a:gdLst>
                  <a:gd name="connsiteX0" fmla="*/ 0 w 548640"/>
                  <a:gd name="connsiteY0" fmla="*/ 0 h 321501"/>
                  <a:gd name="connsiteX1" fmla="*/ 0 w 548640"/>
                  <a:gd name="connsiteY1" fmla="*/ 0 h 321501"/>
                  <a:gd name="connsiteX2" fmla="*/ 24384 w 548640"/>
                  <a:gd name="connsiteY2" fmla="*/ 158496 h 321501"/>
                  <a:gd name="connsiteX3" fmla="*/ 73152 w 548640"/>
                  <a:gd name="connsiteY3" fmla="*/ 231648 h 321501"/>
                  <a:gd name="connsiteX4" fmla="*/ 109728 w 548640"/>
                  <a:gd name="connsiteY4" fmla="*/ 268224 h 321501"/>
                  <a:gd name="connsiteX5" fmla="*/ 182880 w 548640"/>
                  <a:gd name="connsiteY5" fmla="*/ 292608 h 321501"/>
                  <a:gd name="connsiteX6" fmla="*/ 548640 w 548640"/>
                  <a:gd name="connsiteY6" fmla="*/ 207264 h 321501"/>
                  <a:gd name="connsiteX7" fmla="*/ 0 w 548640"/>
                  <a:gd name="connsiteY7" fmla="*/ 0 h 32150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548640" h="321501">
                    <a:moveTo>
                      <a:pt x="0" y="0"/>
                    </a:moveTo>
                    <a:lnTo>
                      <a:pt x="0" y="0"/>
                    </a:lnTo>
                    <a:cubicBezTo>
                      <a:pt x="791" y="7120"/>
                      <a:pt x="9300" y="128328"/>
                      <a:pt x="24384" y="158496"/>
                    </a:cubicBezTo>
                    <a:cubicBezTo>
                      <a:pt x="37490" y="184708"/>
                      <a:pt x="52430" y="210926"/>
                      <a:pt x="73152" y="231648"/>
                    </a:cubicBezTo>
                    <a:cubicBezTo>
                      <a:pt x="85344" y="243840"/>
                      <a:pt x="94306" y="260513"/>
                      <a:pt x="109728" y="268224"/>
                    </a:cubicBezTo>
                    <a:cubicBezTo>
                      <a:pt x="216281" y="321501"/>
                      <a:pt x="144953" y="254681"/>
                      <a:pt x="182880" y="292608"/>
                    </a:cubicBezTo>
                    <a:lnTo>
                      <a:pt x="548640" y="207264"/>
                    </a:lnTo>
                    <a:lnTo>
                      <a:pt x="0" y="0"/>
                    </a:lnTo>
                    <a:close/>
                  </a:path>
                </a:pathLst>
              </a:custGeom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/>
              </a:p>
            </p:txBody>
          </p:sp>
          <p:sp>
            <p:nvSpPr>
              <p:cNvPr id="21" name="Полилиния 20"/>
              <p:cNvSpPr/>
              <p:nvPr/>
            </p:nvSpPr>
            <p:spPr bwMode="auto">
              <a:xfrm rot="19744319">
                <a:off x="2759062" y="3762377"/>
                <a:ext cx="317502" cy="673105"/>
              </a:xfrm>
              <a:custGeom>
                <a:avLst/>
                <a:gdLst>
                  <a:gd name="connsiteX0" fmla="*/ 0 w 548640"/>
                  <a:gd name="connsiteY0" fmla="*/ 0 h 321501"/>
                  <a:gd name="connsiteX1" fmla="*/ 0 w 548640"/>
                  <a:gd name="connsiteY1" fmla="*/ 0 h 321501"/>
                  <a:gd name="connsiteX2" fmla="*/ 24384 w 548640"/>
                  <a:gd name="connsiteY2" fmla="*/ 158496 h 321501"/>
                  <a:gd name="connsiteX3" fmla="*/ 73152 w 548640"/>
                  <a:gd name="connsiteY3" fmla="*/ 231648 h 321501"/>
                  <a:gd name="connsiteX4" fmla="*/ 109728 w 548640"/>
                  <a:gd name="connsiteY4" fmla="*/ 268224 h 321501"/>
                  <a:gd name="connsiteX5" fmla="*/ 182880 w 548640"/>
                  <a:gd name="connsiteY5" fmla="*/ 292608 h 321501"/>
                  <a:gd name="connsiteX6" fmla="*/ 548640 w 548640"/>
                  <a:gd name="connsiteY6" fmla="*/ 207264 h 321501"/>
                  <a:gd name="connsiteX7" fmla="*/ 0 w 548640"/>
                  <a:gd name="connsiteY7" fmla="*/ 0 h 32150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548640" h="321501">
                    <a:moveTo>
                      <a:pt x="0" y="0"/>
                    </a:moveTo>
                    <a:lnTo>
                      <a:pt x="0" y="0"/>
                    </a:lnTo>
                    <a:cubicBezTo>
                      <a:pt x="791" y="7120"/>
                      <a:pt x="9300" y="128328"/>
                      <a:pt x="24384" y="158496"/>
                    </a:cubicBezTo>
                    <a:cubicBezTo>
                      <a:pt x="37490" y="184708"/>
                      <a:pt x="52430" y="210926"/>
                      <a:pt x="73152" y="231648"/>
                    </a:cubicBezTo>
                    <a:cubicBezTo>
                      <a:pt x="85344" y="243840"/>
                      <a:pt x="94306" y="260513"/>
                      <a:pt x="109728" y="268224"/>
                    </a:cubicBezTo>
                    <a:cubicBezTo>
                      <a:pt x="216281" y="321501"/>
                      <a:pt x="144953" y="254681"/>
                      <a:pt x="182880" y="292608"/>
                    </a:cubicBezTo>
                    <a:lnTo>
                      <a:pt x="548640" y="207264"/>
                    </a:lnTo>
                    <a:lnTo>
                      <a:pt x="0" y="0"/>
                    </a:lnTo>
                    <a:close/>
                  </a:path>
                </a:pathLst>
              </a:custGeom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/>
              </a:p>
            </p:txBody>
          </p:sp>
          <p:sp>
            <p:nvSpPr>
              <p:cNvPr id="22" name="Полилиния 21"/>
              <p:cNvSpPr/>
              <p:nvPr/>
            </p:nvSpPr>
            <p:spPr bwMode="auto">
              <a:xfrm rot="19744319">
                <a:off x="3508367" y="604818"/>
                <a:ext cx="317502" cy="673105"/>
              </a:xfrm>
              <a:custGeom>
                <a:avLst/>
                <a:gdLst>
                  <a:gd name="connsiteX0" fmla="*/ 0 w 548640"/>
                  <a:gd name="connsiteY0" fmla="*/ 0 h 321501"/>
                  <a:gd name="connsiteX1" fmla="*/ 0 w 548640"/>
                  <a:gd name="connsiteY1" fmla="*/ 0 h 321501"/>
                  <a:gd name="connsiteX2" fmla="*/ 24384 w 548640"/>
                  <a:gd name="connsiteY2" fmla="*/ 158496 h 321501"/>
                  <a:gd name="connsiteX3" fmla="*/ 73152 w 548640"/>
                  <a:gd name="connsiteY3" fmla="*/ 231648 h 321501"/>
                  <a:gd name="connsiteX4" fmla="*/ 109728 w 548640"/>
                  <a:gd name="connsiteY4" fmla="*/ 268224 h 321501"/>
                  <a:gd name="connsiteX5" fmla="*/ 182880 w 548640"/>
                  <a:gd name="connsiteY5" fmla="*/ 292608 h 321501"/>
                  <a:gd name="connsiteX6" fmla="*/ 548640 w 548640"/>
                  <a:gd name="connsiteY6" fmla="*/ 207264 h 321501"/>
                  <a:gd name="connsiteX7" fmla="*/ 0 w 548640"/>
                  <a:gd name="connsiteY7" fmla="*/ 0 h 32150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548640" h="321501">
                    <a:moveTo>
                      <a:pt x="0" y="0"/>
                    </a:moveTo>
                    <a:lnTo>
                      <a:pt x="0" y="0"/>
                    </a:lnTo>
                    <a:cubicBezTo>
                      <a:pt x="791" y="7120"/>
                      <a:pt x="9300" y="128328"/>
                      <a:pt x="24384" y="158496"/>
                    </a:cubicBezTo>
                    <a:cubicBezTo>
                      <a:pt x="37490" y="184708"/>
                      <a:pt x="52430" y="210926"/>
                      <a:pt x="73152" y="231648"/>
                    </a:cubicBezTo>
                    <a:cubicBezTo>
                      <a:pt x="85344" y="243840"/>
                      <a:pt x="94306" y="260513"/>
                      <a:pt x="109728" y="268224"/>
                    </a:cubicBezTo>
                    <a:cubicBezTo>
                      <a:pt x="216281" y="321501"/>
                      <a:pt x="144953" y="254681"/>
                      <a:pt x="182880" y="292608"/>
                    </a:cubicBezTo>
                    <a:lnTo>
                      <a:pt x="548640" y="207264"/>
                    </a:lnTo>
                    <a:lnTo>
                      <a:pt x="0" y="0"/>
                    </a:lnTo>
                    <a:close/>
                  </a:path>
                </a:pathLst>
              </a:custGeom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/>
              </a:p>
            </p:txBody>
          </p:sp>
          <p:sp>
            <p:nvSpPr>
              <p:cNvPr id="23" name="Прямоугольник 22"/>
              <p:cNvSpPr/>
              <p:nvPr/>
            </p:nvSpPr>
            <p:spPr>
              <a:xfrm>
                <a:off x="2357422" y="1714488"/>
                <a:ext cx="5572164" cy="1938992"/>
              </a:xfrm>
              <a:prstGeom prst="rect">
                <a:avLst/>
              </a:prstGeom>
              <a:noFill/>
              <a:effectLst>
                <a:outerShdw blurRad="50800" dist="38100" dir="10800000" algn="r" rotWithShape="0">
                  <a:prstClr val="black">
                    <a:alpha val="40000"/>
                  </a:prstClr>
                </a:outerShdw>
              </a:effectLst>
            </p:spPr>
            <p:txBody>
              <a:bodyPr>
                <a:spAutoFit/>
              </a:bodyPr>
              <a:lstStyle/>
              <a:p>
                <a:pPr algn="ctr">
                  <a:defRPr/>
                </a:pPr>
                <a:r>
                  <a:rPr lang="ru-RU" sz="12000" b="1" spc="50" dirty="0">
                    <a:ln w="13500">
                      <a:solidFill>
                        <a:schemeClr val="accent1">
                          <a:shade val="2500"/>
                          <a:alpha val="6500"/>
                        </a:schemeClr>
                      </a:solidFill>
                      <a:prstDash val="solid"/>
                    </a:ln>
                    <a:solidFill>
                      <a:schemeClr val="accent1">
                        <a:tint val="3000"/>
                        <a:alpha val="95000"/>
                      </a:schemeClr>
                    </a:solidFill>
                    <a:effectLst>
                      <a:innerShdw blurRad="50900" dist="38500" dir="13500000">
                        <a:srgbClr val="000000">
                          <a:alpha val="60000"/>
                        </a:srgbClr>
                      </a:innerShdw>
                    </a:effectLst>
                    <a:cs typeface="+mn-cs"/>
                  </a:rPr>
                  <a:t>СВОЯ</a:t>
                </a:r>
              </a:p>
            </p:txBody>
          </p:sp>
          <p:sp>
            <p:nvSpPr>
              <p:cNvPr id="25" name="4-конечная звезда 24"/>
              <p:cNvSpPr/>
              <p:nvPr/>
            </p:nvSpPr>
            <p:spPr>
              <a:xfrm>
                <a:off x="7072330" y="500042"/>
                <a:ext cx="142876" cy="214314"/>
              </a:xfrm>
              <a:prstGeom prst="star4">
                <a:avLst/>
              </a:prstGeom>
            </p:spPr>
            <p:style>
              <a:lnRef idx="0">
                <a:schemeClr val="accent1"/>
              </a:lnRef>
              <a:fillRef idx="3">
                <a:schemeClr val="accent1"/>
              </a:fillRef>
              <a:effectRef idx="3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ru-RU"/>
              </a:p>
            </p:txBody>
          </p:sp>
          <p:sp>
            <p:nvSpPr>
              <p:cNvPr id="26" name="4-конечная звезда 25"/>
              <p:cNvSpPr/>
              <p:nvPr/>
            </p:nvSpPr>
            <p:spPr>
              <a:xfrm>
                <a:off x="7929586" y="714356"/>
                <a:ext cx="214314" cy="357190"/>
              </a:xfrm>
              <a:prstGeom prst="star4">
                <a:avLst/>
              </a:prstGeom>
            </p:spPr>
            <p:style>
              <a:lnRef idx="0">
                <a:schemeClr val="accent1"/>
              </a:lnRef>
              <a:fillRef idx="3">
                <a:schemeClr val="accent1"/>
              </a:fillRef>
              <a:effectRef idx="3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ru-RU"/>
              </a:p>
            </p:txBody>
          </p:sp>
          <p:sp>
            <p:nvSpPr>
              <p:cNvPr id="27" name="4-конечная звезда 26"/>
              <p:cNvSpPr/>
              <p:nvPr/>
            </p:nvSpPr>
            <p:spPr>
              <a:xfrm>
                <a:off x="8429652" y="428604"/>
                <a:ext cx="214314" cy="357190"/>
              </a:xfrm>
              <a:prstGeom prst="star4">
                <a:avLst/>
              </a:prstGeom>
            </p:spPr>
            <p:style>
              <a:lnRef idx="0">
                <a:schemeClr val="accent1"/>
              </a:lnRef>
              <a:fillRef idx="3">
                <a:schemeClr val="accent1"/>
              </a:fillRef>
              <a:effectRef idx="3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ru-RU"/>
              </a:p>
            </p:txBody>
          </p:sp>
          <p:sp>
            <p:nvSpPr>
              <p:cNvPr id="28" name="4-конечная звезда 27"/>
              <p:cNvSpPr/>
              <p:nvPr/>
            </p:nvSpPr>
            <p:spPr>
              <a:xfrm>
                <a:off x="8286776" y="1500174"/>
                <a:ext cx="285752" cy="500066"/>
              </a:xfrm>
              <a:prstGeom prst="star4">
                <a:avLst/>
              </a:prstGeom>
            </p:spPr>
            <p:style>
              <a:lnRef idx="0">
                <a:schemeClr val="accent1"/>
              </a:lnRef>
              <a:fillRef idx="3">
                <a:schemeClr val="accent1"/>
              </a:fillRef>
              <a:effectRef idx="3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ru-RU"/>
              </a:p>
            </p:txBody>
          </p:sp>
          <p:sp>
            <p:nvSpPr>
              <p:cNvPr id="29" name="4-конечная звезда 28"/>
              <p:cNvSpPr/>
              <p:nvPr/>
            </p:nvSpPr>
            <p:spPr>
              <a:xfrm>
                <a:off x="7500958" y="2285992"/>
                <a:ext cx="285752" cy="500066"/>
              </a:xfrm>
              <a:prstGeom prst="star4">
                <a:avLst/>
              </a:prstGeom>
            </p:spPr>
            <p:style>
              <a:lnRef idx="0">
                <a:schemeClr val="accent1"/>
              </a:lnRef>
              <a:fillRef idx="3">
                <a:schemeClr val="accent1"/>
              </a:fillRef>
              <a:effectRef idx="3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ru-RU"/>
              </a:p>
            </p:txBody>
          </p:sp>
          <p:sp>
            <p:nvSpPr>
              <p:cNvPr id="30" name="Пятно 1 29"/>
              <p:cNvSpPr/>
              <p:nvPr/>
            </p:nvSpPr>
            <p:spPr>
              <a:xfrm>
                <a:off x="500034" y="500042"/>
                <a:ext cx="142876" cy="71437"/>
              </a:xfrm>
              <a:prstGeom prst="irregularSeal1">
                <a:avLst/>
              </a:prstGeom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ru-RU"/>
              </a:p>
            </p:txBody>
          </p:sp>
          <p:sp>
            <p:nvSpPr>
              <p:cNvPr id="31" name="Пятно 1 30"/>
              <p:cNvSpPr/>
              <p:nvPr/>
            </p:nvSpPr>
            <p:spPr>
              <a:xfrm>
                <a:off x="1142975" y="500042"/>
                <a:ext cx="285752" cy="142876"/>
              </a:xfrm>
              <a:prstGeom prst="irregularSeal1">
                <a:avLst/>
              </a:prstGeom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ru-RU"/>
              </a:p>
            </p:txBody>
          </p:sp>
          <p:sp>
            <p:nvSpPr>
              <p:cNvPr id="32" name="Пятно 1 31"/>
              <p:cNvSpPr/>
              <p:nvPr/>
            </p:nvSpPr>
            <p:spPr>
              <a:xfrm>
                <a:off x="714347" y="714355"/>
                <a:ext cx="285752" cy="214315"/>
              </a:xfrm>
              <a:prstGeom prst="irregularSeal1">
                <a:avLst/>
              </a:prstGeom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ru-RU"/>
              </a:p>
            </p:txBody>
          </p:sp>
          <p:sp>
            <p:nvSpPr>
              <p:cNvPr id="33" name="Пятно 1 32"/>
              <p:cNvSpPr/>
              <p:nvPr/>
            </p:nvSpPr>
            <p:spPr>
              <a:xfrm>
                <a:off x="428595" y="1214422"/>
                <a:ext cx="285752" cy="214313"/>
              </a:xfrm>
              <a:prstGeom prst="irregularSeal1">
                <a:avLst/>
              </a:prstGeom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ru-RU"/>
              </a:p>
            </p:txBody>
          </p:sp>
          <p:sp>
            <p:nvSpPr>
              <p:cNvPr id="34" name="Пятно 1 33"/>
              <p:cNvSpPr/>
              <p:nvPr/>
            </p:nvSpPr>
            <p:spPr>
              <a:xfrm>
                <a:off x="1643042" y="357166"/>
                <a:ext cx="285752" cy="142876"/>
              </a:xfrm>
              <a:prstGeom prst="irregularSeal1">
                <a:avLst/>
              </a:prstGeom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ru-RU"/>
              </a:p>
            </p:txBody>
          </p:sp>
          <p:sp>
            <p:nvSpPr>
              <p:cNvPr id="35" name="Пятно 1 34"/>
              <p:cNvSpPr/>
              <p:nvPr/>
            </p:nvSpPr>
            <p:spPr>
              <a:xfrm>
                <a:off x="214282" y="1785926"/>
                <a:ext cx="500065" cy="214313"/>
              </a:xfrm>
              <a:prstGeom prst="irregularSeal1">
                <a:avLst/>
              </a:prstGeom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ru-RU"/>
              </a:p>
            </p:txBody>
          </p:sp>
        </p:grpSp>
        <p:grpSp>
          <p:nvGrpSpPr>
            <p:cNvPr id="40" name="Группа 39"/>
            <p:cNvGrpSpPr>
              <a:grpSpLocks/>
            </p:cNvGrpSpPr>
            <p:nvPr/>
          </p:nvGrpSpPr>
          <p:grpSpPr bwMode="auto">
            <a:xfrm>
              <a:off x="3833813" y="2511425"/>
              <a:ext cx="3486150" cy="2344738"/>
              <a:chOff x="3833236" y="2510784"/>
              <a:chExt cx="3486423" cy="2345000"/>
            </a:xfrm>
          </p:grpSpPr>
          <p:sp>
            <p:nvSpPr>
              <p:cNvPr id="38" name="Прямоугольник 37"/>
              <p:cNvSpPr/>
              <p:nvPr/>
            </p:nvSpPr>
            <p:spPr>
              <a:xfrm>
                <a:off x="4429124" y="3286124"/>
                <a:ext cx="2890535" cy="1569660"/>
              </a:xfrm>
              <a:prstGeom prst="rect">
                <a:avLst/>
              </a:prstGeom>
              <a:noFill/>
            </p:spPr>
            <p:txBody>
              <a:bodyPr wrap="none">
                <a:spAutoFit/>
                <a:scene3d>
                  <a:camera prst="orthographicFront"/>
                  <a:lightRig rig="glow" dir="tl">
                    <a:rot lat="0" lon="0" rev="5400000"/>
                  </a:lightRig>
                </a:scene3d>
                <a:sp3d contourW="12700">
                  <a:bevelT w="25400" h="25400"/>
                  <a:contourClr>
                    <a:schemeClr val="accent6">
                      <a:shade val="73000"/>
                    </a:schemeClr>
                  </a:contourClr>
                </a:sp3d>
              </a:bodyPr>
              <a:lstStyle/>
              <a:p>
                <a:pPr algn="ctr">
                  <a:defRPr/>
                </a:pPr>
                <a:r>
                  <a:rPr lang="ru-RU" sz="9600" b="1" dirty="0">
                    <a:ln w="11430"/>
                    <a:gradFill>
                      <a:gsLst>
                        <a:gs pos="0">
                          <a:schemeClr val="accent6">
                            <a:tint val="90000"/>
                            <a:satMod val="120000"/>
                          </a:schemeClr>
                        </a:gs>
                        <a:gs pos="25000">
                          <a:schemeClr val="accent6">
                            <a:tint val="93000"/>
                            <a:satMod val="120000"/>
                          </a:schemeClr>
                        </a:gs>
                        <a:gs pos="50000">
                          <a:schemeClr val="accent6">
                            <a:shade val="89000"/>
                            <a:satMod val="110000"/>
                          </a:schemeClr>
                        </a:gs>
                        <a:gs pos="75000">
                          <a:schemeClr val="accent6">
                            <a:tint val="93000"/>
                            <a:satMod val="120000"/>
                          </a:schemeClr>
                        </a:gs>
                        <a:gs pos="100000">
                          <a:schemeClr val="accent6">
                            <a:tint val="90000"/>
                            <a:satMod val="120000"/>
                          </a:schemeClr>
                        </a:gs>
                      </a:gsLst>
                      <a:lin ang="5400000"/>
                    </a:gradFill>
                    <a:effectLst>
                      <a:outerShdw blurRad="80000" dist="40000" dir="5040000" algn="tl">
                        <a:srgbClr val="000000">
                          <a:alpha val="30000"/>
                        </a:srgbClr>
                      </a:outerShdw>
                    </a:effectLst>
                    <a:cs typeface="+mn-cs"/>
                  </a:rPr>
                  <a:t>игра</a:t>
                </a:r>
              </a:p>
            </p:txBody>
          </p:sp>
          <p:sp>
            <p:nvSpPr>
              <p:cNvPr id="39" name="Прямоугольник 38"/>
              <p:cNvSpPr/>
              <p:nvPr/>
            </p:nvSpPr>
            <p:spPr>
              <a:xfrm>
                <a:off x="3833236" y="2510784"/>
                <a:ext cx="869148" cy="1569660"/>
              </a:xfrm>
              <a:prstGeom prst="rect">
                <a:avLst/>
              </a:prstGeom>
              <a:noFill/>
            </p:spPr>
            <p:txBody>
              <a:bodyPr wrap="none">
                <a:spAutoFit/>
                <a:scene3d>
                  <a:camera prst="orthographicFront"/>
                  <a:lightRig rig="glow" dir="tl">
                    <a:rot lat="0" lon="0" rev="5400000"/>
                  </a:lightRig>
                </a:scene3d>
                <a:sp3d contourW="12700">
                  <a:bevelT w="25400" h="25400"/>
                  <a:contourClr>
                    <a:schemeClr val="accent6">
                      <a:shade val="73000"/>
                    </a:schemeClr>
                  </a:contourClr>
                </a:sp3d>
              </a:bodyPr>
              <a:lstStyle/>
              <a:p>
                <a:pPr algn="ctr">
                  <a:defRPr/>
                </a:pPr>
                <a:r>
                  <a:rPr lang="ru-RU" sz="9600" b="1" dirty="0">
                    <a:ln w="11430"/>
                    <a:gradFill>
                      <a:gsLst>
                        <a:gs pos="0">
                          <a:schemeClr val="accent6">
                            <a:tint val="90000"/>
                            <a:satMod val="120000"/>
                          </a:schemeClr>
                        </a:gs>
                        <a:gs pos="25000">
                          <a:schemeClr val="accent6">
                            <a:tint val="93000"/>
                            <a:satMod val="120000"/>
                          </a:schemeClr>
                        </a:gs>
                        <a:gs pos="50000">
                          <a:schemeClr val="accent6">
                            <a:shade val="89000"/>
                            <a:satMod val="110000"/>
                          </a:schemeClr>
                        </a:gs>
                        <a:gs pos="75000">
                          <a:schemeClr val="accent6">
                            <a:tint val="93000"/>
                            <a:satMod val="120000"/>
                          </a:schemeClr>
                        </a:gs>
                        <a:gs pos="100000">
                          <a:schemeClr val="accent6">
                            <a:tint val="90000"/>
                            <a:satMod val="120000"/>
                          </a:schemeClr>
                        </a:gs>
                      </a:gsLst>
                      <a:lin ang="5400000"/>
                    </a:gradFill>
                    <a:effectLst>
                      <a:outerShdw blurRad="80000" dist="40000" dir="5040000" algn="tl">
                        <a:srgbClr val="000000">
                          <a:alpha val="30000"/>
                        </a:srgbClr>
                      </a:outerShdw>
                    </a:effectLst>
                    <a:cs typeface="+mn-cs"/>
                  </a:rPr>
                  <a:t>_</a:t>
                </a:r>
              </a:p>
            </p:txBody>
          </p:sp>
        </p:grpSp>
        <p:graphicFrame>
          <p:nvGraphicFramePr>
            <p:cNvPr id="1047" name="Object 23"/>
            <p:cNvGraphicFramePr>
              <a:graphicFrameLocks noChangeAspect="1"/>
            </p:cNvGraphicFramePr>
            <p:nvPr/>
          </p:nvGraphicFramePr>
          <p:xfrm>
            <a:off x="6072188" y="5000625"/>
            <a:ext cx="1987550" cy="11430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0995" name="Формула" r:id="rId7" imgW="24783120" imgH="14214960" progId="Equation.3">
                    <p:embed/>
                  </p:oleObj>
                </mc:Choice>
                <mc:Fallback>
                  <p:oleObj name="Формула" r:id="rId7" imgW="24783120" imgH="14214960" progId="Equation.3">
                    <p:embed/>
                    <p:pic>
                      <p:nvPicPr>
                        <p:cNvPr id="0" name="Picture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lum bright="-30000" contrast="-54000"/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072188" y="5000625"/>
                          <a:ext cx="1987550" cy="11430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048" name="Object 24"/>
            <p:cNvGraphicFramePr>
              <a:graphicFrameLocks noChangeAspect="1"/>
            </p:cNvGraphicFramePr>
            <p:nvPr/>
          </p:nvGraphicFramePr>
          <p:xfrm>
            <a:off x="357188" y="5143500"/>
            <a:ext cx="928687" cy="10414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0996" name="Формула" r:id="rId9" imgW="13401360" imgH="15027840" progId="Equation.3">
                    <p:embed/>
                  </p:oleObj>
                </mc:Choice>
                <mc:Fallback>
                  <p:oleObj name="Формула" r:id="rId9" imgW="13401360" imgH="15027840" progId="Equation.3">
                    <p:embed/>
                    <p:pic>
                      <p:nvPicPr>
                        <p:cNvPr id="0" name="Picture 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57188" y="5143500"/>
                          <a:ext cx="928687" cy="10414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049" name="Object 25"/>
            <p:cNvGraphicFramePr>
              <a:graphicFrameLocks noChangeAspect="1"/>
            </p:cNvGraphicFramePr>
            <p:nvPr/>
          </p:nvGraphicFramePr>
          <p:xfrm>
            <a:off x="5429250" y="428625"/>
            <a:ext cx="642938" cy="3238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0997" name="Формула" r:id="rId11" imgW="12994920" imgH="6491160" progId="Equation.3">
                    <p:embed/>
                  </p:oleObj>
                </mc:Choice>
                <mc:Fallback>
                  <p:oleObj name="Формула" r:id="rId11" imgW="12994920" imgH="6491160" progId="Equation.3">
                    <p:embed/>
                    <p:pic>
                      <p:nvPicPr>
                        <p:cNvPr id="0" name="Picture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429250" y="428625"/>
                          <a:ext cx="642938" cy="32385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44" name="Нижний колонтитул 4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</p:spTree>
  </p:cSld>
  <p:clrMapOvr>
    <a:masterClrMapping/>
  </p:clrMapOvr>
  <p:transition>
    <p:fade/>
    <p:sndAc>
      <p:stSnd>
        <p:snd r:embed="rId3" name="Начало раунда.wav"/>
      </p:stSnd>
    </p:sndAc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auto">
          <a:xfrm>
            <a:off x="1277938" y="2276475"/>
            <a:ext cx="6965950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20000"/>
              </a:spcBef>
              <a:buFont typeface="Wingdings" pitchFamily="2" charset="2"/>
              <a:buNone/>
            </a:pPr>
            <a:r>
              <a:rPr lang="ru-RU" sz="2400" b="1">
                <a:latin typeface="Garamond" pitchFamily="18" charset="0"/>
              </a:rPr>
              <a:t>Так называют одну из самых древних наук, в переводе означающую «землемерие». 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1273175" y="441325"/>
            <a:ext cx="590550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400" b="1">
                <a:solidFill>
                  <a:srgbClr val="0000CC"/>
                </a:solidFill>
                <a:latin typeface="Garamond" pitchFamily="18" charset="0"/>
                <a:cs typeface="Times New Roman" pitchFamily="18" charset="0"/>
              </a:rPr>
              <a:t>Давным-давно</a:t>
            </a:r>
          </a:p>
        </p:txBody>
      </p:sp>
      <p:grpSp>
        <p:nvGrpSpPr>
          <p:cNvPr id="10" name="Group 22"/>
          <p:cNvGrpSpPr>
            <a:grpSpLocks/>
          </p:cNvGrpSpPr>
          <p:nvPr/>
        </p:nvGrpSpPr>
        <p:grpSpPr bwMode="auto">
          <a:xfrm>
            <a:off x="7524750" y="173038"/>
            <a:ext cx="1368425" cy="1163637"/>
            <a:chOff x="3787" y="119"/>
            <a:chExt cx="907" cy="771"/>
          </a:xfrm>
        </p:grpSpPr>
        <p:sp>
          <p:nvSpPr>
            <p:cNvPr id="68616" name="Oval 23"/>
            <p:cNvSpPr>
              <a:spLocks noChangeArrowheads="1"/>
            </p:cNvSpPr>
            <p:nvPr/>
          </p:nvSpPr>
          <p:spPr bwMode="auto">
            <a:xfrm>
              <a:off x="3787" y="119"/>
              <a:ext cx="907" cy="771"/>
            </a:xfrm>
            <a:prstGeom prst="ellipse">
              <a:avLst/>
            </a:prstGeom>
            <a:gradFill rotWithShape="1">
              <a:gsLst>
                <a:gs pos="0">
                  <a:srgbClr val="FFFF00"/>
                </a:gs>
                <a:gs pos="100000">
                  <a:srgbClr val="0000FF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rgbClr val="0000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ru-RU" sz="8800" b="1">
                <a:latin typeface="Verdana" pitchFamily="34" charset="0"/>
              </a:endParaRPr>
            </a:p>
          </p:txBody>
        </p:sp>
        <p:sp>
          <p:nvSpPr>
            <p:cNvPr id="68617" name="Text Box 24"/>
            <p:cNvSpPr txBox="1">
              <a:spLocks noChangeArrowheads="1"/>
            </p:cNvSpPr>
            <p:nvPr/>
          </p:nvSpPr>
          <p:spPr bwMode="auto">
            <a:xfrm>
              <a:off x="4014" y="346"/>
              <a:ext cx="499" cy="30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2400" dirty="0" smtClean="0"/>
                <a:t>100</a:t>
              </a:r>
              <a:endParaRPr lang="ru-RU" sz="2400" dirty="0"/>
            </a:p>
          </p:txBody>
        </p:sp>
      </p:grp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2471738" y="4657725"/>
            <a:ext cx="5040312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dirty="0"/>
              <a:t>геометрия</a:t>
            </a:r>
          </a:p>
        </p:txBody>
      </p:sp>
      <p:grpSp>
        <p:nvGrpSpPr>
          <p:cNvPr id="15" name="Group 19"/>
          <p:cNvGrpSpPr>
            <a:grpSpLocks/>
          </p:cNvGrpSpPr>
          <p:nvPr/>
        </p:nvGrpSpPr>
        <p:grpSpPr bwMode="auto">
          <a:xfrm>
            <a:off x="3275856" y="5875998"/>
            <a:ext cx="2593284" cy="528908"/>
            <a:chOff x="4150" y="3763"/>
            <a:chExt cx="1406" cy="272"/>
          </a:xfrm>
          <a:solidFill>
            <a:schemeClr val="accent1">
              <a:lumMod val="20000"/>
              <a:lumOff val="80000"/>
            </a:schemeClr>
          </a:solidFill>
        </p:grpSpPr>
        <p:sp>
          <p:nvSpPr>
            <p:cNvPr id="16" name="AutoShape 20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4150" y="3763"/>
              <a:ext cx="1406" cy="272"/>
            </a:xfrm>
            <a:prstGeom prst="actionButtonBlank">
              <a:avLst/>
            </a:prstGeom>
            <a:grpFill/>
            <a:ln>
              <a:noFill/>
            </a:ln>
            <a:effectLst/>
            <a:ex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7" name="Text Box 21">
              <a:hlinkClick r:id="rId2" action="ppaction://hlinksldjump"/>
            </p:cNvPr>
            <p:cNvSpPr txBox="1">
              <a:spLocks noChangeArrowheads="1"/>
            </p:cNvSpPr>
            <p:nvPr/>
          </p:nvSpPr>
          <p:spPr bwMode="auto">
            <a:xfrm>
              <a:off x="4286" y="3793"/>
              <a:ext cx="1134" cy="174"/>
            </a:xfrm>
            <a:prstGeom prst="rect">
              <a:avLst/>
            </a:prstGeom>
            <a:grpFill/>
            <a:ln>
              <a:noFill/>
            </a:ln>
            <a:effectLst/>
            <a:ex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r>
                <a:rPr lang="ru-RU" sz="1600" dirty="0">
                  <a:hlinkClick r:id="rId3" action="ppaction://hlinksldjump"/>
                </a:rPr>
                <a:t>Выбери  вопрос</a:t>
              </a:r>
              <a:endParaRPr lang="ru-RU" sz="1600" dirty="0"/>
            </a:p>
          </p:txBody>
        </p:sp>
      </p:grpSp>
      <p:pic>
        <p:nvPicPr>
          <p:cNvPr id="13" name="Picture 6"/>
          <p:cNvPicPr>
            <a:picLocks noChangeAspect="1" noChangeArrowheads="1"/>
          </p:cNvPicPr>
          <p:nvPr/>
        </p:nvPicPr>
        <p:blipFill>
          <a:blip r:embed="rId4"/>
          <a:srcRect l="1875" t="19882" r="5627"/>
          <a:stretch>
            <a:fillRect/>
          </a:stretch>
        </p:blipFill>
        <p:spPr bwMode="auto">
          <a:xfrm>
            <a:off x="2124075" y="3284538"/>
            <a:ext cx="446405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500"/>
                            </p:stCondLst>
                            <p:childTnLst>
                              <p:par>
                                <p:cTn id="14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000"/>
                            </p:stCondLst>
                            <p:childTnLst>
                              <p:par>
                                <p:cTn id="2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14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auto">
          <a:xfrm>
            <a:off x="827088" y="2060575"/>
            <a:ext cx="7273925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400" b="1">
                <a:solidFill>
                  <a:srgbClr val="000066"/>
                </a:solidFill>
                <a:latin typeface="Garamond" pitchFamily="18" charset="0"/>
              </a:rPr>
              <a:t>Как в старину называлось расстояние между концами расставленных большого и указательного пальцев?</a:t>
            </a:r>
          </a:p>
        </p:txBody>
      </p:sp>
      <p:grpSp>
        <p:nvGrpSpPr>
          <p:cNvPr id="9" name="Group 19"/>
          <p:cNvGrpSpPr>
            <a:grpSpLocks/>
          </p:cNvGrpSpPr>
          <p:nvPr/>
        </p:nvGrpSpPr>
        <p:grpSpPr bwMode="auto">
          <a:xfrm>
            <a:off x="3275856" y="5875998"/>
            <a:ext cx="2593284" cy="528908"/>
            <a:chOff x="4150" y="3763"/>
            <a:chExt cx="1406" cy="272"/>
          </a:xfrm>
          <a:solidFill>
            <a:schemeClr val="accent1">
              <a:lumMod val="20000"/>
              <a:lumOff val="80000"/>
            </a:schemeClr>
          </a:solidFill>
        </p:grpSpPr>
        <p:sp>
          <p:nvSpPr>
            <p:cNvPr id="10" name="AutoShape 20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4150" y="3763"/>
              <a:ext cx="1406" cy="272"/>
            </a:xfrm>
            <a:prstGeom prst="actionButtonBlank">
              <a:avLst/>
            </a:prstGeom>
            <a:grpFill/>
            <a:ln>
              <a:noFill/>
            </a:ln>
            <a:effectLst/>
            <a:ex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" name="Text Box 21">
              <a:hlinkClick r:id="rId2" action="ppaction://hlinksldjump"/>
            </p:cNvPr>
            <p:cNvSpPr txBox="1">
              <a:spLocks noChangeArrowheads="1"/>
            </p:cNvSpPr>
            <p:nvPr/>
          </p:nvSpPr>
          <p:spPr bwMode="auto">
            <a:xfrm>
              <a:off x="4286" y="3793"/>
              <a:ext cx="1134" cy="174"/>
            </a:xfrm>
            <a:prstGeom prst="rect">
              <a:avLst/>
            </a:prstGeom>
            <a:grpFill/>
            <a:ln>
              <a:noFill/>
            </a:ln>
            <a:effectLst/>
            <a:ex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r>
                <a:rPr lang="ru-RU" sz="1600" dirty="0"/>
                <a:t>    </a:t>
              </a:r>
              <a:r>
                <a:rPr lang="ru-RU" sz="1600" dirty="0">
                  <a:hlinkClick r:id="rId3" action="ppaction://hlinksldjump"/>
                </a:rPr>
                <a:t>Выбери  вопрос</a:t>
              </a:r>
              <a:endParaRPr lang="ru-RU" sz="1600" dirty="0"/>
            </a:p>
          </p:txBody>
        </p:sp>
      </p:grp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1273175" y="441325"/>
            <a:ext cx="590550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400" b="1">
                <a:solidFill>
                  <a:srgbClr val="0000CC"/>
                </a:solidFill>
                <a:latin typeface="Garamond" pitchFamily="18" charset="0"/>
                <a:cs typeface="Times New Roman" pitchFamily="18" charset="0"/>
              </a:rPr>
              <a:t>Давным-давно</a:t>
            </a:r>
          </a:p>
        </p:txBody>
      </p:sp>
      <p:grpSp>
        <p:nvGrpSpPr>
          <p:cNvPr id="13" name="Group 22"/>
          <p:cNvGrpSpPr>
            <a:grpSpLocks/>
          </p:cNvGrpSpPr>
          <p:nvPr/>
        </p:nvGrpSpPr>
        <p:grpSpPr bwMode="auto">
          <a:xfrm>
            <a:off x="7524750" y="173038"/>
            <a:ext cx="1368425" cy="1163637"/>
            <a:chOff x="3787" y="119"/>
            <a:chExt cx="907" cy="771"/>
          </a:xfrm>
        </p:grpSpPr>
        <p:sp>
          <p:nvSpPr>
            <p:cNvPr id="70664" name="Oval 23"/>
            <p:cNvSpPr>
              <a:spLocks noChangeArrowheads="1"/>
            </p:cNvSpPr>
            <p:nvPr/>
          </p:nvSpPr>
          <p:spPr bwMode="auto">
            <a:xfrm>
              <a:off x="3787" y="119"/>
              <a:ext cx="907" cy="771"/>
            </a:xfrm>
            <a:prstGeom prst="ellipse">
              <a:avLst/>
            </a:prstGeom>
            <a:gradFill rotWithShape="1">
              <a:gsLst>
                <a:gs pos="0">
                  <a:srgbClr val="FFFF00"/>
                </a:gs>
                <a:gs pos="100000">
                  <a:srgbClr val="0000FF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rgbClr val="0000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ru-RU" sz="8800" b="1">
                <a:latin typeface="Verdana" pitchFamily="34" charset="0"/>
              </a:endParaRPr>
            </a:p>
          </p:txBody>
        </p:sp>
        <p:sp>
          <p:nvSpPr>
            <p:cNvPr id="70665" name="Text Box 24"/>
            <p:cNvSpPr txBox="1">
              <a:spLocks noChangeArrowheads="1"/>
            </p:cNvSpPr>
            <p:nvPr/>
          </p:nvSpPr>
          <p:spPr bwMode="auto">
            <a:xfrm>
              <a:off x="3925" y="346"/>
              <a:ext cx="631" cy="3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2400" dirty="0" smtClean="0"/>
                <a:t>300</a:t>
              </a:r>
              <a:endParaRPr lang="ru-RU" sz="2400" dirty="0"/>
            </a:p>
          </p:txBody>
        </p:sp>
      </p:grp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1908175" y="3387725"/>
            <a:ext cx="30241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b="1">
                <a:latin typeface="Garamond" pitchFamily="18" charset="0"/>
              </a:rPr>
              <a:t>пядь</a:t>
            </a:r>
          </a:p>
        </p:txBody>
      </p:sp>
      <p:pic>
        <p:nvPicPr>
          <p:cNvPr id="18" name="Picture 2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527425" y="3462338"/>
            <a:ext cx="1790700" cy="2066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500"/>
                            </p:stCondLst>
                            <p:childTnLst>
                              <p:par>
                                <p:cTn id="14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2" grpId="0"/>
      <p:bldP spid="16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auto">
          <a:xfrm>
            <a:off x="323850" y="1552575"/>
            <a:ext cx="8280400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20000"/>
              </a:spcBef>
              <a:buFont typeface="Wingdings" pitchFamily="2" charset="2"/>
              <a:buNone/>
            </a:pPr>
            <a:r>
              <a:rPr lang="ru-RU" sz="2400" b="1">
                <a:latin typeface="Garamond" pitchFamily="18" charset="0"/>
              </a:rPr>
              <a:t>В Древнем Египте и в  Древней Греции задолго до нашей эры использовали это устройство, предназначенное для вычислений. Это была доска с полосками, по которым передвигались камешки. Что это?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1273175" y="441325"/>
            <a:ext cx="590550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400" b="1">
                <a:solidFill>
                  <a:srgbClr val="0000CC"/>
                </a:solidFill>
                <a:latin typeface="Garamond" pitchFamily="18" charset="0"/>
                <a:cs typeface="Times New Roman" pitchFamily="18" charset="0"/>
              </a:rPr>
              <a:t>Давным-давно</a:t>
            </a:r>
          </a:p>
        </p:txBody>
      </p:sp>
      <p:grpSp>
        <p:nvGrpSpPr>
          <p:cNvPr id="10" name="Group 16"/>
          <p:cNvGrpSpPr>
            <a:grpSpLocks/>
          </p:cNvGrpSpPr>
          <p:nvPr/>
        </p:nvGrpSpPr>
        <p:grpSpPr bwMode="auto">
          <a:xfrm>
            <a:off x="7308850" y="269875"/>
            <a:ext cx="1439863" cy="1223963"/>
            <a:chOff x="3742" y="164"/>
            <a:chExt cx="907" cy="771"/>
          </a:xfrm>
        </p:grpSpPr>
        <p:sp>
          <p:nvSpPr>
            <p:cNvPr id="69640" name="Oval 14"/>
            <p:cNvSpPr>
              <a:spLocks noChangeArrowheads="1"/>
            </p:cNvSpPr>
            <p:nvPr/>
          </p:nvSpPr>
          <p:spPr bwMode="auto">
            <a:xfrm>
              <a:off x="3742" y="164"/>
              <a:ext cx="907" cy="771"/>
            </a:xfrm>
            <a:prstGeom prst="ellipse">
              <a:avLst/>
            </a:prstGeom>
            <a:gradFill rotWithShape="1">
              <a:gsLst>
                <a:gs pos="0">
                  <a:srgbClr val="FFFF00"/>
                </a:gs>
                <a:gs pos="100000">
                  <a:srgbClr val="0000FF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rgbClr val="0000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ru-RU" sz="8800" b="1">
                <a:latin typeface="Verdana" pitchFamily="34" charset="0"/>
              </a:endParaRPr>
            </a:p>
          </p:txBody>
        </p:sp>
        <p:sp>
          <p:nvSpPr>
            <p:cNvPr id="69641" name="Text Box 15"/>
            <p:cNvSpPr txBox="1">
              <a:spLocks noChangeArrowheads="1"/>
            </p:cNvSpPr>
            <p:nvPr/>
          </p:nvSpPr>
          <p:spPr bwMode="auto">
            <a:xfrm>
              <a:off x="3969" y="346"/>
              <a:ext cx="499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2800"/>
                <a:t>500</a:t>
              </a:r>
            </a:p>
          </p:txBody>
        </p:sp>
      </p:grpSp>
      <p:pic>
        <p:nvPicPr>
          <p:cNvPr id="13" name="Picture 8" descr="абак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995738" y="3716338"/>
            <a:ext cx="2160587" cy="1928812"/>
          </a:xfrm>
          <a:prstGeom prst="rect">
            <a:avLst/>
          </a:prstGeom>
          <a:noFill/>
          <a:ln w="28575">
            <a:solidFill>
              <a:srgbClr val="000000"/>
            </a:solidFill>
            <a:miter lim="800000"/>
            <a:headEnd/>
            <a:tailEnd/>
          </a:ln>
        </p:spPr>
      </p:pic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2555875" y="3922713"/>
            <a:ext cx="190817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b="1">
                <a:latin typeface="Garamond" pitchFamily="18" charset="0"/>
              </a:rPr>
              <a:t>абак</a:t>
            </a:r>
          </a:p>
        </p:txBody>
      </p:sp>
      <p:grpSp>
        <p:nvGrpSpPr>
          <p:cNvPr id="15" name="Group 19"/>
          <p:cNvGrpSpPr>
            <a:grpSpLocks/>
          </p:cNvGrpSpPr>
          <p:nvPr/>
        </p:nvGrpSpPr>
        <p:grpSpPr bwMode="auto">
          <a:xfrm>
            <a:off x="3275856" y="5875998"/>
            <a:ext cx="2593284" cy="528908"/>
            <a:chOff x="4150" y="3763"/>
            <a:chExt cx="1406" cy="272"/>
          </a:xfrm>
          <a:solidFill>
            <a:schemeClr val="accent1">
              <a:lumMod val="20000"/>
              <a:lumOff val="80000"/>
            </a:schemeClr>
          </a:solidFill>
        </p:grpSpPr>
        <p:sp>
          <p:nvSpPr>
            <p:cNvPr id="16" name="AutoShape 20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4150" y="3763"/>
              <a:ext cx="1406" cy="272"/>
            </a:xfrm>
            <a:prstGeom prst="actionButtonBlank">
              <a:avLst/>
            </a:prstGeom>
            <a:grpFill/>
            <a:ln>
              <a:noFill/>
            </a:ln>
            <a:effectLst/>
            <a:ex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7" name="Text Box 21">
              <a:hlinkClick r:id="rId3" action="ppaction://hlinksldjump"/>
            </p:cNvPr>
            <p:cNvSpPr txBox="1">
              <a:spLocks noChangeArrowheads="1"/>
            </p:cNvSpPr>
            <p:nvPr/>
          </p:nvSpPr>
          <p:spPr bwMode="auto">
            <a:xfrm>
              <a:off x="4286" y="3793"/>
              <a:ext cx="1134" cy="174"/>
            </a:xfrm>
            <a:prstGeom prst="rect">
              <a:avLst/>
            </a:prstGeom>
            <a:grpFill/>
            <a:ln>
              <a:noFill/>
            </a:ln>
            <a:effectLst/>
            <a:ex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r>
                <a:rPr lang="ru-RU" sz="1600" dirty="0">
                  <a:hlinkClick r:id="rId4" action="ppaction://hlinksldjump"/>
                </a:rPr>
                <a:t>Выбери  вопрос</a:t>
              </a:r>
              <a:endParaRPr lang="ru-RU" sz="1600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500"/>
                            </p:stCondLst>
                            <p:childTnLst>
                              <p:par>
                                <p:cTn id="14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14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auto">
          <a:xfrm>
            <a:off x="428596" y="1428736"/>
            <a:ext cx="8280400" cy="2382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20000"/>
              </a:spcBef>
              <a:buFont typeface="Wingdings" pitchFamily="2" charset="2"/>
              <a:buNone/>
            </a:pPr>
            <a:r>
              <a:rPr lang="ru-RU" sz="2400" dirty="0" smtClean="0">
                <a:latin typeface="Garamond" pitchFamily="18" charset="0"/>
              </a:rPr>
              <a:t>Первой в мире автоматической вычислительной машиной был американский программируемый компьютер, который разработал и построил в 1941 году гарвардский математик </a:t>
            </a:r>
            <a:r>
              <a:rPr lang="ru-RU" sz="2400" dirty="0" err="1" smtClean="0">
                <a:latin typeface="Garamond" pitchFamily="18" charset="0"/>
              </a:rPr>
              <a:t>Говард</a:t>
            </a:r>
            <a:r>
              <a:rPr lang="ru-RU" sz="2400" dirty="0" smtClean="0">
                <a:latin typeface="Garamond" pitchFamily="18" charset="0"/>
              </a:rPr>
              <a:t> </a:t>
            </a:r>
            <a:r>
              <a:rPr lang="ru-RU" sz="2400" dirty="0" err="1" smtClean="0">
                <a:latin typeface="Garamond" pitchFamily="18" charset="0"/>
              </a:rPr>
              <a:t>Эйксон</a:t>
            </a:r>
            <a:r>
              <a:rPr lang="ru-RU" sz="2400" dirty="0" smtClean="0">
                <a:latin typeface="Garamond" pitchFamily="18" charset="0"/>
              </a:rPr>
              <a:t>. Компьютер был создан на основе идей Чарльза Бэббиджа.</a:t>
            </a:r>
          </a:p>
          <a:p>
            <a:pPr algn="ctr">
              <a:spcBef>
                <a:spcPct val="20000"/>
              </a:spcBef>
              <a:buFont typeface="Wingdings" pitchFamily="2" charset="2"/>
              <a:buNone/>
            </a:pPr>
            <a:r>
              <a:rPr lang="ru-RU" sz="2400" dirty="0" smtClean="0">
                <a:latin typeface="Garamond" pitchFamily="18" charset="0"/>
              </a:rPr>
              <a:t>Как назывался этот компьютер?</a:t>
            </a:r>
            <a:endParaRPr lang="ru-RU" sz="2400" b="1" dirty="0">
              <a:latin typeface="Garamond" pitchFamily="18" charset="0"/>
            </a:endParaRP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1273175" y="441325"/>
            <a:ext cx="590550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400" b="1">
                <a:solidFill>
                  <a:srgbClr val="0000CC"/>
                </a:solidFill>
                <a:latin typeface="Garamond" pitchFamily="18" charset="0"/>
                <a:cs typeface="Times New Roman" pitchFamily="18" charset="0"/>
              </a:rPr>
              <a:t>Давным-давно</a:t>
            </a:r>
          </a:p>
        </p:txBody>
      </p:sp>
      <p:grpSp>
        <p:nvGrpSpPr>
          <p:cNvPr id="2" name="Group 16"/>
          <p:cNvGrpSpPr>
            <a:grpSpLocks/>
          </p:cNvGrpSpPr>
          <p:nvPr/>
        </p:nvGrpSpPr>
        <p:grpSpPr bwMode="auto">
          <a:xfrm>
            <a:off x="7308850" y="269875"/>
            <a:ext cx="1439863" cy="1223963"/>
            <a:chOff x="3742" y="164"/>
            <a:chExt cx="907" cy="771"/>
          </a:xfrm>
        </p:grpSpPr>
        <p:sp>
          <p:nvSpPr>
            <p:cNvPr id="69640" name="Oval 14"/>
            <p:cNvSpPr>
              <a:spLocks noChangeArrowheads="1"/>
            </p:cNvSpPr>
            <p:nvPr/>
          </p:nvSpPr>
          <p:spPr bwMode="auto">
            <a:xfrm>
              <a:off x="3742" y="164"/>
              <a:ext cx="907" cy="771"/>
            </a:xfrm>
            <a:prstGeom prst="ellipse">
              <a:avLst/>
            </a:prstGeom>
            <a:gradFill rotWithShape="1">
              <a:gsLst>
                <a:gs pos="0">
                  <a:srgbClr val="FFFF00"/>
                </a:gs>
                <a:gs pos="100000">
                  <a:srgbClr val="0000FF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rgbClr val="0000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ru-RU" sz="8800" b="1">
                <a:latin typeface="Verdana" pitchFamily="34" charset="0"/>
              </a:endParaRPr>
            </a:p>
          </p:txBody>
        </p:sp>
        <p:sp>
          <p:nvSpPr>
            <p:cNvPr id="69641" name="Text Box 15"/>
            <p:cNvSpPr txBox="1">
              <a:spLocks noChangeArrowheads="1"/>
            </p:cNvSpPr>
            <p:nvPr/>
          </p:nvSpPr>
          <p:spPr bwMode="auto">
            <a:xfrm>
              <a:off x="3863" y="346"/>
              <a:ext cx="720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2800" dirty="0" smtClean="0"/>
                <a:t>1000</a:t>
              </a:r>
              <a:endParaRPr lang="ru-RU" sz="2800" dirty="0"/>
            </a:p>
          </p:txBody>
        </p:sp>
      </p:grpSp>
      <p:grpSp>
        <p:nvGrpSpPr>
          <p:cNvPr id="3" name="Group 19"/>
          <p:cNvGrpSpPr>
            <a:grpSpLocks/>
          </p:cNvGrpSpPr>
          <p:nvPr/>
        </p:nvGrpSpPr>
        <p:grpSpPr bwMode="auto">
          <a:xfrm>
            <a:off x="3275856" y="5875998"/>
            <a:ext cx="2593284" cy="528908"/>
            <a:chOff x="4150" y="3763"/>
            <a:chExt cx="1406" cy="272"/>
          </a:xfrm>
          <a:solidFill>
            <a:schemeClr val="accent1">
              <a:lumMod val="20000"/>
              <a:lumOff val="80000"/>
            </a:schemeClr>
          </a:solidFill>
        </p:grpSpPr>
        <p:sp>
          <p:nvSpPr>
            <p:cNvPr id="16" name="AutoShape 20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4150" y="3763"/>
              <a:ext cx="1406" cy="272"/>
            </a:xfrm>
            <a:prstGeom prst="actionButtonBlank">
              <a:avLst/>
            </a:prstGeom>
            <a:grpFill/>
            <a:ln>
              <a:noFill/>
            </a:ln>
            <a:effectLst/>
            <a:ex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7" name="Text Box 21">
              <a:hlinkClick r:id="rId2" action="ppaction://hlinksldjump"/>
            </p:cNvPr>
            <p:cNvSpPr txBox="1">
              <a:spLocks noChangeArrowheads="1"/>
            </p:cNvSpPr>
            <p:nvPr/>
          </p:nvSpPr>
          <p:spPr bwMode="auto">
            <a:xfrm>
              <a:off x="4286" y="3793"/>
              <a:ext cx="1134" cy="174"/>
            </a:xfrm>
            <a:prstGeom prst="rect">
              <a:avLst/>
            </a:prstGeom>
            <a:grpFill/>
            <a:ln>
              <a:noFill/>
            </a:ln>
            <a:effectLst/>
            <a:ex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r>
                <a:rPr lang="ru-RU" sz="1600" dirty="0">
                  <a:hlinkClick r:id="rId3" action="ppaction://hlinksldjump"/>
                </a:rPr>
                <a:t>Выбери  вопрос</a:t>
              </a:r>
              <a:endParaRPr lang="ru-RU" sz="1600" dirty="0"/>
            </a:p>
          </p:txBody>
        </p:sp>
      </p:grpSp>
      <p:pic>
        <p:nvPicPr>
          <p:cNvPr id="41986" name="Picture 2" descr="C:\Users\Mamziluga\Desktop\своя игра\perviy-computer-4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11196" y="3786191"/>
            <a:ext cx="3318522" cy="2214578"/>
          </a:xfrm>
          <a:prstGeom prst="rect">
            <a:avLst/>
          </a:prstGeom>
          <a:noFill/>
        </p:spPr>
      </p:pic>
      <p:sp>
        <p:nvSpPr>
          <p:cNvPr id="15" name="TextBox 14"/>
          <p:cNvSpPr txBox="1"/>
          <p:nvPr/>
        </p:nvSpPr>
        <p:spPr>
          <a:xfrm>
            <a:off x="1142976" y="4500570"/>
            <a:ext cx="168988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/>
              <a:t>МАРК - 1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500"/>
                            </p:stCondLst>
                            <p:childTnLst>
                              <p:par>
                                <p:cTn id="14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4198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19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900" decel="100000" fill="hold"/>
                                        <p:tgtEl>
                                          <p:spTgt spid="419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19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000"/>
                            </p:stCondLst>
                            <p:childTnLst>
                              <p:par>
                                <p:cTn id="32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9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15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611188" y="393700"/>
            <a:ext cx="5832475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4400" b="1" dirty="0" smtClean="0">
                <a:solidFill>
                  <a:srgbClr val="0000CC"/>
                </a:solidFill>
                <a:latin typeface="Garamond" pitchFamily="18" charset="0"/>
                <a:cs typeface="Times New Roman" pitchFamily="18" charset="0"/>
              </a:rPr>
              <a:t>Лирика</a:t>
            </a:r>
            <a:endParaRPr lang="ru-RU" sz="3600" dirty="0">
              <a:solidFill>
                <a:srgbClr val="0000FF"/>
              </a:solidFill>
            </a:endParaRPr>
          </a:p>
        </p:txBody>
      </p:sp>
      <p:grpSp>
        <p:nvGrpSpPr>
          <p:cNvPr id="11" name="Group 19"/>
          <p:cNvGrpSpPr>
            <a:grpSpLocks/>
          </p:cNvGrpSpPr>
          <p:nvPr/>
        </p:nvGrpSpPr>
        <p:grpSpPr bwMode="auto">
          <a:xfrm>
            <a:off x="3275856" y="5875998"/>
            <a:ext cx="2593284" cy="528908"/>
            <a:chOff x="4150" y="3763"/>
            <a:chExt cx="1406" cy="272"/>
          </a:xfrm>
          <a:solidFill>
            <a:schemeClr val="accent1">
              <a:lumMod val="20000"/>
              <a:lumOff val="80000"/>
            </a:schemeClr>
          </a:solidFill>
        </p:grpSpPr>
        <p:sp>
          <p:nvSpPr>
            <p:cNvPr id="12" name="AutoShape 20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4150" y="3763"/>
              <a:ext cx="1406" cy="272"/>
            </a:xfrm>
            <a:prstGeom prst="actionButtonBlank">
              <a:avLst/>
            </a:prstGeom>
            <a:grpFill/>
            <a:ln>
              <a:noFill/>
            </a:ln>
            <a:effectLst/>
            <a:ex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3" name="Text Box 21">
              <a:hlinkClick r:id="rId2" action="ppaction://hlinksldjump"/>
            </p:cNvPr>
            <p:cNvSpPr txBox="1">
              <a:spLocks noChangeArrowheads="1"/>
            </p:cNvSpPr>
            <p:nvPr/>
          </p:nvSpPr>
          <p:spPr bwMode="auto">
            <a:xfrm>
              <a:off x="4286" y="3793"/>
              <a:ext cx="1134" cy="174"/>
            </a:xfrm>
            <a:prstGeom prst="rect">
              <a:avLst/>
            </a:prstGeom>
            <a:grpFill/>
            <a:ln>
              <a:noFill/>
            </a:ln>
            <a:effectLst/>
            <a:ex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r>
                <a:rPr lang="ru-RU" sz="1600" dirty="0">
                  <a:hlinkClick r:id="rId3" action="ppaction://hlinksldjump"/>
                </a:rPr>
                <a:t>Выбери  вопрос</a:t>
              </a:r>
              <a:endParaRPr lang="ru-RU" sz="1600" dirty="0"/>
            </a:p>
          </p:txBody>
        </p:sp>
      </p:grpSp>
      <p:grpSp>
        <p:nvGrpSpPr>
          <p:cNvPr id="14" name="Group 22"/>
          <p:cNvGrpSpPr>
            <a:grpSpLocks/>
          </p:cNvGrpSpPr>
          <p:nvPr/>
        </p:nvGrpSpPr>
        <p:grpSpPr bwMode="auto">
          <a:xfrm>
            <a:off x="7524750" y="173038"/>
            <a:ext cx="1368425" cy="1163637"/>
            <a:chOff x="3787" y="119"/>
            <a:chExt cx="907" cy="771"/>
          </a:xfrm>
        </p:grpSpPr>
        <p:sp>
          <p:nvSpPr>
            <p:cNvPr id="71688" name="Oval 23"/>
            <p:cNvSpPr>
              <a:spLocks noChangeArrowheads="1"/>
            </p:cNvSpPr>
            <p:nvPr/>
          </p:nvSpPr>
          <p:spPr bwMode="auto">
            <a:xfrm>
              <a:off x="3787" y="119"/>
              <a:ext cx="907" cy="771"/>
            </a:xfrm>
            <a:prstGeom prst="ellipse">
              <a:avLst/>
            </a:prstGeom>
            <a:gradFill rotWithShape="1">
              <a:gsLst>
                <a:gs pos="0">
                  <a:srgbClr val="FFFF00"/>
                </a:gs>
                <a:gs pos="100000">
                  <a:srgbClr val="0000FF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rgbClr val="0000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ru-RU" sz="8800" b="1">
                <a:latin typeface="Verdana" pitchFamily="34" charset="0"/>
              </a:endParaRPr>
            </a:p>
          </p:txBody>
        </p:sp>
        <p:sp>
          <p:nvSpPr>
            <p:cNvPr id="71689" name="Text Box 24"/>
            <p:cNvSpPr txBox="1">
              <a:spLocks noChangeArrowheads="1"/>
            </p:cNvSpPr>
            <p:nvPr/>
          </p:nvSpPr>
          <p:spPr bwMode="auto">
            <a:xfrm>
              <a:off x="4014" y="346"/>
              <a:ext cx="499" cy="30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2400" dirty="0" smtClean="0"/>
                <a:t>100</a:t>
              </a:r>
              <a:endParaRPr lang="ru-RU" sz="2400" dirty="0"/>
            </a:p>
          </p:txBody>
        </p:sp>
      </p:grpSp>
      <p:sp>
        <p:nvSpPr>
          <p:cNvPr id="15" name="Объект 2"/>
          <p:cNvSpPr>
            <a:spLocks noGrp="1"/>
          </p:cNvSpPr>
          <p:nvPr>
            <p:ph idx="1"/>
          </p:nvPr>
        </p:nvSpPr>
        <p:spPr>
          <a:xfrm>
            <a:off x="1428728" y="1214422"/>
            <a:ext cx="4429156" cy="4525963"/>
          </a:xfrm>
        </p:spPr>
        <p:txBody>
          <a:bodyPr rtlCol="0">
            <a:normAutofit lnSpcReduction="10000"/>
          </a:bodyPr>
          <a:lstStyle/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400" dirty="0" smtClean="0">
                <a:latin typeface="Garamond" pitchFamily="18" charset="0"/>
              </a:rPr>
              <a:t>“Ой, вы, молодцы честные,</a:t>
            </a:r>
            <a:br>
              <a:rPr lang="ru-RU" sz="2400" dirty="0" smtClean="0">
                <a:latin typeface="Garamond" pitchFamily="18" charset="0"/>
              </a:rPr>
            </a:br>
            <a:r>
              <a:rPr lang="ru-RU" sz="2400" dirty="0" smtClean="0">
                <a:latin typeface="Garamond" pitchFamily="18" charset="0"/>
              </a:rPr>
              <a:t>Братцы вы мои родные, -</a:t>
            </a:r>
            <a:br>
              <a:rPr lang="ru-RU" sz="2400" dirty="0" smtClean="0">
                <a:latin typeface="Garamond" pitchFamily="18" charset="0"/>
              </a:rPr>
            </a:br>
            <a:r>
              <a:rPr lang="ru-RU" sz="2400" dirty="0" smtClean="0">
                <a:latin typeface="Garamond" pitchFamily="18" charset="0"/>
              </a:rPr>
              <a:t>Им царевна говорит, -</a:t>
            </a:r>
            <a:br>
              <a:rPr lang="ru-RU" sz="2400" dirty="0" smtClean="0">
                <a:latin typeface="Garamond" pitchFamily="18" charset="0"/>
              </a:rPr>
            </a:br>
            <a:r>
              <a:rPr lang="ru-RU" sz="2400" dirty="0" smtClean="0">
                <a:latin typeface="Garamond" pitchFamily="18" charset="0"/>
              </a:rPr>
              <a:t>Коли лгу, пусть бог велит</a:t>
            </a:r>
            <a:br>
              <a:rPr lang="ru-RU" sz="2400" dirty="0" smtClean="0">
                <a:latin typeface="Garamond" pitchFamily="18" charset="0"/>
              </a:rPr>
            </a:br>
            <a:r>
              <a:rPr lang="ru-RU" sz="2400" dirty="0" smtClean="0">
                <a:latin typeface="Garamond" pitchFamily="18" charset="0"/>
              </a:rPr>
              <a:t>Не сойти живой мне с места.</a:t>
            </a:r>
            <a:br>
              <a:rPr lang="ru-RU" sz="2400" dirty="0" smtClean="0">
                <a:latin typeface="Garamond" pitchFamily="18" charset="0"/>
              </a:rPr>
            </a:br>
            <a:r>
              <a:rPr lang="ru-RU" sz="2400" dirty="0" smtClean="0">
                <a:latin typeface="Garamond" pitchFamily="18" charset="0"/>
              </a:rPr>
              <a:t>Как мне быть? ведь я невеста.</a:t>
            </a:r>
            <a:br>
              <a:rPr lang="ru-RU" sz="2400" dirty="0" smtClean="0">
                <a:latin typeface="Garamond" pitchFamily="18" charset="0"/>
              </a:rPr>
            </a:br>
            <a:r>
              <a:rPr lang="ru-RU" sz="2400" dirty="0" smtClean="0">
                <a:latin typeface="Garamond" pitchFamily="18" charset="0"/>
              </a:rPr>
              <a:t>Для меня вы все равны,</a:t>
            </a:r>
            <a:br>
              <a:rPr lang="ru-RU" sz="2400" dirty="0" smtClean="0">
                <a:latin typeface="Garamond" pitchFamily="18" charset="0"/>
              </a:rPr>
            </a:br>
            <a:r>
              <a:rPr lang="ru-RU" sz="2400" dirty="0" smtClean="0">
                <a:latin typeface="Garamond" pitchFamily="18" charset="0"/>
              </a:rPr>
              <a:t>Все удалы, все умны,</a:t>
            </a:r>
            <a:br>
              <a:rPr lang="ru-RU" sz="2400" dirty="0" smtClean="0">
                <a:latin typeface="Garamond" pitchFamily="18" charset="0"/>
              </a:rPr>
            </a:br>
            <a:r>
              <a:rPr lang="ru-RU" sz="2400" dirty="0" smtClean="0">
                <a:latin typeface="Garamond" pitchFamily="18" charset="0"/>
              </a:rPr>
              <a:t>Всех я вас люблю сердечно;</a:t>
            </a:r>
            <a:br>
              <a:rPr lang="ru-RU" sz="2400" dirty="0" smtClean="0">
                <a:latin typeface="Garamond" pitchFamily="18" charset="0"/>
              </a:rPr>
            </a:br>
            <a:r>
              <a:rPr lang="ru-RU" sz="2400" dirty="0" smtClean="0">
                <a:latin typeface="Garamond" pitchFamily="18" charset="0"/>
              </a:rPr>
              <a:t>Но другому я навечно</a:t>
            </a:r>
            <a:br>
              <a:rPr lang="ru-RU" sz="2400" dirty="0" smtClean="0">
                <a:latin typeface="Garamond" pitchFamily="18" charset="0"/>
              </a:rPr>
            </a:br>
            <a:r>
              <a:rPr lang="ru-RU" sz="2400" dirty="0" smtClean="0">
                <a:latin typeface="Garamond" pitchFamily="18" charset="0"/>
              </a:rPr>
              <a:t>Отдана. Мне всех милей</a:t>
            </a:r>
            <a:br>
              <a:rPr lang="ru-RU" sz="2400" dirty="0" smtClean="0">
                <a:latin typeface="Garamond" pitchFamily="18" charset="0"/>
              </a:rPr>
            </a:br>
            <a:r>
              <a:rPr lang="ru-RU" sz="2400" dirty="0" smtClean="0">
                <a:latin typeface="Garamond" pitchFamily="18" charset="0"/>
              </a:rPr>
              <a:t> Королевич </a:t>
            </a:r>
            <a:r>
              <a:rPr lang="ru-RU" sz="2400" dirty="0" err="1" smtClean="0">
                <a:latin typeface="Garamond" pitchFamily="18" charset="0"/>
              </a:rPr>
              <a:t>Елисей</a:t>
            </a:r>
            <a:r>
              <a:rPr lang="ru-RU" sz="2400" dirty="0" smtClean="0">
                <a:latin typeface="Garamond" pitchFamily="18" charset="0"/>
              </a:rPr>
              <a:t>”. </a:t>
            </a:r>
            <a:r>
              <a:rPr lang="ru-RU" sz="2400" b="1" dirty="0" smtClean="0">
                <a:latin typeface="Garamond" pitchFamily="18" charset="0"/>
              </a:rPr>
              <a:t>. 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400" b="1" dirty="0" smtClean="0">
                <a:latin typeface="Garamond" pitchFamily="18" charset="0"/>
              </a:rPr>
              <a:t>О какой сказке идёт речь?  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sz="2400" dirty="0" smtClean="0">
              <a:latin typeface="Garamond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572132" y="4786322"/>
            <a:ext cx="303313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Сказка о мертвой царевне</a:t>
            </a:r>
          </a:p>
          <a:p>
            <a:r>
              <a:rPr lang="ru-RU" dirty="0" smtClean="0"/>
              <a:t>и о семи богатырях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9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auto">
          <a:xfrm>
            <a:off x="571472" y="1643050"/>
            <a:ext cx="8072494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Garamond" pitchFamily="18" charset="0"/>
              </a:rPr>
              <a:t>  "Лягушка,  дрыгая всеми четырьмя лапами, быстро падала на землю; но так как утки летели очень быстро, то она упала не прямо на то место, над которым закричала и где была твердая дорога, а гораздо дальше". </a:t>
            </a:r>
          </a:p>
          <a:p>
            <a:r>
              <a:rPr lang="ru-RU" sz="2400" dirty="0" smtClean="0">
                <a:latin typeface="Garamond" pitchFamily="18" charset="0"/>
              </a:rPr>
              <a:t>(Гаршин В. "Лягушка - путешественница". Сказка.) </a:t>
            </a:r>
          </a:p>
          <a:p>
            <a:r>
              <a:rPr lang="ru-RU" sz="2400" dirty="0" smtClean="0">
                <a:latin typeface="Garamond" pitchFamily="18" charset="0"/>
              </a:rPr>
              <a:t>Почему так произошло?</a:t>
            </a:r>
            <a:endParaRPr lang="ru-RU" sz="2400" b="1" dirty="0">
              <a:solidFill>
                <a:srgbClr val="000066"/>
              </a:solidFill>
              <a:latin typeface="Garamond" pitchFamily="18" charset="0"/>
            </a:endParaRPr>
          </a:p>
        </p:txBody>
      </p: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611188" y="393700"/>
            <a:ext cx="5832475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4400" b="1" dirty="0" smtClean="0">
                <a:solidFill>
                  <a:srgbClr val="0000CC"/>
                </a:solidFill>
                <a:latin typeface="Garamond" pitchFamily="18" charset="0"/>
                <a:cs typeface="Times New Roman" pitchFamily="18" charset="0"/>
              </a:rPr>
              <a:t>Лирика</a:t>
            </a:r>
            <a:endParaRPr lang="ru-RU" sz="3600" dirty="0">
              <a:solidFill>
                <a:srgbClr val="0000FF"/>
              </a:solidFill>
            </a:endParaRPr>
          </a:p>
        </p:txBody>
      </p:sp>
      <p:grpSp>
        <p:nvGrpSpPr>
          <p:cNvPr id="11" name="Group 19"/>
          <p:cNvGrpSpPr>
            <a:grpSpLocks/>
          </p:cNvGrpSpPr>
          <p:nvPr/>
        </p:nvGrpSpPr>
        <p:grpSpPr bwMode="auto">
          <a:xfrm>
            <a:off x="3275856" y="5875998"/>
            <a:ext cx="2593284" cy="528908"/>
            <a:chOff x="4150" y="3763"/>
            <a:chExt cx="1406" cy="272"/>
          </a:xfrm>
          <a:solidFill>
            <a:schemeClr val="accent1">
              <a:lumMod val="20000"/>
              <a:lumOff val="80000"/>
            </a:schemeClr>
          </a:solidFill>
        </p:grpSpPr>
        <p:sp>
          <p:nvSpPr>
            <p:cNvPr id="12" name="AutoShape 20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4150" y="3763"/>
              <a:ext cx="1406" cy="272"/>
            </a:xfrm>
            <a:prstGeom prst="actionButtonBlank">
              <a:avLst/>
            </a:prstGeom>
            <a:grpFill/>
            <a:ln>
              <a:noFill/>
            </a:ln>
            <a:effectLst/>
            <a:ex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3" name="Text Box 21">
              <a:hlinkClick r:id="rId2" action="ppaction://hlinksldjump"/>
            </p:cNvPr>
            <p:cNvSpPr txBox="1">
              <a:spLocks noChangeArrowheads="1"/>
            </p:cNvSpPr>
            <p:nvPr/>
          </p:nvSpPr>
          <p:spPr bwMode="auto">
            <a:xfrm>
              <a:off x="4286" y="3793"/>
              <a:ext cx="1134" cy="174"/>
            </a:xfrm>
            <a:prstGeom prst="rect">
              <a:avLst/>
            </a:prstGeom>
            <a:grpFill/>
            <a:ln>
              <a:noFill/>
            </a:ln>
            <a:effectLst/>
            <a:ex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r>
                <a:rPr lang="ru-RU" sz="1600" dirty="0"/>
                <a:t>    </a:t>
              </a:r>
              <a:r>
                <a:rPr lang="ru-RU" sz="1600" dirty="0">
                  <a:hlinkClick r:id="rId3" action="ppaction://hlinksldjump"/>
                </a:rPr>
                <a:t>Выбери  вопрос</a:t>
              </a:r>
              <a:endParaRPr lang="ru-RU" sz="1600" dirty="0"/>
            </a:p>
          </p:txBody>
        </p:sp>
      </p:grpSp>
      <p:grpSp>
        <p:nvGrpSpPr>
          <p:cNvPr id="14" name="Group 16"/>
          <p:cNvGrpSpPr>
            <a:grpSpLocks/>
          </p:cNvGrpSpPr>
          <p:nvPr/>
        </p:nvGrpSpPr>
        <p:grpSpPr bwMode="auto">
          <a:xfrm>
            <a:off x="7345363" y="269875"/>
            <a:ext cx="1439862" cy="1223963"/>
            <a:chOff x="3742" y="164"/>
            <a:chExt cx="907" cy="771"/>
          </a:xfrm>
        </p:grpSpPr>
        <p:sp>
          <p:nvSpPr>
            <p:cNvPr id="72711" name="Oval 14"/>
            <p:cNvSpPr>
              <a:spLocks noChangeArrowheads="1"/>
            </p:cNvSpPr>
            <p:nvPr/>
          </p:nvSpPr>
          <p:spPr bwMode="auto">
            <a:xfrm>
              <a:off x="3742" y="164"/>
              <a:ext cx="907" cy="771"/>
            </a:xfrm>
            <a:prstGeom prst="ellipse">
              <a:avLst/>
            </a:prstGeom>
            <a:gradFill rotWithShape="1">
              <a:gsLst>
                <a:gs pos="0">
                  <a:srgbClr val="FFFF00"/>
                </a:gs>
                <a:gs pos="100000">
                  <a:srgbClr val="0000FF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rgbClr val="0000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ru-RU" sz="8800" b="1">
                <a:latin typeface="Verdana" pitchFamily="34" charset="0"/>
              </a:endParaRPr>
            </a:p>
          </p:txBody>
        </p:sp>
        <p:sp>
          <p:nvSpPr>
            <p:cNvPr id="72712" name="Text Box 15"/>
            <p:cNvSpPr txBox="1">
              <a:spLocks noChangeArrowheads="1"/>
            </p:cNvSpPr>
            <p:nvPr/>
          </p:nvSpPr>
          <p:spPr bwMode="auto">
            <a:xfrm>
              <a:off x="3969" y="346"/>
              <a:ext cx="499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2800" dirty="0" smtClean="0"/>
                <a:t>300</a:t>
              </a:r>
              <a:endParaRPr lang="ru-RU" sz="2800" dirty="0"/>
            </a:p>
          </p:txBody>
        </p:sp>
      </p:grpSp>
      <p:sp>
        <p:nvSpPr>
          <p:cNvPr id="16" name="TextBox 15"/>
          <p:cNvSpPr txBox="1"/>
          <p:nvPr/>
        </p:nvSpPr>
        <p:spPr>
          <a:xfrm>
            <a:off x="7000892" y="4357694"/>
            <a:ext cx="14446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По инерции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500"/>
                            </p:stCondLst>
                            <p:childTnLst>
                              <p:par>
                                <p:cTn id="14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9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6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611188" y="393700"/>
            <a:ext cx="5832475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4400" b="1" dirty="0" smtClean="0">
                <a:solidFill>
                  <a:srgbClr val="0000CC"/>
                </a:solidFill>
                <a:latin typeface="Garamond" pitchFamily="18" charset="0"/>
                <a:cs typeface="Times New Roman" pitchFamily="18" charset="0"/>
              </a:rPr>
              <a:t>Лирика</a:t>
            </a:r>
            <a:endParaRPr lang="ru-RU" sz="3600" dirty="0">
              <a:solidFill>
                <a:srgbClr val="0000FF"/>
              </a:solidFill>
            </a:endParaRPr>
          </a:p>
        </p:txBody>
      </p:sp>
      <p:grpSp>
        <p:nvGrpSpPr>
          <p:cNvPr id="8" name="Group 5"/>
          <p:cNvGrpSpPr>
            <a:grpSpLocks/>
          </p:cNvGrpSpPr>
          <p:nvPr/>
        </p:nvGrpSpPr>
        <p:grpSpPr bwMode="auto">
          <a:xfrm>
            <a:off x="6372225" y="188913"/>
            <a:ext cx="1368425" cy="1223962"/>
            <a:chOff x="3923" y="210"/>
            <a:chExt cx="862" cy="771"/>
          </a:xfrm>
        </p:grpSpPr>
        <p:sp>
          <p:nvSpPr>
            <p:cNvPr id="73736" name="Oval 6"/>
            <p:cNvSpPr>
              <a:spLocks noChangeArrowheads="1"/>
            </p:cNvSpPr>
            <p:nvPr/>
          </p:nvSpPr>
          <p:spPr bwMode="auto">
            <a:xfrm>
              <a:off x="3923" y="210"/>
              <a:ext cx="862" cy="771"/>
            </a:xfrm>
            <a:prstGeom prst="ellipse">
              <a:avLst/>
            </a:prstGeom>
            <a:gradFill rotWithShape="1">
              <a:gsLst>
                <a:gs pos="0">
                  <a:srgbClr val="FFFF00"/>
                </a:gs>
                <a:gs pos="100000">
                  <a:srgbClr val="0000FF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rgbClr val="0000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ru-RU" sz="8800" b="1">
                <a:latin typeface="Verdana" pitchFamily="34" charset="0"/>
              </a:endParaRPr>
            </a:p>
          </p:txBody>
        </p:sp>
        <p:sp>
          <p:nvSpPr>
            <p:cNvPr id="73737" name="Text Box 7"/>
            <p:cNvSpPr txBox="1">
              <a:spLocks noChangeArrowheads="1"/>
            </p:cNvSpPr>
            <p:nvPr/>
          </p:nvSpPr>
          <p:spPr bwMode="auto">
            <a:xfrm>
              <a:off x="4150" y="482"/>
              <a:ext cx="474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2000" dirty="0" smtClean="0"/>
                <a:t>500</a:t>
              </a:r>
              <a:endParaRPr lang="ru-RU" sz="2000" dirty="0"/>
            </a:p>
          </p:txBody>
        </p:sp>
      </p:grpSp>
      <p:sp>
        <p:nvSpPr>
          <p:cNvPr id="11" name="Text Box 9"/>
          <p:cNvSpPr txBox="1">
            <a:spLocks noChangeArrowheads="1"/>
          </p:cNvSpPr>
          <p:nvPr/>
        </p:nvSpPr>
        <p:spPr bwMode="auto">
          <a:xfrm>
            <a:off x="285720" y="1571612"/>
            <a:ext cx="864235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400" dirty="0" smtClean="0">
                <a:latin typeface="Garamond" pitchFamily="18" charset="0"/>
              </a:rPr>
              <a:t>Один из героев романа А.Р. Беляева «Человек-амфибия» рассказывает: «Дельфины на суше гораздо тяжелее, чем в воде. Вообще у вас тут все тяжелее. Даже собственное тело». Прав ли автор романа? Объясните. </a:t>
            </a:r>
            <a:endParaRPr lang="ru-RU" sz="2400" b="1" dirty="0">
              <a:latin typeface="Garamond" pitchFamily="18" charset="0"/>
            </a:endParaRPr>
          </a:p>
        </p:txBody>
      </p:sp>
      <p:grpSp>
        <p:nvGrpSpPr>
          <p:cNvPr id="17" name="Group 19"/>
          <p:cNvGrpSpPr>
            <a:grpSpLocks/>
          </p:cNvGrpSpPr>
          <p:nvPr/>
        </p:nvGrpSpPr>
        <p:grpSpPr bwMode="auto">
          <a:xfrm>
            <a:off x="3275856" y="5875998"/>
            <a:ext cx="2593284" cy="528908"/>
            <a:chOff x="4150" y="3763"/>
            <a:chExt cx="1406" cy="272"/>
          </a:xfrm>
          <a:solidFill>
            <a:schemeClr val="accent1">
              <a:lumMod val="20000"/>
              <a:lumOff val="80000"/>
            </a:schemeClr>
          </a:solidFill>
        </p:grpSpPr>
        <p:sp>
          <p:nvSpPr>
            <p:cNvPr id="18" name="AutoShape 20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4150" y="3763"/>
              <a:ext cx="1406" cy="272"/>
            </a:xfrm>
            <a:prstGeom prst="actionButtonBlank">
              <a:avLst/>
            </a:prstGeom>
            <a:grpFill/>
            <a:ln>
              <a:noFill/>
            </a:ln>
            <a:effectLst/>
            <a:ex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9" name="Text Box 21">
              <a:hlinkClick r:id="rId2" action="ppaction://hlinksldjump"/>
            </p:cNvPr>
            <p:cNvSpPr txBox="1">
              <a:spLocks noChangeArrowheads="1"/>
            </p:cNvSpPr>
            <p:nvPr/>
          </p:nvSpPr>
          <p:spPr bwMode="auto">
            <a:xfrm>
              <a:off x="4286" y="3793"/>
              <a:ext cx="1134" cy="174"/>
            </a:xfrm>
            <a:prstGeom prst="rect">
              <a:avLst/>
            </a:prstGeom>
            <a:grpFill/>
            <a:ln>
              <a:noFill/>
            </a:ln>
            <a:effectLst/>
            <a:ex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r>
                <a:rPr lang="ru-RU" sz="1600" dirty="0"/>
                <a:t>    </a:t>
              </a:r>
              <a:r>
                <a:rPr lang="ru-RU" sz="1600" dirty="0">
                  <a:hlinkClick r:id="rId3" action="ppaction://hlinksldjump"/>
                </a:rPr>
                <a:t>Выбери  вопрос</a:t>
              </a:r>
              <a:endParaRPr lang="ru-RU" sz="1600" dirty="0"/>
            </a:p>
          </p:txBody>
        </p:sp>
      </p:grpSp>
      <p:sp>
        <p:nvSpPr>
          <p:cNvPr id="13" name="Прямоугольник 12"/>
          <p:cNvSpPr/>
          <p:nvPr/>
        </p:nvSpPr>
        <p:spPr>
          <a:xfrm>
            <a:off x="1928794" y="4000504"/>
            <a:ext cx="642942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Сила тяжести, с которой Земля притягивает к себе тела, в воде остается прежней. Но в жидкости действует еще сила Архимеда, направленная вертикально вверх. Поэтому и возникает уменьшение веса.</a:t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2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9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3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611188" y="393700"/>
            <a:ext cx="5832475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4400" b="1" dirty="0" smtClean="0">
                <a:solidFill>
                  <a:srgbClr val="0000CC"/>
                </a:solidFill>
                <a:latin typeface="Garamond" pitchFamily="18" charset="0"/>
                <a:cs typeface="Times New Roman" pitchFamily="18" charset="0"/>
              </a:rPr>
              <a:t>Лирика</a:t>
            </a:r>
            <a:endParaRPr lang="ru-RU" sz="3600" dirty="0">
              <a:solidFill>
                <a:srgbClr val="0000FF"/>
              </a:solidFill>
            </a:endParaRP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6372225" y="188913"/>
            <a:ext cx="1368425" cy="1223962"/>
            <a:chOff x="3923" y="210"/>
            <a:chExt cx="862" cy="771"/>
          </a:xfrm>
        </p:grpSpPr>
        <p:sp>
          <p:nvSpPr>
            <p:cNvPr id="73736" name="Oval 6"/>
            <p:cNvSpPr>
              <a:spLocks noChangeArrowheads="1"/>
            </p:cNvSpPr>
            <p:nvPr/>
          </p:nvSpPr>
          <p:spPr bwMode="auto">
            <a:xfrm>
              <a:off x="3923" y="210"/>
              <a:ext cx="862" cy="771"/>
            </a:xfrm>
            <a:prstGeom prst="ellipse">
              <a:avLst/>
            </a:prstGeom>
            <a:gradFill rotWithShape="1">
              <a:gsLst>
                <a:gs pos="0">
                  <a:srgbClr val="FFFF00"/>
                </a:gs>
                <a:gs pos="100000">
                  <a:srgbClr val="0000FF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rgbClr val="0000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ru-RU" sz="8800" b="1">
                <a:latin typeface="Verdana" pitchFamily="34" charset="0"/>
              </a:endParaRPr>
            </a:p>
          </p:txBody>
        </p:sp>
        <p:sp>
          <p:nvSpPr>
            <p:cNvPr id="73737" name="Text Box 7"/>
            <p:cNvSpPr txBox="1">
              <a:spLocks noChangeArrowheads="1"/>
            </p:cNvSpPr>
            <p:nvPr/>
          </p:nvSpPr>
          <p:spPr bwMode="auto">
            <a:xfrm>
              <a:off x="4150" y="482"/>
              <a:ext cx="474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2000" dirty="0" smtClean="0"/>
                <a:t>1000</a:t>
              </a:r>
              <a:endParaRPr lang="ru-RU" sz="2000" dirty="0"/>
            </a:p>
          </p:txBody>
        </p:sp>
      </p:grpSp>
      <p:grpSp>
        <p:nvGrpSpPr>
          <p:cNvPr id="3" name="Group 19"/>
          <p:cNvGrpSpPr>
            <a:grpSpLocks/>
          </p:cNvGrpSpPr>
          <p:nvPr/>
        </p:nvGrpSpPr>
        <p:grpSpPr bwMode="auto">
          <a:xfrm>
            <a:off x="3275856" y="5875998"/>
            <a:ext cx="2593284" cy="528908"/>
            <a:chOff x="4150" y="3763"/>
            <a:chExt cx="1406" cy="272"/>
          </a:xfrm>
          <a:solidFill>
            <a:schemeClr val="accent1">
              <a:lumMod val="20000"/>
              <a:lumOff val="80000"/>
            </a:schemeClr>
          </a:solidFill>
        </p:grpSpPr>
        <p:sp>
          <p:nvSpPr>
            <p:cNvPr id="18" name="AutoShape 20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4150" y="3763"/>
              <a:ext cx="1406" cy="272"/>
            </a:xfrm>
            <a:prstGeom prst="actionButtonBlank">
              <a:avLst/>
            </a:prstGeom>
            <a:grpFill/>
            <a:ln>
              <a:noFill/>
            </a:ln>
            <a:effectLst/>
            <a:ex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9" name="Text Box 21">
              <a:hlinkClick r:id="rId2" action="ppaction://hlinksldjump"/>
            </p:cNvPr>
            <p:cNvSpPr txBox="1">
              <a:spLocks noChangeArrowheads="1"/>
            </p:cNvSpPr>
            <p:nvPr/>
          </p:nvSpPr>
          <p:spPr bwMode="auto">
            <a:xfrm>
              <a:off x="4286" y="3793"/>
              <a:ext cx="1134" cy="174"/>
            </a:xfrm>
            <a:prstGeom prst="rect">
              <a:avLst/>
            </a:prstGeom>
            <a:grpFill/>
            <a:ln>
              <a:noFill/>
            </a:ln>
            <a:effectLst/>
            <a:ex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r>
                <a:rPr lang="ru-RU" sz="1600" dirty="0"/>
                <a:t>    </a:t>
              </a:r>
              <a:r>
                <a:rPr lang="ru-RU" sz="1600" dirty="0">
                  <a:hlinkClick r:id="rId3" action="ppaction://hlinksldjump"/>
                </a:rPr>
                <a:t>Выбери  вопрос</a:t>
              </a:r>
              <a:endParaRPr lang="ru-RU" sz="1600" dirty="0"/>
            </a:p>
          </p:txBody>
        </p:sp>
      </p:grpSp>
      <p:sp>
        <p:nvSpPr>
          <p:cNvPr id="10" name="Прямоугольник 9"/>
          <p:cNvSpPr/>
          <p:nvPr/>
        </p:nvSpPr>
        <p:spPr>
          <a:xfrm>
            <a:off x="611188" y="1419047"/>
            <a:ext cx="7776864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>
                <a:latin typeface="Garamond" pitchFamily="18" charset="0"/>
              </a:rPr>
              <a:t>"Это был изумительный сыр, острый и со слезой, а его аромат мощностью  в двести лошадиных сил действовал в радиусе трех миль и валил человека с ног на расстоянии двухсот ярдов". (Дж. К. Джером "Трое в лодке, не считая собаки.") Чем объяснить такую "мощность" сыра? 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1591340" y="4876953"/>
            <a:ext cx="596132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Диффузией и конвективными потоками воздуха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D651295-DA38-4230-8AA4-67D8F3476CEC}" type="slidenum">
              <a:rPr lang="ru-RU"/>
              <a:pPr>
                <a:defRPr/>
              </a:pPr>
              <a:t>3</a:t>
            </a:fld>
            <a:endParaRPr lang="ru-RU"/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107950" y="476250"/>
          <a:ext cx="8784975" cy="599853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1944217"/>
                <a:gridCol w="1569773"/>
                <a:gridCol w="1756995"/>
                <a:gridCol w="1756995"/>
                <a:gridCol w="1756995"/>
              </a:tblGrid>
              <a:tr h="961962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Известные ученые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b="1" dirty="0" smtClean="0">
                          <a:latin typeface="Times New Roman" pitchFamily="18" charset="0"/>
                          <a:cs typeface="Times New Roman" pitchFamily="18" charset="0"/>
                          <a:hlinkClick r:id="rId2" action="ppaction://hlinksldjump"/>
                        </a:rPr>
                        <a:t>100</a:t>
                      </a:r>
                      <a:endParaRPr lang="ru-RU" sz="4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b="1" dirty="0" smtClean="0">
                          <a:latin typeface="Times New Roman" pitchFamily="18" charset="0"/>
                          <a:cs typeface="Times New Roman" pitchFamily="18" charset="0"/>
                          <a:hlinkClick r:id="rId3" action="ppaction://hlinksldjump"/>
                        </a:rPr>
                        <a:t>300</a:t>
                      </a:r>
                      <a:endParaRPr lang="ru-RU" sz="4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b="1" dirty="0" smtClean="0">
                          <a:latin typeface="Times New Roman" pitchFamily="18" charset="0"/>
                          <a:cs typeface="Times New Roman" pitchFamily="18" charset="0"/>
                          <a:hlinkClick r:id="rId4" action="ppaction://hlinksldjump"/>
                        </a:rPr>
                        <a:t>500</a:t>
                      </a:r>
                      <a:endParaRPr lang="ru-RU" sz="4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b="1" dirty="0" smtClean="0">
                          <a:latin typeface="Times New Roman" pitchFamily="18" charset="0"/>
                          <a:cs typeface="Times New Roman" pitchFamily="18" charset="0"/>
                          <a:hlinkClick r:id="rId5" action="ppaction://hlinksldjump"/>
                        </a:rPr>
                        <a:t>1000</a:t>
                      </a:r>
                      <a:endParaRPr lang="ru-RU" sz="4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1166853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Считай, смекай, отгадывай  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b="1" dirty="0" smtClean="0">
                          <a:latin typeface="Times New Roman" pitchFamily="18" charset="0"/>
                          <a:cs typeface="Times New Roman" pitchFamily="18" charset="0"/>
                          <a:hlinkClick r:id="rId6" action="ppaction://hlinksldjump"/>
                        </a:rPr>
                        <a:t>100</a:t>
                      </a:r>
                      <a:endParaRPr lang="ru-RU" sz="4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b="1" dirty="0" smtClean="0">
                          <a:latin typeface="Times New Roman" pitchFamily="18" charset="0"/>
                          <a:cs typeface="Times New Roman" pitchFamily="18" charset="0"/>
                          <a:hlinkClick r:id="rId7" action="ppaction://hlinksldjump"/>
                        </a:rPr>
                        <a:t>300</a:t>
                      </a:r>
                      <a:endParaRPr lang="ru-RU" sz="4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b="1" dirty="0" smtClean="0">
                          <a:latin typeface="Times New Roman" pitchFamily="18" charset="0"/>
                          <a:cs typeface="Times New Roman" pitchFamily="18" charset="0"/>
                          <a:hlinkClick r:id="rId8" action="ppaction://hlinksldjump"/>
                        </a:rPr>
                        <a:t>500</a:t>
                      </a:r>
                      <a:endParaRPr lang="ru-RU" sz="4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b="1" dirty="0" smtClean="0">
                          <a:latin typeface="Times New Roman" pitchFamily="18" charset="0"/>
                          <a:cs typeface="Times New Roman" pitchFamily="18" charset="0"/>
                          <a:hlinkClick r:id="rId9" action="ppaction://hlinksldjump"/>
                        </a:rPr>
                        <a:t>1000</a:t>
                      </a:r>
                      <a:endParaRPr lang="ru-RU" sz="4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961962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Физика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b="1" dirty="0" smtClean="0">
                          <a:latin typeface="Times New Roman" pitchFamily="18" charset="0"/>
                          <a:cs typeface="Times New Roman" pitchFamily="18" charset="0"/>
                          <a:hlinkClick r:id="rId10" action="ppaction://hlinksldjump"/>
                        </a:rPr>
                        <a:t>100</a:t>
                      </a:r>
                      <a:endParaRPr lang="ru-RU" sz="4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b="1" dirty="0" smtClean="0">
                          <a:latin typeface="Times New Roman" pitchFamily="18" charset="0"/>
                          <a:cs typeface="Times New Roman" pitchFamily="18" charset="0"/>
                          <a:hlinkClick r:id="rId11" action="ppaction://hlinksldjump"/>
                        </a:rPr>
                        <a:t>300</a:t>
                      </a:r>
                      <a:endParaRPr lang="ru-RU" sz="4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b="1" dirty="0" smtClean="0">
                          <a:latin typeface="Times New Roman" pitchFamily="18" charset="0"/>
                          <a:cs typeface="Times New Roman" pitchFamily="18" charset="0"/>
                          <a:hlinkClick r:id="rId12" action="ppaction://hlinksldjump"/>
                        </a:rPr>
                        <a:t>500</a:t>
                      </a:r>
                      <a:endParaRPr lang="ru-RU" sz="4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b="1" dirty="0" smtClean="0">
                          <a:latin typeface="Times New Roman" pitchFamily="18" charset="0"/>
                          <a:cs typeface="Times New Roman" pitchFamily="18" charset="0"/>
                          <a:hlinkClick r:id="rId13" action="ppaction://hlinksldjump"/>
                        </a:rPr>
                        <a:t>1000</a:t>
                      </a:r>
                      <a:endParaRPr lang="ru-RU" sz="4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961962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Информатика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b="1" dirty="0" smtClean="0">
                          <a:latin typeface="Times New Roman" pitchFamily="18" charset="0"/>
                          <a:cs typeface="Times New Roman" pitchFamily="18" charset="0"/>
                          <a:hlinkClick r:id="rId14" action="ppaction://hlinksldjump"/>
                        </a:rPr>
                        <a:t>100</a:t>
                      </a:r>
                      <a:endParaRPr lang="ru-RU" sz="4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b="1" dirty="0" smtClean="0">
                          <a:latin typeface="Times New Roman" pitchFamily="18" charset="0"/>
                          <a:cs typeface="Times New Roman" pitchFamily="18" charset="0"/>
                          <a:hlinkClick r:id="rId15" action="ppaction://hlinksldjump"/>
                        </a:rPr>
                        <a:t>300</a:t>
                      </a:r>
                      <a:endParaRPr lang="ru-RU" sz="4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b="1" dirty="0" smtClean="0">
                          <a:latin typeface="Times New Roman" pitchFamily="18" charset="0"/>
                          <a:cs typeface="Times New Roman" pitchFamily="18" charset="0"/>
                          <a:hlinkClick r:id="rId16" action="ppaction://hlinksldjump"/>
                        </a:rPr>
                        <a:t>500</a:t>
                      </a:r>
                      <a:endParaRPr lang="ru-RU" sz="4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b="1" dirty="0" smtClean="0">
                          <a:latin typeface="Times New Roman" pitchFamily="18" charset="0"/>
                          <a:cs typeface="Times New Roman" pitchFamily="18" charset="0"/>
                          <a:hlinkClick r:id="rId17" action="ppaction://hlinksldjump"/>
                        </a:rPr>
                        <a:t>1000</a:t>
                      </a:r>
                      <a:endParaRPr lang="ru-RU" sz="4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961962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Давным-давно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b="1" dirty="0" smtClean="0">
                          <a:latin typeface="Times New Roman" pitchFamily="18" charset="0"/>
                          <a:cs typeface="Times New Roman" pitchFamily="18" charset="0"/>
                          <a:hlinkClick r:id="rId18" action="ppaction://hlinksldjump"/>
                        </a:rPr>
                        <a:t>100</a:t>
                      </a:r>
                      <a:endParaRPr lang="ru-RU" sz="4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b="1" dirty="0" smtClean="0">
                          <a:latin typeface="Times New Roman" pitchFamily="18" charset="0"/>
                          <a:cs typeface="Times New Roman" pitchFamily="18" charset="0"/>
                          <a:hlinkClick r:id="rId19" action="ppaction://hlinksldjump"/>
                        </a:rPr>
                        <a:t>300</a:t>
                      </a:r>
                      <a:endParaRPr lang="ru-RU" sz="4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b="1" dirty="0" smtClean="0">
                          <a:latin typeface="Times New Roman" pitchFamily="18" charset="0"/>
                          <a:cs typeface="Times New Roman" pitchFamily="18" charset="0"/>
                          <a:hlinkClick r:id="rId20" action="ppaction://hlinksldjump"/>
                        </a:rPr>
                        <a:t>500</a:t>
                      </a:r>
                      <a:endParaRPr lang="ru-RU" sz="4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b="1" dirty="0" smtClean="0">
                          <a:latin typeface="Times New Roman" pitchFamily="18" charset="0"/>
                          <a:cs typeface="Times New Roman" pitchFamily="18" charset="0"/>
                          <a:hlinkClick r:id="rId21" action="ppaction://hlinksldjump"/>
                        </a:rPr>
                        <a:t>1000</a:t>
                      </a:r>
                      <a:endParaRPr lang="ru-RU" sz="4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961962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Лирика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b="1" dirty="0" smtClean="0">
                          <a:latin typeface="Times New Roman" pitchFamily="18" charset="0"/>
                          <a:cs typeface="Times New Roman" pitchFamily="18" charset="0"/>
                          <a:hlinkClick r:id="rId22" action="ppaction://hlinksldjump"/>
                        </a:rPr>
                        <a:t>100</a:t>
                      </a:r>
                      <a:endParaRPr lang="ru-RU" sz="4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b="1" dirty="0" smtClean="0">
                          <a:latin typeface="Times New Roman" pitchFamily="18" charset="0"/>
                          <a:cs typeface="Times New Roman" pitchFamily="18" charset="0"/>
                          <a:hlinkClick r:id="rId23" action="ppaction://hlinksldjump"/>
                        </a:rPr>
                        <a:t>300</a:t>
                      </a:r>
                      <a:endParaRPr lang="ru-RU" sz="4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b="1" dirty="0" smtClean="0">
                          <a:latin typeface="Times New Roman" pitchFamily="18" charset="0"/>
                          <a:cs typeface="Times New Roman" pitchFamily="18" charset="0"/>
                          <a:hlinkClick r:id="rId24" action="ppaction://hlinksldjump"/>
                        </a:rPr>
                        <a:t>500</a:t>
                      </a:r>
                      <a:endParaRPr lang="ru-RU" sz="4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b="1" dirty="0" smtClean="0">
                          <a:latin typeface="Times New Roman" pitchFamily="18" charset="0"/>
                          <a:cs typeface="Times New Roman" pitchFamily="18" charset="0"/>
                          <a:hlinkClick r:id="rId25" action="ppaction://hlinksldjump"/>
                        </a:rPr>
                        <a:t>1000</a:t>
                      </a:r>
                      <a:endParaRPr lang="ru-RU" sz="4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25"/>
          <p:cNvGrpSpPr>
            <a:grpSpLocks/>
          </p:cNvGrpSpPr>
          <p:nvPr/>
        </p:nvGrpSpPr>
        <p:grpSpPr bwMode="auto">
          <a:xfrm>
            <a:off x="7389813" y="277813"/>
            <a:ext cx="1438275" cy="1223962"/>
            <a:chOff x="3742" y="164"/>
            <a:chExt cx="907" cy="771"/>
          </a:xfrm>
        </p:grpSpPr>
        <p:sp>
          <p:nvSpPr>
            <p:cNvPr id="3117" name="Oval 26"/>
            <p:cNvSpPr>
              <a:spLocks noChangeArrowheads="1"/>
            </p:cNvSpPr>
            <p:nvPr/>
          </p:nvSpPr>
          <p:spPr bwMode="auto">
            <a:xfrm>
              <a:off x="3742" y="164"/>
              <a:ext cx="907" cy="771"/>
            </a:xfrm>
            <a:prstGeom prst="ellipse">
              <a:avLst/>
            </a:prstGeom>
            <a:gradFill rotWithShape="1">
              <a:gsLst>
                <a:gs pos="0">
                  <a:srgbClr val="FFFF00"/>
                </a:gs>
                <a:gs pos="100000">
                  <a:srgbClr val="0000FF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rgbClr val="0000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ru-RU" sz="8800" b="1">
                <a:latin typeface="Verdana" pitchFamily="34" charset="0"/>
              </a:endParaRPr>
            </a:p>
          </p:txBody>
        </p:sp>
        <p:sp>
          <p:nvSpPr>
            <p:cNvPr id="3118" name="Text Box 27"/>
            <p:cNvSpPr txBox="1">
              <a:spLocks noChangeArrowheads="1"/>
            </p:cNvSpPr>
            <p:nvPr/>
          </p:nvSpPr>
          <p:spPr bwMode="auto">
            <a:xfrm>
              <a:off x="3969" y="346"/>
              <a:ext cx="499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2800"/>
                <a:t>100</a:t>
              </a:r>
            </a:p>
          </p:txBody>
        </p:sp>
      </p:grpSp>
      <p:sp>
        <p:nvSpPr>
          <p:cNvPr id="4" name="Прямоугольник 3"/>
          <p:cNvSpPr>
            <a:spLocks noChangeArrowheads="1"/>
          </p:cNvSpPr>
          <p:nvPr/>
        </p:nvSpPr>
        <p:spPr bwMode="auto">
          <a:xfrm>
            <a:off x="1068388" y="704850"/>
            <a:ext cx="4985660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ru-RU" sz="4400" b="1" dirty="0" smtClean="0">
                <a:solidFill>
                  <a:srgbClr val="0000CC"/>
                </a:solidFill>
                <a:latin typeface="Garamond" pitchFamily="18" charset="0"/>
                <a:cs typeface="Times New Roman" pitchFamily="18" charset="0"/>
              </a:rPr>
              <a:t>Известные ученые</a:t>
            </a:r>
            <a:endParaRPr lang="ru-RU" sz="4400" b="1" dirty="0">
              <a:solidFill>
                <a:srgbClr val="0000CC"/>
              </a:solidFill>
              <a:latin typeface="Garamond" pitchFamily="18" charset="0"/>
              <a:cs typeface="Times New Roman" pitchFamily="18" charset="0"/>
            </a:endParaRPr>
          </a:p>
        </p:txBody>
      </p:sp>
      <p:grpSp>
        <p:nvGrpSpPr>
          <p:cNvPr id="10" name="Group 19"/>
          <p:cNvGrpSpPr>
            <a:grpSpLocks/>
          </p:cNvGrpSpPr>
          <p:nvPr/>
        </p:nvGrpSpPr>
        <p:grpSpPr bwMode="auto">
          <a:xfrm>
            <a:off x="3253341" y="5875998"/>
            <a:ext cx="2593284" cy="528908"/>
            <a:chOff x="4150" y="3763"/>
            <a:chExt cx="1406" cy="272"/>
          </a:xfrm>
          <a:solidFill>
            <a:schemeClr val="accent1">
              <a:lumMod val="20000"/>
              <a:lumOff val="80000"/>
            </a:schemeClr>
          </a:solidFill>
        </p:grpSpPr>
        <p:sp>
          <p:nvSpPr>
            <p:cNvPr id="11" name="AutoShape 20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4150" y="3763"/>
              <a:ext cx="1406" cy="272"/>
            </a:xfrm>
            <a:prstGeom prst="actionButtonBlank">
              <a:avLst/>
            </a:prstGeom>
            <a:grpFill/>
            <a:ln>
              <a:noFill/>
            </a:ln>
            <a:effectLst/>
            <a:ex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2" name="Text Box 21">
              <a:hlinkClick r:id="rId2" action="ppaction://hlinksldjump"/>
            </p:cNvPr>
            <p:cNvSpPr txBox="1">
              <a:spLocks noChangeArrowheads="1"/>
            </p:cNvSpPr>
            <p:nvPr/>
          </p:nvSpPr>
          <p:spPr bwMode="auto">
            <a:xfrm>
              <a:off x="4286" y="3793"/>
              <a:ext cx="1134" cy="212"/>
            </a:xfrm>
            <a:prstGeom prst="rect">
              <a:avLst/>
            </a:prstGeom>
            <a:grpFill/>
            <a:ln>
              <a:noFill/>
            </a:ln>
            <a:effectLst/>
            <a:ex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r>
                <a:rPr lang="ru-RU" sz="1600" dirty="0"/>
                <a:t>    Выбери  вопрос</a:t>
              </a:r>
            </a:p>
          </p:txBody>
        </p:sp>
      </p:grpSp>
      <p:sp>
        <p:nvSpPr>
          <p:cNvPr id="15" name="Rectangle 8"/>
          <p:cNvSpPr>
            <a:spLocks noChangeArrowheads="1"/>
          </p:cNvSpPr>
          <p:nvPr/>
        </p:nvSpPr>
        <p:spPr bwMode="auto">
          <a:xfrm>
            <a:off x="714348" y="1571612"/>
            <a:ext cx="7786742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/>
            <a:r>
              <a:rPr lang="ru-RU" sz="3600" b="1" dirty="0">
                <a:latin typeface="Garamond" pitchFamily="18" charset="0"/>
              </a:rPr>
              <a:t>Кому принадлежат эти строки: “Математику уже затем учить надо, </a:t>
            </a:r>
          </a:p>
          <a:p>
            <a:pPr algn="ctr"/>
            <a:r>
              <a:rPr lang="ru-RU" sz="3600" b="1" dirty="0">
                <a:latin typeface="Garamond" pitchFamily="18" charset="0"/>
              </a:rPr>
              <a:t>что она ум в порядок приводит”?</a:t>
            </a:r>
          </a:p>
          <a:p>
            <a:pPr algn="ctr"/>
            <a:endParaRPr lang="ru-RU" sz="3600" dirty="0"/>
          </a:p>
        </p:txBody>
      </p:sp>
      <p:sp>
        <p:nvSpPr>
          <p:cNvPr id="17" name="TextBox 16"/>
          <p:cNvSpPr txBox="1"/>
          <p:nvPr/>
        </p:nvSpPr>
        <p:spPr>
          <a:xfrm>
            <a:off x="6500826" y="4857760"/>
            <a:ext cx="19168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М.В. Ломоносов</a:t>
            </a:r>
            <a:endParaRPr lang="ru-RU" dirty="0"/>
          </a:p>
        </p:txBody>
      </p:sp>
      <p:pic>
        <p:nvPicPr>
          <p:cNvPr id="3112" name="Picture 40" descr="C:\Users\Mamziluga\Desktop\своя игра\i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86314" y="3714752"/>
            <a:ext cx="1448755" cy="185737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31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1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5" grpId="0"/>
      <p:bldP spid="1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22"/>
          <p:cNvGrpSpPr>
            <a:grpSpLocks/>
          </p:cNvGrpSpPr>
          <p:nvPr/>
        </p:nvGrpSpPr>
        <p:grpSpPr bwMode="auto">
          <a:xfrm>
            <a:off x="7329488" y="177800"/>
            <a:ext cx="1368425" cy="1163638"/>
            <a:chOff x="3787" y="119"/>
            <a:chExt cx="907" cy="771"/>
          </a:xfrm>
        </p:grpSpPr>
        <p:sp>
          <p:nvSpPr>
            <p:cNvPr id="1072" name="Oval 23"/>
            <p:cNvSpPr>
              <a:spLocks noChangeArrowheads="1"/>
            </p:cNvSpPr>
            <p:nvPr/>
          </p:nvSpPr>
          <p:spPr bwMode="auto">
            <a:xfrm>
              <a:off x="3787" y="119"/>
              <a:ext cx="907" cy="771"/>
            </a:xfrm>
            <a:prstGeom prst="ellipse">
              <a:avLst/>
            </a:prstGeom>
            <a:gradFill rotWithShape="1">
              <a:gsLst>
                <a:gs pos="0">
                  <a:srgbClr val="FFFF00"/>
                </a:gs>
                <a:gs pos="100000">
                  <a:srgbClr val="0000FF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rgbClr val="0000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ru-RU" sz="8800" b="1">
                <a:latin typeface="Verdana" pitchFamily="34" charset="0"/>
              </a:endParaRPr>
            </a:p>
          </p:txBody>
        </p:sp>
        <p:sp>
          <p:nvSpPr>
            <p:cNvPr id="1073" name="Text Box 24"/>
            <p:cNvSpPr txBox="1">
              <a:spLocks noChangeArrowheads="1"/>
            </p:cNvSpPr>
            <p:nvPr/>
          </p:nvSpPr>
          <p:spPr bwMode="auto">
            <a:xfrm>
              <a:off x="4014" y="346"/>
              <a:ext cx="499" cy="30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2400"/>
                <a:t>300</a:t>
              </a:r>
            </a:p>
          </p:txBody>
        </p:sp>
      </p:grp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1068388" y="704850"/>
            <a:ext cx="4985660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ru-RU" sz="4400" b="1" dirty="0" smtClean="0">
                <a:solidFill>
                  <a:srgbClr val="0000CC"/>
                </a:solidFill>
                <a:latin typeface="Garamond" pitchFamily="18" charset="0"/>
                <a:cs typeface="Times New Roman" pitchFamily="18" charset="0"/>
              </a:rPr>
              <a:t>Известные ученые</a:t>
            </a:r>
            <a:endParaRPr lang="ru-RU" sz="4400" b="1" dirty="0">
              <a:solidFill>
                <a:srgbClr val="0000CC"/>
              </a:solidFill>
              <a:latin typeface="Garamond" pitchFamily="18" charset="0"/>
              <a:cs typeface="Times New Roman" pitchFamily="18" charset="0"/>
            </a:endParaRPr>
          </a:p>
        </p:txBody>
      </p:sp>
      <p:grpSp>
        <p:nvGrpSpPr>
          <p:cNvPr id="14" name="Group 19"/>
          <p:cNvGrpSpPr>
            <a:grpSpLocks/>
          </p:cNvGrpSpPr>
          <p:nvPr/>
        </p:nvGrpSpPr>
        <p:grpSpPr bwMode="auto">
          <a:xfrm>
            <a:off x="3275856" y="5875998"/>
            <a:ext cx="2593284" cy="528908"/>
            <a:chOff x="4150" y="3763"/>
            <a:chExt cx="1406" cy="272"/>
          </a:xfrm>
          <a:solidFill>
            <a:schemeClr val="accent1">
              <a:lumMod val="20000"/>
              <a:lumOff val="80000"/>
            </a:schemeClr>
          </a:solidFill>
        </p:grpSpPr>
        <p:sp>
          <p:nvSpPr>
            <p:cNvPr id="15" name="AutoShape 20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4150" y="3763"/>
              <a:ext cx="1406" cy="272"/>
            </a:xfrm>
            <a:prstGeom prst="actionButtonBlank">
              <a:avLst/>
            </a:prstGeom>
            <a:grpFill/>
            <a:ln>
              <a:noFill/>
            </a:ln>
            <a:effectLst/>
            <a:ex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6" name="Text Box 21">
              <a:hlinkClick r:id="rId2" action="ppaction://hlinksldjump"/>
            </p:cNvPr>
            <p:cNvSpPr txBox="1">
              <a:spLocks noChangeArrowheads="1"/>
            </p:cNvSpPr>
            <p:nvPr/>
          </p:nvSpPr>
          <p:spPr bwMode="auto">
            <a:xfrm>
              <a:off x="4286" y="3793"/>
              <a:ext cx="1134" cy="174"/>
            </a:xfrm>
            <a:prstGeom prst="rect">
              <a:avLst/>
            </a:prstGeom>
            <a:grpFill/>
            <a:ln>
              <a:noFill/>
            </a:ln>
            <a:effectLst/>
            <a:ex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r>
                <a:rPr lang="ru-RU" sz="1600" dirty="0">
                  <a:hlinkClick r:id="rId3" action="ppaction://hlinksldjump"/>
                </a:rPr>
                <a:t>    Выбери  вопрос</a:t>
              </a:r>
              <a:endParaRPr lang="ru-RU" sz="1600" dirty="0"/>
            </a:p>
          </p:txBody>
        </p:sp>
      </p:grpSp>
      <p:sp>
        <p:nvSpPr>
          <p:cNvPr id="17" name="Прямоугольник 16"/>
          <p:cNvSpPr>
            <a:spLocks noChangeArrowheads="1"/>
          </p:cNvSpPr>
          <p:nvPr/>
        </p:nvSpPr>
        <p:spPr bwMode="auto">
          <a:xfrm>
            <a:off x="395288" y="1700213"/>
            <a:ext cx="8569325" cy="1385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 b="1" dirty="0">
                <a:latin typeface="Garamond" pitchFamily="18" charset="0"/>
              </a:rPr>
              <a:t>Рассказывают, что в возрасте 10 лет он удивил учителя, быстро сложив все числа от 1 до 100. Назовите этого немецкого математика. 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143636" y="4429132"/>
            <a:ext cx="13481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Карл Гаусс</a:t>
            </a:r>
            <a:endParaRPr lang="ru-RU" dirty="0"/>
          </a:p>
        </p:txBody>
      </p:sp>
      <p:pic>
        <p:nvPicPr>
          <p:cNvPr id="1067" name="Picture 43" descr="C:\Users\Mamziluga\Desktop\своя игра\i1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929058" y="3357562"/>
            <a:ext cx="1786894" cy="200025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1000"/>
                                        <p:tgtEl>
                                          <p:spTgt spid="10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7" grpId="0"/>
      <p:bldP spid="1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6"/>
          <p:cNvGrpSpPr>
            <a:grpSpLocks/>
          </p:cNvGrpSpPr>
          <p:nvPr/>
        </p:nvGrpSpPr>
        <p:grpSpPr bwMode="auto">
          <a:xfrm>
            <a:off x="7404100" y="115888"/>
            <a:ext cx="1439863" cy="1223962"/>
            <a:chOff x="3742" y="164"/>
            <a:chExt cx="907" cy="771"/>
          </a:xfrm>
        </p:grpSpPr>
        <p:sp>
          <p:nvSpPr>
            <p:cNvPr id="5167" name="Oval 14"/>
            <p:cNvSpPr>
              <a:spLocks noChangeArrowheads="1"/>
            </p:cNvSpPr>
            <p:nvPr/>
          </p:nvSpPr>
          <p:spPr bwMode="auto">
            <a:xfrm>
              <a:off x="3742" y="164"/>
              <a:ext cx="907" cy="771"/>
            </a:xfrm>
            <a:prstGeom prst="ellipse">
              <a:avLst/>
            </a:prstGeom>
            <a:gradFill rotWithShape="1">
              <a:gsLst>
                <a:gs pos="0">
                  <a:srgbClr val="FFFF00"/>
                </a:gs>
                <a:gs pos="100000">
                  <a:srgbClr val="0000FF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rgbClr val="0000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ru-RU" sz="8800" b="1">
                <a:latin typeface="Verdana" pitchFamily="34" charset="0"/>
              </a:endParaRPr>
            </a:p>
          </p:txBody>
        </p:sp>
        <p:sp>
          <p:nvSpPr>
            <p:cNvPr id="5168" name="Text Box 15"/>
            <p:cNvSpPr txBox="1">
              <a:spLocks noChangeArrowheads="1"/>
            </p:cNvSpPr>
            <p:nvPr/>
          </p:nvSpPr>
          <p:spPr bwMode="auto">
            <a:xfrm>
              <a:off x="3969" y="346"/>
              <a:ext cx="499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2800"/>
                <a:t>500</a:t>
              </a:r>
            </a:p>
          </p:txBody>
        </p:sp>
      </p:grp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1000100" y="285728"/>
            <a:ext cx="4985660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ru-RU" sz="4400" b="1" dirty="0" smtClean="0">
                <a:solidFill>
                  <a:srgbClr val="0000CC"/>
                </a:solidFill>
                <a:latin typeface="Garamond" pitchFamily="18" charset="0"/>
                <a:cs typeface="Times New Roman" pitchFamily="18" charset="0"/>
              </a:rPr>
              <a:t>Известные ученые</a:t>
            </a:r>
            <a:endParaRPr lang="ru-RU" sz="4400" b="1" dirty="0">
              <a:solidFill>
                <a:srgbClr val="0000CC"/>
              </a:solidFill>
              <a:latin typeface="Garamond" pitchFamily="18" charset="0"/>
              <a:cs typeface="Times New Roman" pitchFamily="18" charset="0"/>
            </a:endParaRPr>
          </a:p>
        </p:txBody>
      </p:sp>
      <p:grpSp>
        <p:nvGrpSpPr>
          <p:cNvPr id="14" name="Group 19"/>
          <p:cNvGrpSpPr>
            <a:grpSpLocks/>
          </p:cNvGrpSpPr>
          <p:nvPr/>
        </p:nvGrpSpPr>
        <p:grpSpPr bwMode="auto">
          <a:xfrm>
            <a:off x="3275856" y="5875998"/>
            <a:ext cx="2593284" cy="528908"/>
            <a:chOff x="4150" y="3763"/>
            <a:chExt cx="1406" cy="272"/>
          </a:xfrm>
          <a:solidFill>
            <a:schemeClr val="accent1">
              <a:lumMod val="20000"/>
              <a:lumOff val="80000"/>
            </a:schemeClr>
          </a:solidFill>
        </p:grpSpPr>
        <p:sp>
          <p:nvSpPr>
            <p:cNvPr id="15" name="AutoShape 20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4150" y="3763"/>
              <a:ext cx="1406" cy="272"/>
            </a:xfrm>
            <a:prstGeom prst="actionButtonBlank">
              <a:avLst/>
            </a:prstGeom>
            <a:grpFill/>
            <a:ln>
              <a:noFill/>
            </a:ln>
            <a:effectLst/>
            <a:ex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6" name="Text Box 21">
              <a:hlinkClick r:id="rId2" action="ppaction://hlinksldjump"/>
            </p:cNvPr>
            <p:cNvSpPr txBox="1">
              <a:spLocks noChangeArrowheads="1"/>
            </p:cNvSpPr>
            <p:nvPr/>
          </p:nvSpPr>
          <p:spPr bwMode="auto">
            <a:xfrm>
              <a:off x="4286" y="3793"/>
              <a:ext cx="1134" cy="174"/>
            </a:xfrm>
            <a:prstGeom prst="rect">
              <a:avLst/>
            </a:prstGeom>
            <a:grpFill/>
            <a:ln>
              <a:noFill/>
            </a:ln>
            <a:effectLst/>
            <a:ex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r>
                <a:rPr lang="ru-RU" sz="1600" dirty="0">
                  <a:hlinkClick r:id="rId3" action="ppaction://hlinksldjump"/>
                </a:rPr>
                <a:t>    Выбери  вопрос</a:t>
              </a:r>
              <a:endParaRPr lang="ru-RU" sz="1600" dirty="0"/>
            </a:p>
          </p:txBody>
        </p:sp>
      </p:grpSp>
      <p:sp>
        <p:nvSpPr>
          <p:cNvPr id="17" name="Прямоугольник 16"/>
          <p:cNvSpPr/>
          <p:nvPr/>
        </p:nvSpPr>
        <p:spPr>
          <a:xfrm>
            <a:off x="500034" y="1214422"/>
            <a:ext cx="8001056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Garamond" pitchFamily="18" charset="0"/>
              </a:rPr>
              <a:t>Один из самых влиятельных ученых. Его книга 'Математические начала натуральной философии' </a:t>
            </a:r>
            <a:r>
              <a:rPr lang="ru-RU" sz="2400" dirty="0" err="1" smtClean="0">
                <a:latin typeface="Garamond" pitchFamily="18" charset="0"/>
              </a:rPr>
              <a:t>('Philosophiæ Naturalis</a:t>
            </a:r>
            <a:r>
              <a:rPr lang="ru-RU" sz="2400" dirty="0" smtClean="0">
                <a:latin typeface="Garamond" pitchFamily="18" charset="0"/>
              </a:rPr>
              <a:t> </a:t>
            </a:r>
            <a:r>
              <a:rPr lang="ru-RU" sz="2400" dirty="0" err="1" smtClean="0">
                <a:latin typeface="Garamond" pitchFamily="18" charset="0"/>
              </a:rPr>
              <a:t>Principia</a:t>
            </a:r>
            <a:r>
              <a:rPr lang="ru-RU" sz="2400" dirty="0" smtClean="0">
                <a:latin typeface="Garamond" pitchFamily="18" charset="0"/>
              </a:rPr>
              <a:t> </a:t>
            </a:r>
            <a:r>
              <a:rPr lang="ru-RU" sz="2400" dirty="0" err="1" smtClean="0">
                <a:latin typeface="Garamond" pitchFamily="18" charset="0"/>
              </a:rPr>
              <a:t>Mathematica</a:t>
            </a:r>
            <a:r>
              <a:rPr lang="ru-RU" sz="2400" dirty="0" smtClean="0">
                <a:latin typeface="Garamond" pitchFamily="18" charset="0"/>
              </a:rPr>
              <a:t>'), где изложены основы классической механики, впервые была опубликована в 1687-м. Он сформулировал законы движения и всемирного тяготения, построил первый действующий телескоп-рефлектор и разработал теорию цвета.</a:t>
            </a:r>
          </a:p>
        </p:txBody>
      </p:sp>
      <p:pic>
        <p:nvPicPr>
          <p:cNvPr id="5162" name="Picture 42" descr="C:\Users\Mamziluga\Desktop\своя игра\i2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71604" y="3929066"/>
            <a:ext cx="2428892" cy="1794748"/>
          </a:xfrm>
          <a:prstGeom prst="rect">
            <a:avLst/>
          </a:prstGeom>
          <a:noFill/>
        </p:spPr>
      </p:pic>
      <p:sp>
        <p:nvSpPr>
          <p:cNvPr id="18" name="TextBox 17"/>
          <p:cNvSpPr txBox="1"/>
          <p:nvPr/>
        </p:nvSpPr>
        <p:spPr>
          <a:xfrm>
            <a:off x="4929190" y="4714884"/>
            <a:ext cx="254839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solidFill>
                  <a:schemeClr val="tx2">
                    <a:lumMod val="75000"/>
                  </a:schemeClr>
                </a:solidFill>
              </a:rPr>
              <a:t>Исаак Ньютон</a:t>
            </a:r>
            <a:endParaRPr lang="ru-RU" sz="2800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51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51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800" decel="100000" fill="hold"/>
                                        <p:tgtEl>
                                          <p:spTgt spid="51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51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4"/>
          <p:cNvGrpSpPr>
            <a:grpSpLocks/>
          </p:cNvGrpSpPr>
          <p:nvPr/>
        </p:nvGrpSpPr>
        <p:grpSpPr bwMode="auto">
          <a:xfrm>
            <a:off x="7524750" y="188913"/>
            <a:ext cx="1368425" cy="1223962"/>
            <a:chOff x="3923" y="210"/>
            <a:chExt cx="862" cy="771"/>
          </a:xfrm>
        </p:grpSpPr>
        <p:sp>
          <p:nvSpPr>
            <p:cNvPr id="4145" name="Oval 5"/>
            <p:cNvSpPr>
              <a:spLocks noChangeArrowheads="1"/>
            </p:cNvSpPr>
            <p:nvPr/>
          </p:nvSpPr>
          <p:spPr bwMode="auto">
            <a:xfrm>
              <a:off x="3923" y="210"/>
              <a:ext cx="862" cy="771"/>
            </a:xfrm>
            <a:prstGeom prst="ellipse">
              <a:avLst/>
            </a:prstGeom>
            <a:gradFill rotWithShape="1">
              <a:gsLst>
                <a:gs pos="0">
                  <a:srgbClr val="FFFF00"/>
                </a:gs>
                <a:gs pos="100000">
                  <a:srgbClr val="0000FF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rgbClr val="0000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ru-RU" sz="8800" b="1">
                <a:latin typeface="Verdana" pitchFamily="34" charset="0"/>
              </a:endParaRPr>
            </a:p>
          </p:txBody>
        </p:sp>
        <p:sp>
          <p:nvSpPr>
            <p:cNvPr id="4146" name="Text Box 6"/>
            <p:cNvSpPr txBox="1">
              <a:spLocks noChangeArrowheads="1"/>
            </p:cNvSpPr>
            <p:nvPr/>
          </p:nvSpPr>
          <p:spPr bwMode="auto">
            <a:xfrm>
              <a:off x="4150" y="482"/>
              <a:ext cx="474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2000"/>
                <a:t>1000</a:t>
              </a:r>
            </a:p>
          </p:txBody>
        </p:sp>
      </p:grpSp>
      <p:sp>
        <p:nvSpPr>
          <p:cNvPr id="2" name="Прямоугольник 1"/>
          <p:cNvSpPr>
            <a:spLocks noChangeArrowheads="1"/>
          </p:cNvSpPr>
          <p:nvPr/>
        </p:nvSpPr>
        <p:spPr bwMode="auto">
          <a:xfrm>
            <a:off x="214282" y="1071546"/>
            <a:ext cx="8643998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2400" dirty="0" smtClean="0">
                <a:latin typeface="Garamond" pitchFamily="18" charset="0"/>
              </a:rPr>
              <a:t>Американский математик, физик, рожденный в Будапеште. Оказал значительное влияние на развитие компьютерной техники.</a:t>
            </a:r>
          </a:p>
          <a:p>
            <a:pPr algn="ctr"/>
            <a:r>
              <a:rPr lang="ru-RU" sz="2400" dirty="0" smtClean="0">
                <a:latin typeface="Garamond" pitchFamily="18" charset="0"/>
              </a:rPr>
              <a:t>В 6 лет он разговаривал на древнегреческом, а в 8 освоил основы высшей математики. </a:t>
            </a:r>
          </a:p>
          <a:p>
            <a:pPr algn="ctr"/>
            <a:r>
              <a:rPr lang="ru-RU" sz="2400" dirty="0" smtClean="0">
                <a:latin typeface="Garamond" pitchFamily="18" charset="0"/>
              </a:rPr>
              <a:t>Автор первой работы по цифровым электронным компьютерам. Считал, что главное место среди функций, выполняемых компьютером, занимают арифметические и логические операции.  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714348" y="357166"/>
            <a:ext cx="4985660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4400" b="1" dirty="0" smtClean="0">
                <a:solidFill>
                  <a:schemeClr val="accent1">
                    <a:lumMod val="75000"/>
                  </a:schemeClr>
                </a:solidFill>
                <a:latin typeface="Garamond" pitchFamily="18" charset="0"/>
                <a:cs typeface="Times New Roman" pitchFamily="18" charset="0"/>
              </a:rPr>
              <a:t>Известные ученые</a:t>
            </a:r>
            <a:endParaRPr lang="ru-RU" sz="4400" b="1" dirty="0">
              <a:solidFill>
                <a:schemeClr val="accent1">
                  <a:lumMod val="75000"/>
                </a:schemeClr>
              </a:solidFill>
              <a:latin typeface="Garamond" pitchFamily="18" charset="0"/>
              <a:cs typeface="Times New Roman" pitchFamily="18" charset="0"/>
            </a:endParaRPr>
          </a:p>
        </p:txBody>
      </p:sp>
      <p:grpSp>
        <p:nvGrpSpPr>
          <p:cNvPr id="14" name="Group 19"/>
          <p:cNvGrpSpPr>
            <a:grpSpLocks/>
          </p:cNvGrpSpPr>
          <p:nvPr/>
        </p:nvGrpSpPr>
        <p:grpSpPr bwMode="auto">
          <a:xfrm>
            <a:off x="3275856" y="5875998"/>
            <a:ext cx="2593284" cy="528908"/>
            <a:chOff x="4150" y="3763"/>
            <a:chExt cx="1406" cy="272"/>
          </a:xfrm>
          <a:solidFill>
            <a:schemeClr val="accent1">
              <a:lumMod val="20000"/>
              <a:lumOff val="80000"/>
            </a:schemeClr>
          </a:solidFill>
        </p:grpSpPr>
        <p:sp>
          <p:nvSpPr>
            <p:cNvPr id="15" name="AutoShape 20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4150" y="3763"/>
              <a:ext cx="1406" cy="272"/>
            </a:xfrm>
            <a:prstGeom prst="actionButtonBlank">
              <a:avLst/>
            </a:prstGeom>
            <a:grpFill/>
            <a:ln>
              <a:noFill/>
            </a:ln>
            <a:effectLst/>
            <a:ex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6" name="Text Box 21">
              <a:hlinkClick r:id="rId2" action="ppaction://hlinksldjump"/>
            </p:cNvPr>
            <p:cNvSpPr txBox="1">
              <a:spLocks noChangeArrowheads="1"/>
            </p:cNvSpPr>
            <p:nvPr/>
          </p:nvSpPr>
          <p:spPr bwMode="auto">
            <a:xfrm>
              <a:off x="4286" y="3793"/>
              <a:ext cx="1134" cy="174"/>
            </a:xfrm>
            <a:prstGeom prst="rect">
              <a:avLst/>
            </a:prstGeom>
            <a:grpFill/>
            <a:ln>
              <a:noFill/>
            </a:ln>
            <a:effectLst/>
            <a:ex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r>
                <a:rPr lang="ru-RU" sz="1600" dirty="0"/>
                <a:t>    </a:t>
              </a:r>
              <a:r>
                <a:rPr lang="ru-RU" sz="1600" dirty="0">
                  <a:hlinkClick r:id="rId3" action="ppaction://hlinksldjump"/>
                </a:rPr>
                <a:t>Выбери  вопрос</a:t>
              </a:r>
              <a:endParaRPr lang="ru-RU" sz="1600" dirty="0"/>
            </a:p>
          </p:txBody>
        </p:sp>
      </p:grpSp>
      <p:pic>
        <p:nvPicPr>
          <p:cNvPr id="4140" name="Picture 44" descr="C:\Users\Mamziluga\Desktop\своя игра\neumann_1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428728" y="3834317"/>
            <a:ext cx="1643074" cy="2369485"/>
          </a:xfrm>
          <a:prstGeom prst="rect">
            <a:avLst/>
          </a:prstGeom>
          <a:noFill/>
        </p:spPr>
      </p:pic>
      <p:sp>
        <p:nvSpPr>
          <p:cNvPr id="17" name="TextBox 16"/>
          <p:cNvSpPr txBox="1"/>
          <p:nvPr/>
        </p:nvSpPr>
        <p:spPr>
          <a:xfrm>
            <a:off x="3857620" y="4857760"/>
            <a:ext cx="326724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solidFill>
                  <a:schemeClr val="tx2">
                    <a:lumMod val="75000"/>
                  </a:schemeClr>
                </a:solidFill>
              </a:rPr>
              <a:t>Джон фон Нейман</a:t>
            </a:r>
            <a:endParaRPr lang="ru-RU" sz="2800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4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0" grpId="0"/>
      <p:bldP spid="1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25"/>
          <p:cNvGrpSpPr>
            <a:grpSpLocks/>
          </p:cNvGrpSpPr>
          <p:nvPr/>
        </p:nvGrpSpPr>
        <p:grpSpPr bwMode="auto">
          <a:xfrm>
            <a:off x="7370763" y="277813"/>
            <a:ext cx="1439862" cy="1223962"/>
            <a:chOff x="3742" y="164"/>
            <a:chExt cx="907" cy="771"/>
          </a:xfrm>
        </p:grpSpPr>
        <p:sp>
          <p:nvSpPr>
            <p:cNvPr id="32776" name="Oval 26"/>
            <p:cNvSpPr>
              <a:spLocks noChangeArrowheads="1"/>
            </p:cNvSpPr>
            <p:nvPr/>
          </p:nvSpPr>
          <p:spPr bwMode="auto">
            <a:xfrm>
              <a:off x="3742" y="164"/>
              <a:ext cx="907" cy="771"/>
            </a:xfrm>
            <a:prstGeom prst="ellipse">
              <a:avLst/>
            </a:prstGeom>
            <a:gradFill rotWithShape="1">
              <a:gsLst>
                <a:gs pos="0">
                  <a:srgbClr val="FFFF00"/>
                </a:gs>
                <a:gs pos="100000">
                  <a:srgbClr val="0000FF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rgbClr val="0000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ru-RU" sz="8800" b="1">
                <a:latin typeface="Verdana" pitchFamily="34" charset="0"/>
              </a:endParaRPr>
            </a:p>
          </p:txBody>
        </p:sp>
        <p:sp>
          <p:nvSpPr>
            <p:cNvPr id="32777" name="Text Box 27"/>
            <p:cNvSpPr txBox="1">
              <a:spLocks noChangeArrowheads="1"/>
            </p:cNvSpPr>
            <p:nvPr/>
          </p:nvSpPr>
          <p:spPr bwMode="auto">
            <a:xfrm>
              <a:off x="3969" y="346"/>
              <a:ext cx="499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2800"/>
                <a:t>100</a:t>
              </a:r>
            </a:p>
          </p:txBody>
        </p:sp>
      </p:grp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1188" y="1501775"/>
            <a:ext cx="2736850" cy="3170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Прямоугольник 9"/>
          <p:cNvSpPr/>
          <p:nvPr/>
        </p:nvSpPr>
        <p:spPr>
          <a:xfrm>
            <a:off x="303213" y="407988"/>
            <a:ext cx="7045325" cy="76993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44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Garamond" pitchFamily="18" charset="0"/>
                <a:cs typeface="Times New Roman" pitchFamily="18" charset="0"/>
              </a:rPr>
              <a:t>Считай, смекай, отгадывай</a:t>
            </a:r>
          </a:p>
        </p:txBody>
      </p:sp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3348038" y="1773238"/>
            <a:ext cx="5327650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400" b="1">
                <a:latin typeface="Garamond" pitchFamily="18" charset="0"/>
              </a:rPr>
              <a:t>Сосчитай! Сколько треугольников изображено на рисунке? </a:t>
            </a:r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4486275" y="4672013"/>
            <a:ext cx="3051175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400" b="1">
                <a:solidFill>
                  <a:srgbClr val="FF0000"/>
                </a:solidFill>
                <a:latin typeface="Garamond" pitchFamily="18" charset="0"/>
              </a:rPr>
              <a:t>Ответ: </a:t>
            </a:r>
          </a:p>
          <a:p>
            <a:r>
              <a:rPr lang="ru-RU" sz="2400" b="1">
                <a:solidFill>
                  <a:srgbClr val="FF0000"/>
                </a:solidFill>
                <a:latin typeface="Garamond" pitchFamily="18" charset="0"/>
              </a:rPr>
              <a:t>20 треугольников</a:t>
            </a:r>
          </a:p>
        </p:txBody>
      </p:sp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AF0E4"/>
              </a:clrFrom>
              <a:clrTo>
                <a:srgbClr val="FAF0E4">
                  <a:alpha val="0"/>
                </a:srgbClr>
              </a:clrTo>
            </a:clrChange>
            <a:lum bright="20000"/>
          </a:blip>
          <a:srcRect/>
          <a:stretch>
            <a:fillRect/>
          </a:stretch>
        </p:blipFill>
        <p:spPr bwMode="auto">
          <a:xfrm>
            <a:off x="2081213" y="3725863"/>
            <a:ext cx="1744662" cy="1892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2" name="Group 19"/>
          <p:cNvGrpSpPr>
            <a:grpSpLocks/>
          </p:cNvGrpSpPr>
          <p:nvPr/>
        </p:nvGrpSpPr>
        <p:grpSpPr bwMode="auto">
          <a:xfrm>
            <a:off x="3275856" y="5875998"/>
            <a:ext cx="2593284" cy="528908"/>
            <a:chOff x="4150" y="3763"/>
            <a:chExt cx="1406" cy="272"/>
          </a:xfrm>
          <a:solidFill>
            <a:schemeClr val="accent1">
              <a:lumMod val="20000"/>
              <a:lumOff val="80000"/>
            </a:schemeClr>
          </a:solidFill>
        </p:grpSpPr>
        <p:sp>
          <p:nvSpPr>
            <p:cNvPr id="13" name="AutoShape 20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4150" y="3763"/>
              <a:ext cx="1406" cy="272"/>
            </a:xfrm>
            <a:prstGeom prst="actionButtonBlank">
              <a:avLst/>
            </a:prstGeom>
            <a:grpFill/>
            <a:ln>
              <a:noFill/>
            </a:ln>
            <a:effectLst/>
            <a:ex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4" name="Text Box 21">
              <a:hlinkClick r:id="rId4" action="ppaction://hlinksldjump"/>
            </p:cNvPr>
            <p:cNvSpPr txBox="1">
              <a:spLocks noChangeArrowheads="1"/>
            </p:cNvSpPr>
            <p:nvPr/>
          </p:nvSpPr>
          <p:spPr bwMode="auto">
            <a:xfrm>
              <a:off x="4286" y="3793"/>
              <a:ext cx="1134" cy="174"/>
            </a:xfrm>
            <a:prstGeom prst="rect">
              <a:avLst/>
            </a:prstGeom>
            <a:grpFill/>
            <a:ln>
              <a:noFill/>
            </a:ln>
            <a:effectLst/>
            <a:ex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r>
                <a:rPr lang="ru-RU" sz="1600" dirty="0">
                  <a:hlinkClick r:id="rId5" action="ppaction://hlinksldjump"/>
                </a:rPr>
                <a:t>    Выбери  вопрос</a:t>
              </a:r>
              <a:endParaRPr lang="ru-RU" sz="1600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2" grpId="0"/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22"/>
          <p:cNvGrpSpPr>
            <a:grpSpLocks/>
          </p:cNvGrpSpPr>
          <p:nvPr/>
        </p:nvGrpSpPr>
        <p:grpSpPr bwMode="auto">
          <a:xfrm>
            <a:off x="7383463" y="177800"/>
            <a:ext cx="1368425" cy="1163638"/>
            <a:chOff x="3787" y="119"/>
            <a:chExt cx="907" cy="771"/>
          </a:xfrm>
        </p:grpSpPr>
        <p:sp>
          <p:nvSpPr>
            <p:cNvPr id="33800" name="Oval 23"/>
            <p:cNvSpPr>
              <a:spLocks noChangeArrowheads="1"/>
            </p:cNvSpPr>
            <p:nvPr/>
          </p:nvSpPr>
          <p:spPr bwMode="auto">
            <a:xfrm>
              <a:off x="3787" y="119"/>
              <a:ext cx="907" cy="771"/>
            </a:xfrm>
            <a:prstGeom prst="ellipse">
              <a:avLst/>
            </a:prstGeom>
            <a:gradFill rotWithShape="1">
              <a:gsLst>
                <a:gs pos="0">
                  <a:srgbClr val="FFFF00"/>
                </a:gs>
                <a:gs pos="100000">
                  <a:srgbClr val="0000FF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rgbClr val="0000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ru-RU" sz="8800" b="1">
                <a:latin typeface="Verdana" pitchFamily="34" charset="0"/>
              </a:endParaRPr>
            </a:p>
          </p:txBody>
        </p:sp>
        <p:sp>
          <p:nvSpPr>
            <p:cNvPr id="33801" name="Text Box 24"/>
            <p:cNvSpPr txBox="1">
              <a:spLocks noChangeArrowheads="1"/>
            </p:cNvSpPr>
            <p:nvPr/>
          </p:nvSpPr>
          <p:spPr bwMode="auto">
            <a:xfrm>
              <a:off x="4014" y="346"/>
              <a:ext cx="499" cy="30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2400"/>
                <a:t>300</a:t>
              </a:r>
            </a:p>
          </p:txBody>
        </p:sp>
      </p:grp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8313" y="1341438"/>
            <a:ext cx="2390775" cy="3675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Прямоугольник 5"/>
          <p:cNvSpPr/>
          <p:nvPr/>
        </p:nvSpPr>
        <p:spPr>
          <a:xfrm>
            <a:off x="303213" y="407988"/>
            <a:ext cx="7045325" cy="76993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44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Garamond" pitchFamily="18" charset="0"/>
                <a:cs typeface="Times New Roman" pitchFamily="18" charset="0"/>
              </a:rPr>
              <a:t>Считай, смекай, отгадывай</a:t>
            </a:r>
          </a:p>
        </p:txBody>
      </p:sp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3203575" y="1557338"/>
            <a:ext cx="5040313" cy="156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b="1">
                <a:latin typeface="Garamond" pitchFamily="18" charset="0"/>
              </a:rPr>
              <a:t>Двумя прямыми линиями раздели циферблат часов на три части так, чтобы сумма чисел в каждой из частей была одинаковой. </a:t>
            </a:r>
            <a:endParaRPr lang="ru-RU"/>
          </a:p>
        </p:txBody>
      </p:sp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643438" y="3127375"/>
            <a:ext cx="2505075" cy="3481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0" name="Group 19"/>
          <p:cNvGrpSpPr>
            <a:grpSpLocks/>
          </p:cNvGrpSpPr>
          <p:nvPr/>
        </p:nvGrpSpPr>
        <p:grpSpPr bwMode="auto">
          <a:xfrm>
            <a:off x="2698796" y="6008801"/>
            <a:ext cx="2593284" cy="528908"/>
            <a:chOff x="4150" y="3763"/>
            <a:chExt cx="1406" cy="272"/>
          </a:xfrm>
          <a:solidFill>
            <a:schemeClr val="accent1">
              <a:lumMod val="20000"/>
              <a:lumOff val="80000"/>
            </a:schemeClr>
          </a:solidFill>
        </p:grpSpPr>
        <p:sp>
          <p:nvSpPr>
            <p:cNvPr id="11" name="AutoShape 20">
              <a:hlinkClick r:id="" action="ppaction://noaction" highlightClick="1"/>
            </p:cNvPr>
            <p:cNvSpPr>
              <a:spLocks noChangeArrowheads="1"/>
            </p:cNvSpPr>
            <p:nvPr/>
          </p:nvSpPr>
          <p:spPr bwMode="auto">
            <a:xfrm>
              <a:off x="4150" y="3763"/>
              <a:ext cx="1406" cy="272"/>
            </a:xfrm>
            <a:prstGeom prst="actionButtonBlank">
              <a:avLst/>
            </a:prstGeom>
            <a:grpFill/>
            <a:ln>
              <a:noFill/>
            </a:ln>
            <a:effectLst/>
            <a:ex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2" name="Text Box 21">
              <a:hlinkClick r:id="rId4" action="ppaction://hlinksldjump"/>
            </p:cNvPr>
            <p:cNvSpPr txBox="1">
              <a:spLocks noChangeArrowheads="1"/>
            </p:cNvSpPr>
            <p:nvPr/>
          </p:nvSpPr>
          <p:spPr bwMode="auto">
            <a:xfrm>
              <a:off x="4286" y="3793"/>
              <a:ext cx="1134" cy="174"/>
            </a:xfrm>
            <a:prstGeom prst="rect">
              <a:avLst/>
            </a:prstGeom>
            <a:grpFill/>
            <a:ln>
              <a:noFill/>
            </a:ln>
            <a:effectLst/>
            <a:ex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r>
                <a:rPr lang="ru-RU" sz="1600" dirty="0">
                  <a:hlinkClick r:id="rId5" action="ppaction://hlinksldjump"/>
                </a:rPr>
                <a:t>    Выбери  вопрос</a:t>
              </a:r>
              <a:endParaRPr lang="ru-RU" sz="1600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71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71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2" grpId="0"/>
    </p:bldLst>
  </p:timing>
</p:sld>
</file>

<file path=ppt/theme/theme1.xml><?xml version="1.0" encoding="utf-8"?>
<a:theme xmlns:a="http://schemas.openxmlformats.org/drawingml/2006/main" name="математика - 14!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математика - 14!</Template>
  <TotalTime>905</TotalTime>
  <Words>856</Words>
  <Application>Microsoft Office PowerPoint</Application>
  <PresentationFormat>Экран (4:3)</PresentationFormat>
  <Paragraphs>173</Paragraphs>
  <Slides>27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27</vt:i4>
      </vt:variant>
    </vt:vector>
  </HeadingPairs>
  <TitlesOfParts>
    <vt:vector size="29" baseType="lpstr">
      <vt:lpstr>математика - 14!</vt:lpstr>
      <vt:lpstr>Формула</vt:lpstr>
      <vt:lpstr>Неделя математики, физики, информатики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Журавлева НЛ</dc:creator>
  <cp:keywords>своя игра; математика; физика; информатика</cp:keywords>
  <cp:lastModifiedBy>Админ</cp:lastModifiedBy>
  <cp:revision>130</cp:revision>
  <dcterms:created xsi:type="dcterms:W3CDTF">2012-02-07T14:45:25Z</dcterms:created>
  <dcterms:modified xsi:type="dcterms:W3CDTF">2014-04-04T16:18:34Z</dcterms:modified>
</cp:coreProperties>
</file>