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81" r:id="rId2"/>
    <p:sldId id="300" r:id="rId3"/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304" r:id="rId30"/>
    <p:sldId id="284" r:id="rId31"/>
    <p:sldId id="301" r:id="rId32"/>
    <p:sldId id="302" r:id="rId33"/>
    <p:sldId id="294" r:id="rId34"/>
    <p:sldId id="305" r:id="rId35"/>
    <p:sldId id="289" r:id="rId36"/>
    <p:sldId id="290" r:id="rId37"/>
    <p:sldId id="291" r:id="rId38"/>
    <p:sldId id="292" r:id="rId39"/>
    <p:sldId id="286" r:id="rId40"/>
    <p:sldId id="287" r:id="rId41"/>
    <p:sldId id="299" r:id="rId42"/>
    <p:sldId id="303" r:id="rId43"/>
    <p:sldId id="306" r:id="rId44"/>
    <p:sldId id="297" r:id="rId45"/>
    <p:sldId id="288" r:id="rId46"/>
    <p:sldId id="298" r:id="rId47"/>
    <p:sldId id="307" r:id="rId48"/>
    <p:sldId id="308" r:id="rId49"/>
    <p:sldId id="309" r:id="rId50"/>
    <p:sldId id="293" r:id="rId51"/>
    <p:sldId id="295" r:id="rId52"/>
    <p:sldId id="296" r:id="rId53"/>
    <p:sldId id="310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458E681-F6CA-4B26-9AE7-5335C8C32852}">
          <p14:sldIdLst>
            <p14:sldId id="281"/>
            <p14:sldId id="300"/>
            <p14:sldId id="256"/>
            <p14:sldId id="257"/>
            <p14:sldId id="258"/>
            <p14:sldId id="259"/>
            <p14:sldId id="261"/>
            <p14:sldId id="260"/>
            <p14:sldId id="262"/>
            <p14:sldId id="263"/>
            <p14:sldId id="264"/>
            <p14:sldId id="266"/>
            <p14:sldId id="265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2"/>
            <p14:sldId id="304"/>
            <p14:sldId id="284"/>
            <p14:sldId id="301"/>
            <p14:sldId id="302"/>
            <p14:sldId id="294"/>
            <p14:sldId id="305"/>
            <p14:sldId id="289"/>
            <p14:sldId id="290"/>
            <p14:sldId id="291"/>
            <p14:sldId id="292"/>
            <p14:sldId id="286"/>
            <p14:sldId id="287"/>
            <p14:sldId id="299"/>
            <p14:sldId id="303"/>
            <p14:sldId id="306"/>
            <p14:sldId id="297"/>
            <p14:sldId id="288"/>
            <p14:sldId id="298"/>
            <p14:sldId id="307"/>
            <p14:sldId id="308"/>
            <p14:sldId id="309"/>
            <p14:sldId id="293"/>
            <p14:sldId id="295"/>
            <p14:sldId id="296"/>
            <p14:sldId id="310"/>
          </p14:sldIdLst>
        </p14:section>
        <p14:section name="Раздел без заголовка" id="{D507F51E-7DBB-412B-B67E-3CD29E3B837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718" autoAdjust="0"/>
  </p:normalViewPr>
  <p:slideViewPr>
    <p:cSldViewPr>
      <p:cViewPr>
        <p:scale>
          <a:sx n="66" d="100"/>
          <a:sy n="66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3.wmf"/><Relationship Id="rId7" Type="http://schemas.openxmlformats.org/officeDocument/2006/relationships/image" Target="../media/image40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76.wmf"/><Relationship Id="rId1" Type="http://schemas.openxmlformats.org/officeDocument/2006/relationships/image" Target="../media/image40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0.wmf"/><Relationship Id="rId1" Type="http://schemas.openxmlformats.org/officeDocument/2006/relationships/image" Target="../media/image48.wmf"/><Relationship Id="rId6" Type="http://schemas.openxmlformats.org/officeDocument/2006/relationships/image" Target="../media/image63.wmf"/><Relationship Id="rId5" Type="http://schemas.openxmlformats.org/officeDocument/2006/relationships/image" Target="../media/image40.wmf"/><Relationship Id="rId4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8.wmf"/><Relationship Id="rId7" Type="http://schemas.openxmlformats.org/officeDocument/2006/relationships/image" Target="../media/image110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40.wmf"/><Relationship Id="rId5" Type="http://schemas.openxmlformats.org/officeDocument/2006/relationships/image" Target="../media/image100.wmf"/><Relationship Id="rId4" Type="http://schemas.openxmlformats.org/officeDocument/2006/relationships/image" Target="../media/image10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15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3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2.wmf"/><Relationship Id="rId7" Type="http://schemas.openxmlformats.org/officeDocument/2006/relationships/image" Target="../media/image55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4.wmf"/><Relationship Id="rId11" Type="http://schemas.openxmlformats.org/officeDocument/2006/relationships/image" Target="../media/image59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48.wmf"/><Relationship Id="rId9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23723-3692-46AA-8EEC-118A50D3B5EE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FFAA4-D22A-43E4-AA6D-E9C9E5E44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7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FAA4-D22A-43E4-AA6D-E9C9E5E446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5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9E1-FFDA-4E93-9446-74FE94B73C9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0892-260E-4B86-9565-0AB36A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9E1-FFDA-4E93-9446-74FE94B73C9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0892-260E-4B86-9565-0AB36A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9E1-FFDA-4E93-9446-74FE94B73C9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0892-260E-4B86-9565-0AB36A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9E1-FFDA-4E93-9446-74FE94B73C9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0892-260E-4B86-9565-0AB36A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9E1-FFDA-4E93-9446-74FE94B73C9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0892-260E-4B86-9565-0AB36A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9E1-FFDA-4E93-9446-74FE94B73C9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0892-260E-4B86-9565-0AB36A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9E1-FFDA-4E93-9446-74FE94B73C9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0892-260E-4B86-9565-0AB36A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9E1-FFDA-4E93-9446-74FE94B73C9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0892-260E-4B86-9565-0AB36A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9E1-FFDA-4E93-9446-74FE94B73C9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0892-260E-4B86-9565-0AB36A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9E1-FFDA-4E93-9446-74FE94B73C9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0892-260E-4B86-9565-0AB36A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9E1-FFDA-4E93-9446-74FE94B73C9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310892-260E-4B86-9565-0AB36A2F2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DD29E1-FFDA-4E93-9446-74FE94B73C9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310892-260E-4B86-9565-0AB36A2F2E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3.wmf"/><Relationship Id="rId3" Type="http://schemas.openxmlformats.org/officeDocument/2006/relationships/image" Target="../media/image39.pn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47.bin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1.bin"/><Relationship Id="rId24" Type="http://schemas.openxmlformats.org/officeDocument/2006/relationships/image" Target="../media/image59.wmf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4.wmf"/><Relationship Id="rId22" Type="http://schemas.openxmlformats.org/officeDocument/2006/relationships/image" Target="../media/image5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67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6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image" Target="../media/image14.pn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4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7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77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8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88.wmf"/><Relationship Id="rId3" Type="http://schemas.openxmlformats.org/officeDocument/2006/relationships/image" Target="../media/image2.png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86.wmf"/><Relationship Id="rId1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97.bin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65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6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6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96.wmf"/><Relationship Id="rId18" Type="http://schemas.openxmlformats.org/officeDocument/2006/relationships/oleObject" Target="../embeddings/oleObject108.bin"/><Relationship Id="rId3" Type="http://schemas.openxmlformats.org/officeDocument/2006/relationships/image" Target="../media/image34.png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105.bin"/><Relationship Id="rId17" Type="http://schemas.openxmlformats.org/officeDocument/2006/relationships/image" Target="../media/image9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7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95.wmf"/><Relationship Id="rId5" Type="http://schemas.openxmlformats.org/officeDocument/2006/relationships/image" Target="../media/image92.wmf"/><Relationship Id="rId15" Type="http://schemas.openxmlformats.org/officeDocument/2006/relationships/image" Target="../media/image97.wmf"/><Relationship Id="rId10" Type="http://schemas.openxmlformats.org/officeDocument/2006/relationships/oleObject" Target="../embeddings/oleObject104.bin"/><Relationship Id="rId19" Type="http://schemas.openxmlformats.org/officeDocument/2006/relationships/image" Target="../media/image99.wmf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10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14.bin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10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20.bin"/><Relationship Id="rId18" Type="http://schemas.openxmlformats.org/officeDocument/2006/relationships/image" Target="../media/image111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00.wmf"/><Relationship Id="rId17" Type="http://schemas.openxmlformats.org/officeDocument/2006/relationships/oleObject" Target="../embeddings/oleObject1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0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1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7" Type="http://schemas.openxmlformats.org/officeDocument/2006/relationships/image" Target="../media/image11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image" Target="../media/image28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2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4.png"/><Relationship Id="rId4" Type="http://schemas.openxmlformats.org/officeDocument/2006/relationships/image" Target="../media/image15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2.wmf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9.wmf"/><Relationship Id="rId23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1.wmf"/><Relationship Id="rId4" Type="http://schemas.openxmlformats.org/officeDocument/2006/relationships/image" Target="../media/image4.wmf"/><Relationship Id="rId9" Type="http://schemas.openxmlformats.org/officeDocument/2006/relationships/image" Target="../media/image14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5.wmf"/><Relationship Id="rId3" Type="http://schemas.openxmlformats.org/officeDocument/2006/relationships/image" Target="../media/image28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4.wmf"/><Relationship Id="rId5" Type="http://schemas.openxmlformats.org/officeDocument/2006/relationships/image" Target="../media/image15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34.png"/><Relationship Id="rId10" Type="http://schemas.openxmlformats.org/officeDocument/2006/relationships/image" Target="../media/image31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Задания С2 на ЕГЭ.</a:t>
            </a:r>
            <a:br>
              <a:rPr lang="ru-RU" dirty="0" smtClean="0"/>
            </a:br>
            <a:r>
              <a:rPr lang="ru-RU" dirty="0" smtClean="0"/>
              <a:t>Координатный метод.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Правильная шестиугольная пирамида.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3871044" cy="354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611560" y="5085184"/>
            <a:ext cx="4176464" cy="7200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55976" y="522920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043608" y="4509120"/>
            <a:ext cx="1944216" cy="172819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75656" y="59492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339752" y="1916832"/>
            <a:ext cx="72008" cy="32403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9752" y="18448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537321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a</a:t>
            </a:r>
            <a:endParaRPr lang="ru-RU" sz="2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11760" y="386104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h</a:t>
            </a:r>
            <a:endParaRPr lang="ru-RU" sz="2800" b="1" i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267744" y="2636912"/>
            <a:ext cx="72008" cy="244827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27984" y="155679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 (a; 0;0)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9992" y="227687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(- a; 0;0)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306888" y="2852738"/>
          <a:ext cx="22145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0" name="Equation" r:id="rId4" imgW="1041120" imgH="507960" progId="Equation.DSMT4">
                  <p:embed/>
                </p:oleObj>
              </mc:Choice>
              <mc:Fallback>
                <p:oleObj name="Equation" r:id="rId4" imgW="104112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2852738"/>
                        <a:ext cx="221456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535488" y="4005263"/>
          <a:ext cx="24034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1" name="Equation" r:id="rId6" imgW="1130040" imgH="507960" progId="Equation.DSMT4">
                  <p:embed/>
                </p:oleObj>
              </mc:Choice>
              <mc:Fallback>
                <p:oleObj name="Equation" r:id="rId6" imgW="113004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4005263"/>
                        <a:ext cx="240347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6421438" y="1341438"/>
          <a:ext cx="21605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2" name="Equation" r:id="rId8" imgW="1015920" imgH="507960" progId="Equation.DSMT4">
                  <p:embed/>
                </p:oleObj>
              </mc:Choice>
              <mc:Fallback>
                <p:oleObj name="Equation" r:id="rId8" imgW="101592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1341438"/>
                        <a:ext cx="2160587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6767513" y="2565400"/>
          <a:ext cx="19431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3" name="Equation" r:id="rId10" imgW="914400" imgH="507960" progId="Equation.DSMT4">
                  <p:embed/>
                </p:oleObj>
              </mc:Choice>
              <mc:Fallback>
                <p:oleObj name="Equation" r:id="rId10" imgW="914400" imgH="507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513" y="2565400"/>
                        <a:ext cx="19431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7236296" y="4077072"/>
          <a:ext cx="11842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4" name="Equation" r:id="rId12" imgW="609480" imgH="253800" progId="Equation.DSMT4">
                  <p:embed/>
                </p:oleObj>
              </mc:Choice>
              <mc:Fallback>
                <p:oleObj name="Equation" r:id="rId12" imgW="60948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4077072"/>
                        <a:ext cx="118427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  <p:bldP spid="17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Расстояние от точки до плоскости.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Расстояние от точки М(</a:t>
            </a:r>
            <a:r>
              <a:rPr lang="en-US" dirty="0" smtClean="0"/>
              <a:t>x</a:t>
            </a:r>
            <a:r>
              <a:rPr lang="en-US" sz="2700" dirty="0" smtClean="0"/>
              <a:t>0</a:t>
            </a:r>
            <a:r>
              <a:rPr lang="en-US" dirty="0" smtClean="0"/>
              <a:t>;y</a:t>
            </a:r>
            <a:r>
              <a:rPr lang="en-US" sz="2700" dirty="0" smtClean="0"/>
              <a:t>0</a:t>
            </a:r>
            <a:r>
              <a:rPr lang="en-US" dirty="0" smtClean="0"/>
              <a:t>;z</a:t>
            </a:r>
            <a:r>
              <a:rPr lang="en-US" sz="2700" dirty="0" smtClean="0"/>
              <a:t>0</a:t>
            </a:r>
            <a:r>
              <a:rPr lang="en-US" dirty="0" smtClean="0"/>
              <a:t>)</a:t>
            </a:r>
            <a:r>
              <a:rPr lang="ru-RU" dirty="0" smtClean="0"/>
              <a:t>до плоскости</a:t>
            </a:r>
            <a:r>
              <a:rPr lang="en-US" dirty="0" smtClean="0"/>
              <a:t> ax + by + </a:t>
            </a:r>
            <a:r>
              <a:rPr lang="en-US" dirty="0" err="1" smtClean="0"/>
              <a:t>cz</a:t>
            </a:r>
            <a:r>
              <a:rPr lang="en-US" dirty="0" smtClean="0"/>
              <a:t> + d = 0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115615" y="1844824"/>
          <a:ext cx="664473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8" name="Equation" r:id="rId3" imgW="1917360" imgH="457200" progId="Equation.DSMT4">
                  <p:embed/>
                </p:oleObj>
              </mc:Choice>
              <mc:Fallback>
                <p:oleObj name="Equation" r:id="rId3" imgW="191736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5" y="1844824"/>
                        <a:ext cx="6644739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95536" y="3861048"/>
          <a:ext cx="1872208" cy="65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9" name="Equation" r:id="rId5" imgW="723600" imgH="253800" progId="Equation.DSMT4">
                  <p:embed/>
                </p:oleObj>
              </mc:Choice>
              <mc:Fallback>
                <p:oleObj name="Equation" r:id="rId5" imgW="72360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861048"/>
                        <a:ext cx="1872208" cy="656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083050" y="1914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0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19145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4644008" y="3861048"/>
          <a:ext cx="3972842" cy="62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1" name="Equation" r:id="rId9" imgW="1282680" imgH="203040" progId="Equation.DSMT4">
                  <p:embed/>
                </p:oleObj>
              </mc:Choice>
              <mc:Fallback>
                <p:oleObj name="Equation" r:id="rId9" imgW="128268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861048"/>
                        <a:ext cx="3972842" cy="6287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79512" y="4581128"/>
          <a:ext cx="87550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2" name="Equation" r:id="rId11" imgW="2527200" imgH="558720" progId="Equation.DSMT4">
                  <p:embed/>
                </p:oleObj>
              </mc:Choice>
              <mc:Fallback>
                <p:oleObj name="Equation" r:id="rId11" imgW="2527200" imgH="5587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581128"/>
                        <a:ext cx="8755063" cy="193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328498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Уравнение плоскости, проходящей через три точки.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39552" y="1700808"/>
          <a:ext cx="1954350" cy="5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4" name="Equation" r:id="rId3" imgW="914400" imgH="253800" progId="Equation.DSMT4">
                  <p:embed/>
                </p:oleObj>
              </mc:Choice>
              <mc:Fallback>
                <p:oleObj name="Equation" r:id="rId3" imgW="91440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700808"/>
                        <a:ext cx="1954350" cy="5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39552" y="2348880"/>
          <a:ext cx="190101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5" name="Equation" r:id="rId5" imgW="838080" imgH="253800" progId="Equation.DSMT4">
                  <p:embed/>
                </p:oleObj>
              </mc:Choice>
              <mc:Fallback>
                <p:oleObj name="Equation" r:id="rId5" imgW="8380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348880"/>
                        <a:ext cx="1901011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67544" y="2996952"/>
          <a:ext cx="19018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6" name="Equation" r:id="rId7" imgW="838080" imgH="279360" progId="Equation.DSMT4">
                  <p:embed/>
                </p:oleObj>
              </mc:Choice>
              <mc:Fallback>
                <p:oleObj name="Equation" r:id="rId7" imgW="83808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996952"/>
                        <a:ext cx="19018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47864" y="177281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Уравнение плоскости имеет вид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563888" y="2420888"/>
          <a:ext cx="4248472" cy="723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7" name="Equation" r:id="rId9" imgW="1193760" imgH="203040" progId="Equation.DSMT4">
                  <p:embed/>
                </p:oleObj>
              </mc:Choice>
              <mc:Fallback>
                <p:oleObj name="Equation" r:id="rId9" imgW="119376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420888"/>
                        <a:ext cx="4248472" cy="723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31840" y="3212976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b,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находим из системы уравнений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987824" y="4077072"/>
          <a:ext cx="3816424" cy="243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8" name="Equation" r:id="rId11" imgW="1511280" imgH="965160" progId="Equation.DSMT4">
                  <p:embed/>
                </p:oleObj>
              </mc:Choice>
              <mc:Fallback>
                <p:oleObj name="Equation" r:id="rId11" imgW="1511280" imgH="965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077072"/>
                        <a:ext cx="3816424" cy="2437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0466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Написать уравнение плоскости, проходящей через точки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211960" y="836712"/>
          <a:ext cx="165239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6" name="Equation" r:id="rId3" imgW="647640" imgH="253800" progId="Equation.DSMT4">
                  <p:embed/>
                </p:oleObj>
              </mc:Choice>
              <mc:Fallback>
                <p:oleObj name="Equation" r:id="rId3" imgW="64764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836712"/>
                        <a:ext cx="1652394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940152" y="836712"/>
          <a:ext cx="138271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7" name="Equation" r:id="rId5" imgW="609480" imgH="253800" progId="Equation.DSMT4">
                  <p:embed/>
                </p:oleObj>
              </mc:Choice>
              <mc:Fallback>
                <p:oleObj name="Equation" r:id="rId5" imgW="6094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836712"/>
                        <a:ext cx="1382712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7524328" y="836712"/>
          <a:ext cx="12096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8" name="Equation" r:id="rId7" imgW="533160" imgH="253800" progId="Equation.DSMT4">
                  <p:embed/>
                </p:oleObj>
              </mc:Choice>
              <mc:Fallback>
                <p:oleObj name="Equation" r:id="rId7" imgW="53316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836712"/>
                        <a:ext cx="12096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0" y="1556792"/>
          <a:ext cx="42481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9" name="Equation" r:id="rId9" imgW="1193760" imgH="203040" progId="Equation.DSMT4">
                  <p:embed/>
                </p:oleObj>
              </mc:Choice>
              <mc:Fallback>
                <p:oleObj name="Equation" r:id="rId9" imgW="119376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6792"/>
                        <a:ext cx="424815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572000" y="1556792"/>
          <a:ext cx="378460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0" name="Equation" r:id="rId11" imgW="1498320" imgH="711000" progId="Equation.DSMT4">
                  <p:embed/>
                </p:oleObj>
              </mc:Choice>
              <mc:Fallback>
                <p:oleObj name="Equation" r:id="rId11" imgW="1498320" imgH="711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56792"/>
                        <a:ext cx="3784600" cy="179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251520" y="3356992"/>
          <a:ext cx="2725738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1" name="Equation" r:id="rId13" imgW="1079280" imgH="711000" progId="Equation.DSMT4">
                  <p:embed/>
                </p:oleObj>
              </mc:Choice>
              <mc:Fallback>
                <p:oleObj name="Equation" r:id="rId13" imgW="1079280" imgH="711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356992"/>
                        <a:ext cx="2725738" cy="179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3203848" y="3284984"/>
          <a:ext cx="3014663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2" name="Equation" r:id="rId15" imgW="1193760" imgH="711000" progId="Equation.DSMT4">
                  <p:embed/>
                </p:oleObj>
              </mc:Choice>
              <mc:Fallback>
                <p:oleObj name="Equation" r:id="rId15" imgW="1193760" imgH="711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284984"/>
                        <a:ext cx="3014663" cy="179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7118350" y="3429000"/>
          <a:ext cx="137795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3" name="Equation" r:id="rId17" imgW="545760" imgH="711000" progId="Equation.DSMT4">
                  <p:embed/>
                </p:oleObj>
              </mc:Choice>
              <mc:Fallback>
                <p:oleObj name="Equation" r:id="rId17" imgW="545760" imgH="711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3429000"/>
                        <a:ext cx="1377950" cy="179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142875" y="5229225"/>
          <a:ext cx="46101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4" name="Equation" r:id="rId19" imgW="1295280" imgH="203040" progId="Equation.DSMT4">
                  <p:embed/>
                </p:oleObj>
              </mc:Choice>
              <mc:Fallback>
                <p:oleObj name="Equation" r:id="rId19" imgW="1295280" imgH="203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5229225"/>
                        <a:ext cx="461010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H="1">
            <a:off x="4788024" y="5229200"/>
            <a:ext cx="216024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004048" y="5161838"/>
          <a:ext cx="1332148" cy="8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5" name="Equation" r:id="rId21" imgW="393480" imgH="253800" progId="Equation.DSMT4">
                  <p:embed/>
                </p:oleObj>
              </mc:Choice>
              <mc:Fallback>
                <p:oleObj name="Equation" r:id="rId21" imgW="393480" imgH="253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161838"/>
                        <a:ext cx="1332148" cy="85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395536" y="5949280"/>
          <a:ext cx="34353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6" name="Equation" r:id="rId23" imgW="965160" imgH="203040" progId="Equation.DSMT4">
                  <p:embed/>
                </p:oleObj>
              </mc:Choice>
              <mc:Fallback>
                <p:oleObj name="Equation" r:id="rId23" imgW="965160" imgH="2030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949280"/>
                        <a:ext cx="343535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23928" y="5877272"/>
            <a:ext cx="5220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уравнение плоскости, проходящей через три данные точки.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№ 1 В единичном кубе АВС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найдите расстояние от точки 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 плоскости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(BDC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5536" y="1412776"/>
            <a:ext cx="4752528" cy="4761239"/>
            <a:chOff x="467544" y="1124744"/>
            <a:chExt cx="4752528" cy="476123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7" y="1916832"/>
              <a:ext cx="3926525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Прямая со стрелкой 4"/>
            <p:cNvCxnSpPr/>
            <p:nvPr/>
          </p:nvCxnSpPr>
          <p:spPr>
            <a:xfrm flipH="1">
              <a:off x="467544" y="4077072"/>
              <a:ext cx="2088232" cy="12241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2555776" y="4077072"/>
              <a:ext cx="26642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2555776" y="1268760"/>
              <a:ext cx="0" cy="27363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67544" y="530120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1" dirty="0" err="1" smtClean="0">
                  <a:latin typeface="Times New Roman" pitchFamily="18" charset="0"/>
                  <a:cs typeface="Times New Roman" pitchFamily="18" charset="0"/>
                </a:rPr>
                <a:t>х</a:t>
              </a:r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16016" y="4005064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1" dirty="0" err="1"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1720" y="1124744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483768" y="2564904"/>
            <a:ext cx="2016224" cy="2448272"/>
            <a:chOff x="2483768" y="2564904"/>
            <a:chExt cx="2016224" cy="244827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483768" y="4365104"/>
              <a:ext cx="1008112" cy="648072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3491880" y="2564904"/>
              <a:ext cx="1008112" cy="24482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2483768" y="2564904"/>
              <a:ext cx="2016224" cy="18002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Овал 19"/>
          <p:cNvSpPr/>
          <p:nvPr/>
        </p:nvSpPr>
        <p:spPr>
          <a:xfrm>
            <a:off x="1403648" y="314096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03848" y="155679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000" dirty="0" smtClean="0"/>
              <a:t>1</a:t>
            </a:r>
            <a:r>
              <a:rPr lang="en-US" sz="2800" dirty="0" smtClean="0"/>
              <a:t> (1; 0; 1)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948264" y="141277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 (0; 0; 0)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020272" y="19888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 (1; 1; </a:t>
            </a:r>
            <a:r>
              <a:rPr lang="en-US" sz="2800" dirty="0"/>
              <a:t>0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948264" y="249289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000" dirty="0" smtClean="0"/>
              <a:t>1</a:t>
            </a:r>
            <a:r>
              <a:rPr lang="en-US" sz="2800" dirty="0" smtClean="0"/>
              <a:t> (0; </a:t>
            </a:r>
            <a:r>
              <a:rPr lang="en-US" sz="2800" dirty="0"/>
              <a:t>1</a:t>
            </a:r>
            <a:r>
              <a:rPr lang="en-US" sz="2800" dirty="0" smtClean="0"/>
              <a:t>; 1)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220072" y="2924944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Запишем уравнение плоскости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DBC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652120" y="3861048"/>
          <a:ext cx="3060526" cy="520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" name="Equation" r:id="rId4" imgW="1193760" imgH="203040" progId="Equation.DSMT4">
                  <p:embed/>
                </p:oleObj>
              </mc:Choice>
              <mc:Fallback>
                <p:oleObj name="Equation" r:id="rId4" imgW="11937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861048"/>
                        <a:ext cx="3060526" cy="5203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116513" y="4581525"/>
          <a:ext cx="384810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" name="Equation" r:id="rId6" imgW="1523880" imgH="711000" progId="Equation.DSMT4">
                  <p:embed/>
                </p:oleObj>
              </mc:Choice>
              <mc:Fallback>
                <p:oleObj name="Equation" r:id="rId6" imgW="1523880" imgH="711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4581525"/>
                        <a:ext cx="3848100" cy="179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Прямая соединительная линия 27"/>
          <p:cNvCxnSpPr>
            <a:stCxn id="20" idx="1"/>
          </p:cNvCxnSpPr>
          <p:nvPr/>
        </p:nvCxnSpPr>
        <p:spPr>
          <a:xfrm>
            <a:off x="1424739" y="3162059"/>
            <a:ext cx="1851117" cy="987021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650875" y="549275"/>
          <a:ext cx="2212975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2" name="Equation" r:id="rId3" imgW="876240" imgH="711000" progId="Equation.DSMT4">
                  <p:embed/>
                </p:oleObj>
              </mc:Choice>
              <mc:Fallback>
                <p:oleObj name="Equation" r:id="rId3" imgW="876240" imgH="711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549275"/>
                        <a:ext cx="2212975" cy="179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347864" y="476672"/>
          <a:ext cx="131445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3" name="Equation" r:id="rId5" imgW="520560" imgH="711000" progId="Equation.DSMT4">
                  <p:embed/>
                </p:oleObj>
              </mc:Choice>
              <mc:Fallback>
                <p:oleObj name="Equation" r:id="rId5" imgW="520560" imgH="711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6672"/>
                        <a:ext cx="1314450" cy="179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79512" y="2348880"/>
          <a:ext cx="3751262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4" name="Equation" r:id="rId7" imgW="1054080" imgH="203040" progId="Equation.DSMT4">
                  <p:embed/>
                </p:oleObj>
              </mc:Choice>
              <mc:Fallback>
                <p:oleObj name="Equation" r:id="rId7" imgW="105408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348880"/>
                        <a:ext cx="3751262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H="1">
            <a:off x="3995936" y="2276872"/>
            <a:ext cx="216024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4283968" y="2276872"/>
          <a:ext cx="1080785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5" name="Equation" r:id="rId9" imgW="380880" imgH="253800" progId="Equation.DSMT4">
                  <p:embed/>
                </p:oleObj>
              </mc:Choice>
              <mc:Fallback>
                <p:oleObj name="Equation" r:id="rId9" imgW="3808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276872"/>
                        <a:ext cx="1080785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95536" y="2996952"/>
          <a:ext cx="280193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6" name="Equation" r:id="rId11" imgW="787320" imgH="203040" progId="Equation.DSMT4">
                  <p:embed/>
                </p:oleObj>
              </mc:Choice>
              <mc:Fallback>
                <p:oleObj name="Equation" r:id="rId11" imgW="78732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996952"/>
                        <a:ext cx="2801938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341313" y="4508500"/>
          <a:ext cx="788352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7" name="Equation" r:id="rId13" imgW="2831760" imgH="507960" progId="Equation.DSMT4">
                  <p:embed/>
                </p:oleObj>
              </mc:Choice>
              <mc:Fallback>
                <p:oleObj name="Equation" r:id="rId13" imgW="2831760" imgH="507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4508500"/>
                        <a:ext cx="7883525" cy="141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5536" y="371703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000" dirty="0" smtClean="0"/>
              <a:t>1</a:t>
            </a:r>
            <a:r>
              <a:rPr lang="en-US" sz="2800" dirty="0" smtClean="0"/>
              <a:t> (1; 0; 1)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2132856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Найдем искомое расстояние по формуле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3707904" y="3212976"/>
          <a:ext cx="5133275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8" name="Equation" r:id="rId15" imgW="1917360" imgH="457200" progId="Equation.DSMT4">
                  <p:embed/>
                </p:oleObj>
              </mc:Choice>
              <mc:Fallback>
                <p:oleObj name="Equation" r:id="rId15" imgW="1917360" imgH="457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212976"/>
                        <a:ext cx="5133275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7544" y="587727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1979712" y="5627765"/>
          <a:ext cx="720080" cy="94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9" name="Equation" r:id="rId17" imgW="330120" imgH="431640" progId="Equation.DSMT4">
                  <p:embed/>
                </p:oleObj>
              </mc:Choice>
              <mc:Fallback>
                <p:oleObj name="Equation" r:id="rId17" imgW="33012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627765"/>
                        <a:ext cx="720080" cy="9416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536" y="1700808"/>
            <a:ext cx="4320480" cy="3465095"/>
            <a:chOff x="395536" y="1052736"/>
            <a:chExt cx="4320480" cy="3465095"/>
          </a:xfrm>
        </p:grpSpPr>
        <p:sp>
          <p:nvSpPr>
            <p:cNvPr id="3" name="TextBox 2"/>
            <p:cNvSpPr txBox="1"/>
            <p:nvPr/>
          </p:nvSpPr>
          <p:spPr>
            <a:xfrm>
              <a:off x="4211960" y="335699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1" dirty="0" err="1" smtClean="0">
                  <a:latin typeface="Times New Roman" pitchFamily="18" charset="0"/>
                  <a:cs typeface="Times New Roman" pitchFamily="18" charset="0"/>
                </a:rPr>
                <a:t>х</a:t>
              </a:r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1340768"/>
              <a:ext cx="3384376" cy="276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Прямая со стрелкой 4"/>
            <p:cNvCxnSpPr/>
            <p:nvPr/>
          </p:nvCxnSpPr>
          <p:spPr>
            <a:xfrm flipV="1">
              <a:off x="683568" y="3356992"/>
              <a:ext cx="3888432" cy="72008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flipH="1">
              <a:off x="1187624" y="2708920"/>
              <a:ext cx="1584176" cy="165618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899592" y="3933056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1" dirty="0" err="1"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V="1">
              <a:off x="2123728" y="1196752"/>
              <a:ext cx="36004" cy="291000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411760" y="1052736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>№ 2. В правильной шестиугольной призме все ребра равны 1. Найдите расстояние от точки А до плоскости</a:t>
            </a:r>
            <a:r>
              <a:rPr lang="en-US" sz="2800" dirty="0" smtClean="0"/>
              <a:t> (DEF</a:t>
            </a:r>
            <a:r>
              <a:rPr lang="en-US" sz="2000" dirty="0" smtClean="0"/>
              <a:t>1</a:t>
            </a:r>
            <a:r>
              <a:rPr lang="en-US" sz="2800" dirty="0" smtClean="0"/>
              <a:t>)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683568" y="2636912"/>
            <a:ext cx="2880320" cy="1008112"/>
            <a:chOff x="683568" y="2636912"/>
            <a:chExt cx="2880320" cy="100811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1907704" y="3645024"/>
              <a:ext cx="1296144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 flipV="1">
              <a:off x="827584" y="2708920"/>
              <a:ext cx="1080120" cy="936104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3275856" y="2636912"/>
              <a:ext cx="216024" cy="1008112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83568" y="2636912"/>
              <a:ext cx="2880320" cy="720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Овал 18"/>
          <p:cNvSpPr/>
          <p:nvPr/>
        </p:nvSpPr>
        <p:spPr>
          <a:xfrm>
            <a:off x="971600" y="436510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stCxn id="19" idx="1"/>
          </p:cNvCxnSpPr>
          <p:nvPr/>
        </p:nvCxnSpPr>
        <p:spPr>
          <a:xfrm flipV="1">
            <a:off x="992691" y="3212976"/>
            <a:ext cx="482965" cy="1173219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995936" y="1628800"/>
          <a:ext cx="19986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1" name="Equation" r:id="rId4" imgW="939600" imgH="507960" progId="Equation.DSMT4">
                  <p:embed/>
                </p:oleObj>
              </mc:Choice>
              <mc:Fallback>
                <p:oleObj name="Equation" r:id="rId4" imgW="93960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628800"/>
                        <a:ext cx="199866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6597650" y="2133600"/>
          <a:ext cx="20526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2" name="Equation" r:id="rId6" imgW="965160" imgH="507960" progId="Equation.DSMT4">
                  <p:embed/>
                </p:oleObj>
              </mc:Choice>
              <mc:Fallback>
                <p:oleObj name="Equation" r:id="rId6" imgW="96516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2133600"/>
                        <a:ext cx="2052638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660232" y="3212976"/>
            <a:ext cx="219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(- 1; 0;1)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4048" y="3645024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Запишем уравнение плоскости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4248" y="141277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(1; 0;1)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5816" y="42930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1</a:t>
            </a:r>
            <a:endParaRPr lang="ru-RU" sz="24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563888" y="306896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1</a:t>
            </a:r>
            <a:endParaRPr lang="ru-RU" sz="2400" b="1" i="1" dirty="0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5076056" y="4941168"/>
          <a:ext cx="3060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3" name="Equation" r:id="rId8" imgW="1193760" imgH="203040" progId="Equation.DSMT4">
                  <p:embed/>
                </p:oleObj>
              </mc:Choice>
              <mc:Fallback>
                <p:oleObj name="Equation" r:id="rId8" imgW="119376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941168"/>
                        <a:ext cx="3060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79512" y="260648"/>
          <a:ext cx="4875212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6" name="Equation" r:id="rId3" imgW="1930320" imgH="1041120" progId="Equation.DSMT4">
                  <p:embed/>
                </p:oleObj>
              </mc:Choice>
              <mc:Fallback>
                <p:oleObj name="Equation" r:id="rId3" imgW="1930320" imgH="10411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60648"/>
                        <a:ext cx="4875212" cy="263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5580112" y="332656"/>
          <a:ext cx="307816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7" name="Equation" r:id="rId5" imgW="1218960" imgH="965160" progId="Equation.DSMT4">
                  <p:embed/>
                </p:oleObj>
              </mc:Choice>
              <mc:Fallback>
                <p:oleObj name="Equation" r:id="rId5" imgW="1218960" imgH="965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332656"/>
                        <a:ext cx="3078163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868144" y="908720"/>
            <a:ext cx="20162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12160" y="2564904"/>
            <a:ext cx="22322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0" y="2780928"/>
          <a:ext cx="1700212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8" name="Equation" r:id="rId7" imgW="672840" imgH="1091880" progId="Equation.DSMT4">
                  <p:embed/>
                </p:oleObj>
              </mc:Choice>
              <mc:Fallback>
                <p:oleObj name="Equation" r:id="rId7" imgW="672840" imgH="1091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0928"/>
                        <a:ext cx="1700212" cy="275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2627784" y="3284984"/>
          <a:ext cx="4752528" cy="1315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9" name="Equation" r:id="rId9" imgW="1511280" imgH="419040" progId="Equation.DSMT4">
                  <p:embed/>
                </p:oleObj>
              </mc:Choice>
              <mc:Fallback>
                <p:oleObj name="Equation" r:id="rId9" imgW="151128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284984"/>
                        <a:ext cx="4752528" cy="1315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flipH="1">
            <a:off x="7380312" y="3429000"/>
            <a:ext cx="216024" cy="864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7668344" y="3717032"/>
          <a:ext cx="488950" cy="47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0" name="Equation" r:id="rId11" imgW="190440" imgH="177480" progId="Equation.DSMT4">
                  <p:embed/>
                </p:oleObj>
              </mc:Choice>
              <mc:Fallback>
                <p:oleObj name="Equation" r:id="rId11" imgW="19044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3717032"/>
                        <a:ext cx="488950" cy="4791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2843808" y="4653136"/>
          <a:ext cx="3479800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1" name="Equation" r:id="rId13" imgW="977760" imgH="419040" progId="Equation.DSMT4">
                  <p:embed/>
                </p:oleObj>
              </mc:Choice>
              <mc:Fallback>
                <p:oleObj name="Equation" r:id="rId13" imgW="97776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653136"/>
                        <a:ext cx="3479800" cy="149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Найдем искомое расстояние по формуле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011612" y="548680"/>
          <a:ext cx="5132388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6" name="Equation" r:id="rId3" imgW="1917360" imgH="457200" progId="Equation.DSMT4">
                  <p:embed/>
                </p:oleObj>
              </mc:Choice>
              <mc:Fallback>
                <p:oleObj name="Equation" r:id="rId3" imgW="191736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2" y="548680"/>
                        <a:ext cx="5132388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683568" y="1628800"/>
          <a:ext cx="4027488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7" name="Equation" r:id="rId5" imgW="1333440" imgH="419040" progId="Equation.DSMT4">
                  <p:embed/>
                </p:oleObj>
              </mc:Choice>
              <mc:Fallback>
                <p:oleObj name="Equation" r:id="rId5" imgW="133344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628800"/>
                        <a:ext cx="4027488" cy="126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5580112" y="1844824"/>
          <a:ext cx="19986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8" name="Equation" r:id="rId7" imgW="939600" imgH="507960" progId="Equation.DSMT4">
                  <p:embed/>
                </p:oleObj>
              </mc:Choice>
              <mc:Fallback>
                <p:oleObj name="Equation" r:id="rId7" imgW="93960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844824"/>
                        <a:ext cx="199866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539552" y="3140968"/>
          <a:ext cx="7534276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9" name="Equation" r:id="rId9" imgW="3238200" imgH="990360" progId="Equation.DSMT4">
                  <p:embed/>
                </p:oleObj>
              </mc:Choice>
              <mc:Fallback>
                <p:oleObj name="Equation" r:id="rId9" imgW="3238200" imgH="990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140968"/>
                        <a:ext cx="7534276" cy="230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587727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979712" y="5589240"/>
          <a:ext cx="720080" cy="997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0" name="Equation" r:id="rId11" imgW="330120" imgH="457200" progId="Equation.DSMT4">
                  <p:embed/>
                </p:oleObj>
              </mc:Choice>
              <mc:Fallback>
                <p:oleObj name="Equation" r:id="rId11" imgW="330120" imgH="457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589240"/>
                        <a:ext cx="720080" cy="9970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РАССТОЯНИЯ В ПРОСТРАНСТВЕ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РАССТОЯНИЕ ОТ ТОЧКИ ДО ПРЯМОЙ</a:t>
            </a:r>
          </a:p>
          <a:p>
            <a:r>
              <a:rPr lang="ru-RU" sz="3200" dirty="0" smtClean="0"/>
              <a:t>РАССТОЯНИЕ ОТ ТОЧКИ ДО ПЛОСКОСТИ</a:t>
            </a:r>
          </a:p>
          <a:p>
            <a:r>
              <a:rPr lang="ru-RU" sz="3200" dirty="0" smtClean="0"/>
              <a:t>РАССТОЯНИЕ МЕЖДУ ДВУМЯ ПЛОСКОСТЯМИ</a:t>
            </a:r>
          </a:p>
          <a:p>
            <a:r>
              <a:rPr lang="ru-RU" sz="3200" dirty="0" smtClean="0"/>
              <a:t>РАССТОЯНИЕ МЕЖДУ СКРЕЩИВАЮЩИМИСЯ ПРЯМЫМИ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165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Расстояние между скрещивающимися прямыми.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4664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Расстоянием между скрещивающимися прямыми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называется расстояние между одной из скрещивающихся прямых и плоскостью, проходящей через вторую прямую, параллельно первой.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1259632" y="4365104"/>
            <a:ext cx="3456384" cy="1080120"/>
          </a:xfrm>
          <a:prstGeom prst="parallelogram">
            <a:avLst>
              <a:gd name="adj" fmla="val 823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403648" y="2924944"/>
            <a:ext cx="2592288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491880" y="4581128"/>
            <a:ext cx="288032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63888" y="24928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450912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11760" y="3573016"/>
            <a:ext cx="0" cy="13681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67744" y="292494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339752" y="350100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1619250" y="4860925"/>
          <a:ext cx="38893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0" name="Equation" r:id="rId3" imgW="152280" imgH="203040" progId="Equation.DSMT4">
                  <p:embed/>
                </p:oleObj>
              </mc:Choice>
              <mc:Fallback>
                <p:oleObj name="Equation" r:id="rId3" imgW="1522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860925"/>
                        <a:ext cx="388938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Овал 18"/>
          <p:cNvSpPr/>
          <p:nvPr/>
        </p:nvSpPr>
        <p:spPr>
          <a:xfrm>
            <a:off x="2339752" y="486916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048198"/>
              </p:ext>
            </p:extLst>
          </p:nvPr>
        </p:nvGraphicFramePr>
        <p:xfrm>
          <a:off x="10188624" y="1896510"/>
          <a:ext cx="109362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1" name="Equation" r:id="rId5" imgW="342720" imgH="203040" progId="Equation.DSMT4">
                  <p:embed/>
                </p:oleObj>
              </mc:Choice>
              <mc:Fallback>
                <p:oleObj name="Equation" r:id="rId5" imgW="34272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8624" y="1896510"/>
                        <a:ext cx="1093622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483768" y="465313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4788023" y="2996952"/>
          <a:ext cx="152296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2" name="Equation" r:id="rId7" imgW="596880" imgH="253800" progId="Equation.DSMT4">
                  <p:embed/>
                </p:oleObj>
              </mc:Choice>
              <mc:Fallback>
                <p:oleObj name="Equation" r:id="rId7" imgW="5968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3" y="2996952"/>
                        <a:ext cx="1522969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6300192" y="2996952"/>
          <a:ext cx="162017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3" name="Equation" r:id="rId9" imgW="634680" imgH="253800" progId="Equation.DSMT4">
                  <p:embed/>
                </p:oleObj>
              </mc:Choice>
              <mc:Fallback>
                <p:oleObj name="Equation" r:id="rId9" imgW="6346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996952"/>
                        <a:ext cx="1620179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7905462" y="2996952"/>
          <a:ext cx="123853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4" name="Equation" r:id="rId11" imgW="545760" imgH="253800" progId="Equation.DSMT4">
                  <p:embed/>
                </p:oleObj>
              </mc:Choice>
              <mc:Fallback>
                <p:oleObj name="Equation" r:id="rId11" imgW="54576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462" y="2996952"/>
                        <a:ext cx="1238538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058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№ 1. В единичном кубе найдите расстояние между прямыми 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5536" y="1412776"/>
            <a:ext cx="4752528" cy="4761239"/>
            <a:chOff x="467544" y="1124744"/>
            <a:chExt cx="4752528" cy="476123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7" y="1916832"/>
              <a:ext cx="3926525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Прямая со стрелкой 4"/>
            <p:cNvCxnSpPr/>
            <p:nvPr/>
          </p:nvCxnSpPr>
          <p:spPr>
            <a:xfrm flipH="1">
              <a:off x="467544" y="4077072"/>
              <a:ext cx="2088232" cy="12241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2555776" y="4077072"/>
              <a:ext cx="26642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2555776" y="1268760"/>
              <a:ext cx="0" cy="27363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67544" y="530120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1" dirty="0" err="1" smtClean="0">
                  <a:latin typeface="Times New Roman" pitchFamily="18" charset="0"/>
                  <a:cs typeface="Times New Roman" pitchFamily="18" charset="0"/>
                </a:rPr>
                <a:t>х</a:t>
              </a:r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16016" y="4005064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1" dirty="0" err="1"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1720" y="1124744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 flipV="1">
            <a:off x="1475656" y="2564904"/>
            <a:ext cx="1008112" cy="244827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555776" y="4365104"/>
            <a:ext cx="936104" cy="64807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2483768" y="2564904"/>
            <a:ext cx="2016224" cy="2448272"/>
            <a:chOff x="2483768" y="2564904"/>
            <a:chExt cx="2016224" cy="2448272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3491880" y="2564904"/>
              <a:ext cx="1008112" cy="24482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2483768" y="2564904"/>
              <a:ext cx="2016224" cy="180020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796136" y="3356992"/>
          <a:ext cx="210376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5" name="Equation" r:id="rId4" imgW="927000" imgH="253800" progId="Equation.DSMT4">
                  <p:embed/>
                </p:oleObj>
              </mc:Choice>
              <mc:Fallback>
                <p:oleObj name="Equation" r:id="rId4" imgW="92700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356992"/>
                        <a:ext cx="2103763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652120" y="4077072"/>
          <a:ext cx="2664296" cy="57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6" name="Equation" r:id="rId6" imgW="1180800" imgH="253800" progId="Equation.DSMT4">
                  <p:embed/>
                </p:oleObj>
              </mc:Choice>
              <mc:Fallback>
                <p:oleObj name="Equation" r:id="rId6" imgW="118080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077072"/>
                        <a:ext cx="2664296" cy="57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059832" y="1700808"/>
          <a:ext cx="1566168" cy="552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7" name="Equation" r:id="rId8" imgW="647640" imgH="228600" progId="Equation.DSMT4">
                  <p:embed/>
                </p:oleObj>
              </mc:Choice>
              <mc:Fallback>
                <p:oleObj name="Equation" r:id="rId8" imgW="64764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700808"/>
                        <a:ext cx="1566168" cy="552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724128" y="4725144"/>
          <a:ext cx="20732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8" name="Equation" r:id="rId10" imgW="914400" imgH="253800" progId="Equation.DSMT4">
                  <p:embed/>
                </p:oleObj>
              </mc:Choice>
              <mc:Fallback>
                <p:oleObj name="Equation" r:id="rId10" imgW="91440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725144"/>
                        <a:ext cx="207327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5148064" y="1772816"/>
          <a:ext cx="21193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9" name="Equation" r:id="rId12" imgW="876240" imgH="228600" progId="Equation.DSMT4">
                  <p:embed/>
                </p:oleObj>
              </mc:Choice>
              <mc:Fallback>
                <p:oleObj name="Equation" r:id="rId12" imgW="87624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772816"/>
                        <a:ext cx="2119313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6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84030" y="6821760"/>
            <a:ext cx="8028892" cy="35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(1; 0; </a:t>
            </a:r>
            <a:r>
              <a:rPr lang="ru-RU" sz="2800" dirty="0" smtClean="0"/>
              <a:t>0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33265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 (0; 0; </a:t>
            </a:r>
            <a:r>
              <a:rPr lang="ru-RU" sz="2800" dirty="0" smtClean="0"/>
              <a:t>0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8367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 (1; 1; </a:t>
            </a:r>
            <a:r>
              <a:rPr lang="ru-RU" sz="2800" dirty="0" smtClean="0"/>
              <a:t>0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134076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2000" dirty="0" smtClean="0"/>
              <a:t>1</a:t>
            </a:r>
            <a:r>
              <a:rPr lang="en-US" sz="2800" dirty="0" smtClean="0"/>
              <a:t> (0; 1; 1)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332656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Запишем уравнение плоскости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BDC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5364088" y="1484784"/>
          <a:ext cx="3060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2" name="Equation" r:id="rId3" imgW="1193760" imgH="203040" progId="Equation.DSMT4">
                  <p:embed/>
                </p:oleObj>
              </mc:Choice>
              <mc:Fallback>
                <p:oleObj name="Equation" r:id="rId3" imgW="11937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484784"/>
                        <a:ext cx="3060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0" y="1916832"/>
          <a:ext cx="384810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3" name="Equation" r:id="rId5" imgW="1523880" imgH="711000" progId="Equation.DSMT4">
                  <p:embed/>
                </p:oleObj>
              </mc:Choice>
              <mc:Fallback>
                <p:oleObj name="Equation" r:id="rId5" imgW="1523880" imgH="711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6832"/>
                        <a:ext cx="3848100" cy="179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211960" y="2060848"/>
          <a:ext cx="131445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4" name="Equation" r:id="rId7" imgW="520560" imgH="711000" progId="Equation.DSMT4">
                  <p:embed/>
                </p:oleObj>
              </mc:Choice>
              <mc:Fallback>
                <p:oleObj name="Equation" r:id="rId7" imgW="520560" imgH="711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060848"/>
                        <a:ext cx="1314450" cy="179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323528" y="4293096"/>
          <a:ext cx="280193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5" name="Equation" r:id="rId9" imgW="787320" imgH="203040" progId="Equation.DSMT4">
                  <p:embed/>
                </p:oleObj>
              </mc:Choice>
              <mc:Fallback>
                <p:oleObj name="Equation" r:id="rId9" imgW="78732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293096"/>
                        <a:ext cx="2801937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99992" y="3789040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Найдем искомое расстояние по формуле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250825" y="5157788"/>
          <a:ext cx="5132388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6" name="Equation" r:id="rId11" imgW="1917360" imgH="457200" progId="Equation.DSMT4">
                  <p:embed/>
                </p:oleObj>
              </mc:Choice>
              <mc:Fallback>
                <p:oleObj name="Equation" r:id="rId11" imgW="1917360" imgH="457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157788"/>
                        <a:ext cx="5132388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0" y="3645024"/>
          <a:ext cx="375126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7" name="Equation" r:id="rId13" imgW="1054080" imgH="203040" progId="Equation.DSMT4">
                  <p:embed/>
                </p:oleObj>
              </mc:Choice>
              <mc:Fallback>
                <p:oleObj name="Equation" r:id="rId13" imgW="105408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45024"/>
                        <a:ext cx="3751262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347864" y="764704"/>
          <a:ext cx="280193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4" name="Equation" r:id="rId3" imgW="787320" imgH="203040" progId="Equation.DSMT4">
                  <p:embed/>
                </p:oleObj>
              </mc:Choice>
              <mc:Fallback>
                <p:oleObj name="Equation" r:id="rId3" imgW="78732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764704"/>
                        <a:ext cx="2801938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8367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(1; 0; </a:t>
            </a:r>
            <a:r>
              <a:rPr lang="ru-RU" sz="2800" dirty="0" smtClean="0"/>
              <a:t>0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0" y="2060848"/>
          <a:ext cx="756602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5" name="Equation" r:id="rId5" imgW="2717640" imgH="507960" progId="Equation.DSMT4">
                  <p:embed/>
                </p:oleObj>
              </mc:Choice>
              <mc:Fallback>
                <p:oleObj name="Equation" r:id="rId5" imgW="271764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60848"/>
                        <a:ext cx="7566025" cy="141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573325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907704" y="5509486"/>
          <a:ext cx="576064" cy="979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6" name="Equation" r:id="rId7" imgW="253800" imgH="431640" progId="Equation.DSMT4">
                  <p:embed/>
                </p:oleObj>
              </mc:Choice>
              <mc:Fallback>
                <p:oleObj name="Equation" r:id="rId7" imgW="25380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509486"/>
                        <a:ext cx="576064" cy="9793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 2. В правильной четырехугольной пирамиде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SABCD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все ребра равны 1.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расстояние между прямыми 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ВС.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4184923" cy="289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1259632" y="4293096"/>
            <a:ext cx="316835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31640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403648" y="3861048"/>
            <a:ext cx="1800200" cy="115212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3968" y="43651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14127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endCxn id="9" idx="3"/>
          </p:cNvCxnSpPr>
          <p:nvPr/>
        </p:nvCxnSpPr>
        <p:spPr>
          <a:xfrm flipH="1" flipV="1">
            <a:off x="2483768" y="1705164"/>
            <a:ext cx="72008" cy="258793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55576" y="2060848"/>
            <a:ext cx="1872208" cy="280831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843808" y="3789040"/>
            <a:ext cx="1584176" cy="100811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336925" y="1803400"/>
          <a:ext cx="14446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9"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1803400"/>
                        <a:ext cx="1444625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139952" y="2636912"/>
          <a:ext cx="19589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0" name="Equation" r:id="rId6" imgW="863280" imgH="253800" progId="Equation.DSMT4">
                  <p:embed/>
                </p:oleObj>
              </mc:Choice>
              <mc:Fallback>
                <p:oleObj name="Equation" r:id="rId6" imgW="8632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636912"/>
                        <a:ext cx="1958975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5326062" y="1803400"/>
          <a:ext cx="2118367" cy="54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1" name="Equation" r:id="rId8" imgW="787320" imgH="203040" progId="Equation.DSMT4">
                  <p:embed/>
                </p:oleObj>
              </mc:Choice>
              <mc:Fallback>
                <p:oleObj name="Equation" r:id="rId8" imgW="78732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062" y="1803400"/>
                        <a:ext cx="2118367" cy="545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6084168" y="2636912"/>
          <a:ext cx="246538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2" name="Equation" r:id="rId10" imgW="1091880" imgH="253800" progId="Equation.DSMT4">
                  <p:embed/>
                </p:oleObj>
              </mc:Choice>
              <mc:Fallback>
                <p:oleObj name="Equation" r:id="rId10" imgW="10918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636912"/>
                        <a:ext cx="2465387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6156176" y="3284984"/>
          <a:ext cx="22161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3" name="Equation" r:id="rId12" imgW="977760" imgH="253800" progId="Equation.DSMT4">
                  <p:embed/>
                </p:oleObj>
              </mc:Choice>
              <mc:Fallback>
                <p:oleObj name="Equation" r:id="rId12" imgW="97776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284984"/>
                        <a:ext cx="221615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907704" y="465313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1</a:t>
            </a:r>
            <a:endParaRPr lang="ru-RU" sz="24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47864" y="256490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1</a:t>
            </a:r>
            <a:endParaRPr lang="ru-RU" sz="24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195736" y="306896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h</a:t>
            </a:r>
            <a:endParaRPr lang="ru-RU" sz="2400" b="1" i="1" dirty="0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004048" y="4365104"/>
          <a:ext cx="121990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4" name="Equation" r:id="rId14" imgW="609480" imgH="215640" progId="Equation.DSMT4">
                  <p:embed/>
                </p:oleObj>
              </mc:Choice>
              <mc:Fallback>
                <p:oleObj name="Equation" r:id="rId14" imgW="609480" imgH="215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365104"/>
                        <a:ext cx="1219900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483768" y="422108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O</a:t>
            </a:r>
            <a:endParaRPr lang="ru-RU" sz="2400" b="1" i="1" dirty="0"/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6660232" y="4149080"/>
          <a:ext cx="12715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5" name="Equation" r:id="rId16" imgW="634680" imgH="431640" progId="Equation.DSMT4">
                  <p:embed/>
                </p:oleObj>
              </mc:Choice>
              <mc:Fallback>
                <p:oleObj name="Equation" r:id="rId16" imgW="63468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4149080"/>
                        <a:ext cx="127158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flipV="1">
            <a:off x="2555776" y="4005064"/>
            <a:ext cx="1584176" cy="28803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5004048" y="5157192"/>
          <a:ext cx="2880320" cy="1172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6" name="Equation" r:id="rId18" imgW="1434960" imgH="583920" progId="Equation.DSMT4">
                  <p:embed/>
                </p:oleObj>
              </mc:Choice>
              <mc:Fallback>
                <p:oleObj name="Equation" r:id="rId18" imgW="1434960" imgH="5839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157192"/>
                        <a:ext cx="2880320" cy="1172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67544" y="908720"/>
          <a:ext cx="14319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4" name="Equation" r:id="rId3" imgW="736560" imgH="431640" progId="Equation.DSMT4">
                  <p:embed/>
                </p:oleObj>
              </mc:Choice>
              <mc:Fallback>
                <p:oleObj name="Equation" r:id="rId3" imgW="73656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908720"/>
                        <a:ext cx="14319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771800" y="620688"/>
          <a:ext cx="16271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5" name="Equation" r:id="rId5" imgW="838080" imgH="431640" progId="Equation.DSMT4">
                  <p:embed/>
                </p:oleObj>
              </mc:Choice>
              <mc:Fallback>
                <p:oleObj name="Equation" r:id="rId5" imgW="8380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620688"/>
                        <a:ext cx="162718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699792" y="1484784"/>
          <a:ext cx="18748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6" name="Equation" r:id="rId7" imgW="965160" imgH="431640" progId="Equation.DSMT4">
                  <p:embed/>
                </p:oleObj>
              </mc:Choice>
              <mc:Fallback>
                <p:oleObj name="Equation" r:id="rId7" imgW="96516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484784"/>
                        <a:ext cx="187483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4499992" y="620688"/>
          <a:ext cx="15049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7" name="Equation" r:id="rId9" imgW="774360" imgH="507960" progId="Equation.DSMT4">
                  <p:embed/>
                </p:oleObj>
              </mc:Choice>
              <mc:Fallback>
                <p:oleObj name="Equation" r:id="rId9" imgW="774360" imgH="507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620688"/>
                        <a:ext cx="15049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32040" y="1556792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Запишем уравнение плоскости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ADS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251520" y="2132856"/>
          <a:ext cx="4618038" cy="340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8" name="Equation" r:id="rId11" imgW="1828800" imgH="1346040" progId="Equation.DSMT4">
                  <p:embed/>
                </p:oleObj>
              </mc:Choice>
              <mc:Fallback>
                <p:oleObj name="Equation" r:id="rId11" imgW="1828800" imgH="1346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32856"/>
                        <a:ext cx="4618038" cy="340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5364088" y="2420888"/>
          <a:ext cx="3046412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9" name="Equation" r:id="rId13" imgW="1206360" imgH="1295280" progId="Equation.DSMT4">
                  <p:embed/>
                </p:oleObj>
              </mc:Choice>
              <mc:Fallback>
                <p:oleObj name="Equation" r:id="rId13" imgW="1206360" imgH="1295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420888"/>
                        <a:ext cx="3046412" cy="327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5652120" y="3501008"/>
            <a:ext cx="26642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80112" y="4581128"/>
            <a:ext cx="26642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300038" y="412750"/>
          <a:ext cx="1795462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6" name="Equation" r:id="rId3" imgW="711000" imgH="761760" progId="Equation.DSMT4">
                  <p:embed/>
                </p:oleObj>
              </mc:Choice>
              <mc:Fallback>
                <p:oleObj name="Equation" r:id="rId3" imgW="711000" imgH="761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412750"/>
                        <a:ext cx="1795462" cy="192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2351088" y="971550"/>
          <a:ext cx="487203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7" name="Equation" r:id="rId5" imgW="1549080" imgH="241200" progId="Equation.DSMT4">
                  <p:embed/>
                </p:oleObj>
              </mc:Choice>
              <mc:Fallback>
                <p:oleObj name="Equation" r:id="rId5" imgW="154908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971550"/>
                        <a:ext cx="4872037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H="1">
            <a:off x="7380312" y="980728"/>
            <a:ext cx="144016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585075" y="1125538"/>
          <a:ext cx="6191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" name="Equation" r:id="rId7" imgW="190440" imgH="177480" progId="Equation.DSMT4">
                  <p:embed/>
                </p:oleObj>
              </mc:Choice>
              <mc:Fallback>
                <p:oleObj name="Equation" r:id="rId7" imgW="19044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1125538"/>
                        <a:ext cx="6191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763838" y="1700213"/>
          <a:ext cx="4313237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9" name="Equation" r:id="rId9" imgW="1371600" imgH="241200" progId="Equation.DSMT4">
                  <p:embed/>
                </p:oleObj>
              </mc:Choice>
              <mc:Fallback>
                <p:oleObj name="Equation" r:id="rId9" imgW="137160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1700213"/>
                        <a:ext cx="4313237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251520" y="3501008"/>
          <a:ext cx="14319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0" name="Equation" r:id="rId11" imgW="736560" imgH="431640" progId="Equation.DSMT4">
                  <p:embed/>
                </p:oleObj>
              </mc:Choice>
              <mc:Fallback>
                <p:oleObj name="Equation" r:id="rId11" imgW="73656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501008"/>
                        <a:ext cx="14319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2420888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Найдем искомое расстояние по формуле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4011612" y="2420888"/>
          <a:ext cx="5132388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1" name="Equation" r:id="rId13" imgW="1917360" imgH="457200" progId="Equation.DSMT4">
                  <p:embed/>
                </p:oleObj>
              </mc:Choice>
              <mc:Fallback>
                <p:oleObj name="Equation" r:id="rId13" imgW="191736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2" y="2420888"/>
                        <a:ext cx="5132388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251520" y="3645024"/>
          <a:ext cx="859155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2" name="Equation" r:id="rId15" imgW="3085920" imgH="799920" progId="Equation.DSMT4">
                  <p:embed/>
                </p:oleObj>
              </mc:Choice>
              <mc:Fallback>
                <p:oleObj name="Equation" r:id="rId15" imgW="3085920" imgH="7999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645024"/>
                        <a:ext cx="8591550" cy="222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7544" y="602128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1817597" y="5877272"/>
          <a:ext cx="576899" cy="98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3" name="Equation" r:id="rId17" imgW="253800" imgH="431640" progId="Equation.DSMT4">
                  <p:embed/>
                </p:oleObj>
              </mc:Choice>
              <mc:Fallback>
                <p:oleObj name="Equation" r:id="rId17" imgW="25380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597" y="5877272"/>
                        <a:ext cx="576899" cy="980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34481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8" y="1700808"/>
            <a:ext cx="705678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7488832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Задания из материалов </a:t>
            </a:r>
            <a:r>
              <a:rPr lang="ru-RU" dirty="0" err="1" smtClean="0"/>
              <a:t>егэ</a:t>
            </a:r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916833"/>
            <a:ext cx="91821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8" y="4006326"/>
            <a:ext cx="849694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11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Координаты многогранников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ru-RU" sz="12800" b="1" dirty="0" smtClean="0"/>
              <a:t>ВВЕДЕНИЕ ПРЯМОУГОЛЬНОЙ СИСТЕМЫ КООРДИНАТ В ПРОСТРАНСТВЕ;</a:t>
            </a:r>
          </a:p>
          <a:p>
            <a:pPr algn="l"/>
            <a:r>
              <a:rPr lang="ru-RU" sz="12800" b="1" dirty="0" smtClean="0"/>
              <a:t>НАХОЖДЕНИЕ КООРДИНАТ ВЕРШИН МНОГОГРАННИКОВ.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Координатный метод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УГЛЫ В</a:t>
            </a:r>
          </a:p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ПРОСТРАНСТВЕ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2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УГЛЫ В ПРОСТРАНСТВЕ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36912"/>
            <a:ext cx="8291264" cy="4389120"/>
          </a:xfrm>
        </p:spPr>
        <p:txBody>
          <a:bodyPr/>
          <a:lstStyle/>
          <a:p>
            <a:r>
              <a:rPr lang="ru-RU" dirty="0" smtClean="0"/>
              <a:t>УГОЛ МЕЖДУ ПЕРЕСЕКАЮЩИМИСЯ ПРЯМЫМИ</a:t>
            </a:r>
          </a:p>
          <a:p>
            <a:r>
              <a:rPr lang="ru-RU" dirty="0" smtClean="0"/>
              <a:t>УГОЛ МЕЖДУ ПРЯМОЙ И ПЛОСКОСТЬЮ</a:t>
            </a:r>
          </a:p>
          <a:p>
            <a:r>
              <a:rPr lang="ru-RU" dirty="0" smtClean="0"/>
              <a:t>УГОЛ МЕЖДУ ДВУМЯ ПЛОСКОСТЯМИ</a:t>
            </a:r>
          </a:p>
          <a:p>
            <a:r>
              <a:rPr lang="ru-RU" dirty="0" smtClean="0"/>
              <a:t>УГОЛ МЕЖДУ СКРЕЩИВАЮЩИМИСЯ ПРЯМЫМИ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472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7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НАХОЖДЕНИЕ УГЛОВ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06489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108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Нахождение угла между пересекающимися прямыми.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763688" y="3284984"/>
            <a:ext cx="2160240" cy="1584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619672" y="3717032"/>
            <a:ext cx="2304256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Дуга 10"/>
          <p:cNvSpPr/>
          <p:nvPr/>
        </p:nvSpPr>
        <p:spPr>
          <a:xfrm rot="1888239">
            <a:off x="2717079" y="3858383"/>
            <a:ext cx="477747" cy="476693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646925" y="34150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78957" y="44686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653506" y="370774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92146" y="3100434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84122" y="446865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646925" y="5589240"/>
            <a:ext cx="1779746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 flipH="1">
            <a:off x="2411760" y="5799070"/>
            <a:ext cx="100488" cy="782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411760" y="544522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A1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190870" y="569260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763688" y="53012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796136" y="3469766"/>
            <a:ext cx="2232248" cy="11835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5796136" y="3415079"/>
            <a:ext cx="1944216" cy="12382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796136" y="5589240"/>
            <a:ext cx="2088232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6372200" y="5692606"/>
            <a:ext cx="72008" cy="1064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2721741">
            <a:off x="6624227" y="3681197"/>
            <a:ext cx="576064" cy="684244"/>
          </a:xfrm>
          <a:prstGeom prst="arc">
            <a:avLst>
              <a:gd name="adj1" fmla="val 16200000"/>
              <a:gd name="adj2" fmla="val 210829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7973790">
            <a:off x="6480211" y="3631519"/>
            <a:ext cx="576064" cy="607538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8239262">
            <a:off x="6399778" y="3472959"/>
            <a:ext cx="880949" cy="803501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012160" y="32851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b`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634106" y="3565956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A1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360684" y="319662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796136" y="407605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88324" y="44453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273467" y="5376506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A1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5872489" y="52199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478117" y="614105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33332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Угол между прямой и плоскостью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141364"/>
            <a:ext cx="48482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1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722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Прямоугольный параллелепипед.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7"/>
            <a:ext cx="3312368" cy="38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79512" y="4581128"/>
            <a:ext cx="1224136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03648" y="4581128"/>
            <a:ext cx="25922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403648" y="1628800"/>
            <a:ext cx="0" cy="29523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528" y="566124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465313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14847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z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170080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 (0; 0; 0)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139952" y="234888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(a; 0; 0)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139952" y="306896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 (0; b; 0)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371703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 (a; </a:t>
            </a:r>
            <a:r>
              <a:rPr lang="en-US" sz="2800" dirty="0"/>
              <a:t>b</a:t>
            </a:r>
            <a:r>
              <a:rPr lang="en-US" sz="2800" dirty="0" smtClean="0"/>
              <a:t>; 0)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156176" y="170080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r>
              <a:rPr lang="en-US" sz="2000" dirty="0" smtClean="0"/>
              <a:t>1</a:t>
            </a:r>
            <a:r>
              <a:rPr lang="en-US" sz="2800" dirty="0" smtClean="0"/>
              <a:t> (0; 0; c)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156176" y="249289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000" dirty="0" smtClean="0"/>
              <a:t>1</a:t>
            </a:r>
            <a:r>
              <a:rPr lang="en-US" sz="2800" dirty="0" smtClean="0"/>
              <a:t> (a; 0; c)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228184" y="314096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2000" dirty="0" smtClean="0"/>
              <a:t>1</a:t>
            </a:r>
            <a:r>
              <a:rPr lang="en-US" sz="2800" dirty="0" smtClean="0"/>
              <a:t> (0; b; </a:t>
            </a:r>
            <a:r>
              <a:rPr lang="en-US" sz="2800" dirty="0"/>
              <a:t>c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228184" y="37890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r>
              <a:rPr lang="en-US" sz="2000" dirty="0" smtClean="0"/>
              <a:t>1</a:t>
            </a:r>
            <a:r>
              <a:rPr lang="en-US" sz="2800" dirty="0" smtClean="0"/>
              <a:t> (a; </a:t>
            </a:r>
            <a:r>
              <a:rPr lang="en-US" sz="2800" dirty="0"/>
              <a:t>b</a:t>
            </a:r>
            <a:r>
              <a:rPr lang="en-US" sz="2800" dirty="0" smtClean="0"/>
              <a:t>; </a:t>
            </a:r>
            <a:r>
              <a:rPr lang="en-US" sz="2800" dirty="0"/>
              <a:t>c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450912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7704" y="400506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321297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261" y="1700808"/>
            <a:ext cx="3384376" cy="1283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Найдите угол между прямыми 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С, 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11560" y="1844823"/>
            <a:ext cx="4281115" cy="4203551"/>
            <a:chOff x="0" y="935"/>
            <a:chExt cx="3082" cy="2875"/>
          </a:xfrm>
        </p:grpSpPr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1655" y="93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 i="1">
                  <a:latin typeface="Georgia" pitchFamily="18" charset="0"/>
                </a:rPr>
                <a:t>С</a:t>
              </a:r>
              <a:r>
                <a:rPr lang="ru-RU" sz="2400" b="1" baseline="-2500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1</a:t>
              </a:r>
            </a:p>
          </p:txBody>
        </p:sp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339" y="1842"/>
              <a:ext cx="2352" cy="1664"/>
            </a:xfrm>
            <a:custGeom>
              <a:avLst/>
              <a:gdLst/>
              <a:ahLst/>
              <a:cxnLst>
                <a:cxn ang="0">
                  <a:pos x="0" y="2208"/>
                </a:cxn>
                <a:cxn ang="0">
                  <a:pos x="2352" y="2208"/>
                </a:cxn>
                <a:cxn ang="0">
                  <a:pos x="2352" y="0"/>
                </a:cxn>
                <a:cxn ang="0">
                  <a:pos x="0" y="0"/>
                </a:cxn>
                <a:cxn ang="0">
                  <a:pos x="0" y="2208"/>
                </a:cxn>
              </a:cxnLst>
              <a:rect l="0" t="0" r="r" b="b"/>
              <a:pathLst>
                <a:path w="2352" h="2208">
                  <a:moveTo>
                    <a:pt x="0" y="2208"/>
                  </a:moveTo>
                  <a:lnTo>
                    <a:pt x="2352" y="2208"/>
                  </a:lnTo>
                  <a:lnTo>
                    <a:pt x="2352" y="0"/>
                  </a:lnTo>
                  <a:lnTo>
                    <a:pt x="0" y="0"/>
                  </a:lnTo>
                  <a:lnTo>
                    <a:pt x="0" y="2208"/>
                  </a:lnTo>
                  <a:close/>
                </a:path>
              </a:pathLst>
            </a:custGeom>
            <a:noFill/>
            <a:ln w="4445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338" y="1842"/>
              <a:ext cx="1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927" y="1252"/>
              <a:ext cx="3" cy="1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712"/>
                </a:cxn>
              </a:cxnLst>
              <a:rect l="0" t="0" r="r" b="b"/>
              <a:pathLst>
                <a:path w="3" h="1712">
                  <a:moveTo>
                    <a:pt x="0" y="0"/>
                  </a:moveTo>
                  <a:lnTo>
                    <a:pt x="3" y="1712"/>
                  </a:lnTo>
                </a:path>
              </a:pathLst>
            </a:cu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38" y="2960"/>
              <a:ext cx="2352" cy="562"/>
            </a:xfrm>
            <a:custGeom>
              <a:avLst/>
              <a:gdLst/>
              <a:ahLst/>
              <a:cxnLst>
                <a:cxn ang="0">
                  <a:pos x="0" y="562"/>
                </a:cxn>
                <a:cxn ang="0">
                  <a:pos x="1581" y="0"/>
                </a:cxn>
                <a:cxn ang="0">
                  <a:pos x="2352" y="562"/>
                </a:cxn>
              </a:cxnLst>
              <a:rect l="0" t="0" r="r" b="b"/>
              <a:pathLst>
                <a:path w="2352" h="562">
                  <a:moveTo>
                    <a:pt x="0" y="562"/>
                  </a:moveTo>
                  <a:lnTo>
                    <a:pt x="1581" y="0"/>
                  </a:lnTo>
                  <a:lnTo>
                    <a:pt x="2352" y="562"/>
                  </a:lnTo>
                </a:path>
              </a:pathLst>
            </a:custGeom>
            <a:noFill/>
            <a:ln w="38100" cap="flat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39" y="1245"/>
              <a:ext cx="2359" cy="600"/>
            </a:xfrm>
            <a:custGeom>
              <a:avLst/>
              <a:gdLst/>
              <a:ahLst/>
              <a:cxnLst>
                <a:cxn ang="0">
                  <a:pos x="5" y="597"/>
                </a:cxn>
                <a:cxn ang="0">
                  <a:pos x="1592" y="0"/>
                </a:cxn>
                <a:cxn ang="0">
                  <a:pos x="2359" y="600"/>
                </a:cxn>
                <a:cxn ang="0">
                  <a:pos x="0" y="600"/>
                </a:cxn>
                <a:cxn ang="0">
                  <a:pos x="1216" y="148"/>
                </a:cxn>
                <a:cxn ang="0">
                  <a:pos x="1614" y="4"/>
                </a:cxn>
              </a:cxnLst>
              <a:rect l="0" t="0" r="r" b="b"/>
              <a:pathLst>
                <a:path w="2359" h="600">
                  <a:moveTo>
                    <a:pt x="5" y="597"/>
                  </a:moveTo>
                  <a:lnTo>
                    <a:pt x="1592" y="0"/>
                  </a:lnTo>
                  <a:lnTo>
                    <a:pt x="2359" y="600"/>
                  </a:lnTo>
                  <a:lnTo>
                    <a:pt x="0" y="600"/>
                  </a:lnTo>
                  <a:lnTo>
                    <a:pt x="1216" y="148"/>
                  </a:lnTo>
                  <a:lnTo>
                    <a:pt x="1614" y="4"/>
                  </a:lnTo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46" y="352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 i="1">
                  <a:latin typeface="Georgia" pitchFamily="18" charset="0"/>
                </a:rPr>
                <a:t>А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2690" y="347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 i="1" dirty="0">
                  <a:latin typeface="Georgia" pitchFamily="18" charset="0"/>
                </a:rPr>
                <a:t>В</a:t>
              </a: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634" y="275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 i="1">
                  <a:latin typeface="Georgia" pitchFamily="18" charset="0"/>
                </a:rPr>
                <a:t>С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0" y="1706"/>
              <a:ext cx="5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 i="1" dirty="0">
                  <a:latin typeface="Georgia" pitchFamily="18" charset="0"/>
                </a:rPr>
                <a:t>А</a:t>
              </a:r>
              <a:r>
                <a:rPr lang="ru-RU" sz="2400" b="1" baseline="-25000" dirty="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1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698" y="1661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 i="1">
                  <a:latin typeface="Georgia" pitchFamily="18" charset="0"/>
                </a:rPr>
                <a:t>В</a:t>
              </a:r>
              <a:r>
                <a:rPr lang="ru-RU" sz="2400" b="1" baseline="-2500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1</a:t>
              </a:r>
            </a:p>
          </p:txBody>
        </p:sp>
      </p:grpSp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4423169" y="4166646"/>
            <a:ext cx="348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c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2659050" y="5558569"/>
            <a:ext cx="367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a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51520" y="4797152"/>
            <a:ext cx="3024336" cy="115212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979712" y="5085184"/>
            <a:ext cx="3528392" cy="79208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082455" y="3182649"/>
            <a:ext cx="3265704" cy="2421245"/>
          </a:xfrm>
          <a:prstGeom prst="straightConnector1">
            <a:avLst/>
          </a:prstGeom>
          <a:ln w="38100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520" y="602128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6056" y="59492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91680" y="170080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1331640" y="4509120"/>
          <a:ext cx="331465" cy="856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5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509120"/>
                        <a:ext cx="331465" cy="8562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339752" y="458112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843808" y="4930517"/>
          <a:ext cx="504056" cy="658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6" name="Equation" r:id="rId5" imgW="330120" imgH="431640" progId="Equation.DSMT4">
                  <p:embed/>
                </p:oleObj>
              </mc:Choice>
              <mc:Fallback>
                <p:oleObj name="Equation" r:id="rId5" imgW="330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930517"/>
                        <a:ext cx="504056" cy="6587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51520" y="4766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</a:rPr>
              <a:t>Правильная треугольная призма.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1082456" y="3182650"/>
            <a:ext cx="2193400" cy="1628783"/>
          </a:xfrm>
          <a:prstGeom prst="straightConnector1">
            <a:avLst/>
          </a:prstGeom>
          <a:ln w="38100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2267744" y="1993195"/>
            <a:ext cx="72008" cy="345638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871296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6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08" y="562163"/>
            <a:ext cx="83058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№ 1. В единичном кубе найдите угол между прямыми 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между прямой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плоскостью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BDC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10479" y="1557755"/>
            <a:ext cx="4752528" cy="4761239"/>
            <a:chOff x="467544" y="1124744"/>
            <a:chExt cx="4752528" cy="476123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7" y="1916832"/>
              <a:ext cx="3926525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Прямая со стрелкой 4"/>
            <p:cNvCxnSpPr/>
            <p:nvPr/>
          </p:nvCxnSpPr>
          <p:spPr>
            <a:xfrm flipH="1">
              <a:off x="467544" y="4077072"/>
              <a:ext cx="2088232" cy="12241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2555776" y="4077072"/>
              <a:ext cx="26642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2555776" y="1268760"/>
              <a:ext cx="0" cy="27363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67544" y="530120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1" dirty="0" err="1" smtClean="0">
                  <a:latin typeface="Times New Roman" pitchFamily="18" charset="0"/>
                  <a:cs typeface="Times New Roman" pitchFamily="18" charset="0"/>
                </a:rPr>
                <a:t>х</a:t>
              </a:r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16016" y="4005064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1" dirty="0" err="1"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1720" y="1124744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 flipV="1">
            <a:off x="1475656" y="2564904"/>
            <a:ext cx="1008112" cy="244827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555776" y="4365104"/>
            <a:ext cx="936104" cy="64807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2483768" y="2564904"/>
            <a:ext cx="2016224" cy="2448272"/>
            <a:chOff x="2483768" y="2564904"/>
            <a:chExt cx="2016224" cy="2448272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3491880" y="2564904"/>
              <a:ext cx="1008112" cy="24482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2483768" y="2564904"/>
              <a:ext cx="2016224" cy="180020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169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135" y="626384"/>
            <a:ext cx="91440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Найдите угол между прямыми </a:t>
            </a:r>
            <a:r>
              <a:rPr lang="en-US" dirty="0" smtClean="0"/>
              <a:t>FB</a:t>
            </a:r>
            <a:r>
              <a:rPr lang="en-US" sz="3100" dirty="0" smtClean="0"/>
              <a:t>1</a:t>
            </a:r>
            <a:r>
              <a:rPr lang="en-US" dirty="0" smtClean="0"/>
              <a:t>,EC</a:t>
            </a:r>
            <a:r>
              <a:rPr lang="en-US" sz="3100" dirty="0" smtClean="0"/>
              <a:t>1</a:t>
            </a:r>
            <a:endParaRPr lang="ru-RU" sz="3100" dirty="0"/>
          </a:p>
        </p:txBody>
      </p:sp>
      <p:sp>
        <p:nvSpPr>
          <p:cNvPr id="16" name="TextBox 15"/>
          <p:cNvSpPr txBox="1"/>
          <p:nvPr/>
        </p:nvSpPr>
        <p:spPr>
          <a:xfrm>
            <a:off x="1763688" y="510101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49812"/>
            <a:ext cx="3384376" cy="276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3707904" y="4235896"/>
            <a:ext cx="3888432" cy="7200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004503" y="4307904"/>
            <a:ext cx="1584176" cy="165618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04248" y="36511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3637991" y="1325892"/>
            <a:ext cx="36004" cy="29100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15916" y="147607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59832" y="342900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a</a:t>
            </a:r>
            <a:endParaRPr lang="ru-RU" sz="2800" b="1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707904" y="234888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c</a:t>
            </a:r>
            <a:endParaRPr lang="ru-RU" sz="2800" b="1" i="1" dirty="0"/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3500815" y="3499159"/>
            <a:ext cx="1638313" cy="906121"/>
          </a:xfrm>
          <a:prstGeom prst="straightConnector1">
            <a:avLst/>
          </a:prstGeom>
          <a:ln w="38100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2375756" y="3865350"/>
            <a:ext cx="1728192" cy="885108"/>
          </a:xfrm>
          <a:prstGeom prst="straightConnector1">
            <a:avLst/>
          </a:prstGeom>
          <a:ln w="38100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33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6" grpId="0"/>
      <p:bldP spid="43" grpId="0"/>
      <p:bldP spid="4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06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Найти угол между прямыми </a:t>
            </a:r>
            <a:r>
              <a:rPr lang="en-US" dirty="0" smtClean="0"/>
              <a:t>AB , CS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556792"/>
            <a:ext cx="451661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467544" y="3933056"/>
            <a:ext cx="3888432" cy="14678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79912" y="54452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123728" y="3501008"/>
            <a:ext cx="2644406" cy="108012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6016" y="350100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123728" y="4581128"/>
            <a:ext cx="0" cy="636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63688" y="465313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134076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z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728955" y="1922908"/>
            <a:ext cx="144016" cy="249535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99792" y="429309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515924"/>
              </p:ext>
            </p:extLst>
          </p:nvPr>
        </p:nvGraphicFramePr>
        <p:xfrm>
          <a:off x="2483768" y="4725144"/>
          <a:ext cx="293571" cy="758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2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725144"/>
                        <a:ext cx="293571" cy="7585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320419"/>
              </p:ext>
            </p:extLst>
          </p:nvPr>
        </p:nvGraphicFramePr>
        <p:xfrm>
          <a:off x="3203848" y="4005064"/>
          <a:ext cx="514533" cy="671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3" name="Equation" r:id="rId6" imgW="330120" imgH="431640" progId="Equation.DSMT4">
                  <p:embed/>
                </p:oleObj>
              </mc:Choice>
              <mc:Fallback>
                <p:oleObj name="Equation" r:id="rId6" imgW="330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005064"/>
                        <a:ext cx="514533" cy="6714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440755"/>
              </p:ext>
            </p:extLst>
          </p:nvPr>
        </p:nvGraphicFramePr>
        <p:xfrm>
          <a:off x="2123728" y="3789039"/>
          <a:ext cx="514533" cy="67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4" name="Equation" r:id="rId8" imgW="330120" imgH="431640" progId="Equation.DSMT4">
                  <p:embed/>
                </p:oleObj>
              </mc:Choice>
              <mc:Fallback>
                <p:oleObj name="Equation" r:id="rId8" imgW="330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789039"/>
                        <a:ext cx="514533" cy="67148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339752" y="270892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h</a:t>
            </a:r>
            <a:endParaRPr lang="ru-RU" sz="2400" b="1" i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2123728" y="1633155"/>
            <a:ext cx="63826" cy="285478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19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Единичный куб.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2888849"/>
            <a:ext cx="392652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51520" y="5049089"/>
            <a:ext cx="2088232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339752" y="5049089"/>
            <a:ext cx="26642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339752" y="2240777"/>
            <a:ext cx="0" cy="27363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627322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992" y="497708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5696" y="2096761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6056" y="148478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 (0; 0; 0)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148064" y="19888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(1; 0; 0)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148064" y="249289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 (0; 1; 0)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220072" y="299695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 (1; 1; </a:t>
            </a:r>
            <a:r>
              <a:rPr lang="en-US" sz="2800" dirty="0"/>
              <a:t>0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148478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r>
              <a:rPr lang="en-US" sz="2000" dirty="0" smtClean="0"/>
              <a:t>1</a:t>
            </a:r>
            <a:r>
              <a:rPr lang="en-US" sz="2800" dirty="0" smtClean="0"/>
              <a:t> (0; 0; 1)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876256" y="19888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000" dirty="0" smtClean="0"/>
              <a:t>1</a:t>
            </a:r>
            <a:r>
              <a:rPr lang="en-US" sz="2800" dirty="0" smtClean="0"/>
              <a:t> (1; 0; 1)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876256" y="249289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000" dirty="0" smtClean="0"/>
              <a:t>1</a:t>
            </a:r>
            <a:r>
              <a:rPr lang="en-US" sz="2800" dirty="0" smtClean="0"/>
              <a:t> (0; </a:t>
            </a:r>
            <a:r>
              <a:rPr lang="en-US" sz="2800" dirty="0"/>
              <a:t>1</a:t>
            </a:r>
            <a:r>
              <a:rPr lang="en-US" sz="2800" dirty="0" smtClean="0"/>
              <a:t>; 1)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948264" y="306896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000" dirty="0" smtClean="0"/>
              <a:t>1</a:t>
            </a:r>
            <a:r>
              <a:rPr lang="en-US" sz="2800" dirty="0" smtClean="0"/>
              <a:t> (1; 1; 1)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1820" y="269776"/>
            <a:ext cx="5821524" cy="1719064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угол между прямыми </a:t>
            </a:r>
            <a:r>
              <a:rPr lang="en-US" dirty="0" smtClean="0"/>
              <a:t>AS</a:t>
            </a:r>
            <a:r>
              <a:rPr lang="ru-RU" dirty="0" smtClean="0"/>
              <a:t>,</a:t>
            </a:r>
            <a:r>
              <a:rPr lang="en-US" dirty="0" smtClean="0"/>
              <a:t>BN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979712" y="465313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a</a:t>
            </a:r>
            <a:endParaRPr lang="ru-RU" sz="28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95736" y="314096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h</a:t>
            </a:r>
            <a:endParaRPr lang="ru-RU" sz="2800" b="1" i="1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555776" y="4797152"/>
          <a:ext cx="28733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2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797152"/>
                        <a:ext cx="287337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88840"/>
            <a:ext cx="4184923" cy="289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1259632" y="4293096"/>
            <a:ext cx="316835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31640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403648" y="3861048"/>
            <a:ext cx="1800200" cy="115212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83968" y="43651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14127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483768" y="2204864"/>
            <a:ext cx="72008" cy="208823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95736" y="328498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483768" y="1628800"/>
            <a:ext cx="72008" cy="266429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51820" y="299259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2996208" y="3140968"/>
            <a:ext cx="351656" cy="151216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8" grpId="0"/>
      <p:bldP spid="12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Нахождение угла между прямой и плоскостью.</a:t>
            </a: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0215"/>
            <a:ext cx="8064896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2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85" y="572980"/>
            <a:ext cx="514475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504056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5733256"/>
            <a:ext cx="5144754" cy="90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40871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4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В правильной шестиугольной призме все ребра равны между собой. </a:t>
            </a:r>
            <a:r>
              <a:rPr lang="en-US" sz="4400" dirty="0" smtClean="0"/>
              <a:t>G</a:t>
            </a:r>
            <a:r>
              <a:rPr lang="ru-RU" sz="4400" dirty="0" smtClean="0"/>
              <a:t> середина </a:t>
            </a:r>
            <a:r>
              <a:rPr lang="en-US" sz="4400" dirty="0" smtClean="0"/>
              <a:t> </a:t>
            </a:r>
            <a:r>
              <a:rPr lang="ru-RU" sz="4400" dirty="0" smtClean="0"/>
              <a:t>А</a:t>
            </a:r>
            <a:r>
              <a:rPr lang="ru-RU" sz="3600" dirty="0" smtClean="0"/>
              <a:t>1</a:t>
            </a:r>
            <a:r>
              <a:rPr lang="ru-RU" sz="4400" dirty="0" smtClean="0"/>
              <a:t>В</a:t>
            </a:r>
            <a:r>
              <a:rPr lang="ru-RU" sz="3600" dirty="0" smtClean="0"/>
              <a:t>1</a:t>
            </a:r>
            <a:r>
              <a:rPr lang="ru-RU" sz="4400" dirty="0" smtClean="0"/>
              <a:t>. </a:t>
            </a:r>
            <a:r>
              <a:rPr lang="ru-RU" sz="4400" dirty="0"/>
              <a:t>Н</a:t>
            </a:r>
            <a:r>
              <a:rPr lang="ru-RU" sz="4400" dirty="0" smtClean="0"/>
              <a:t>айти угол между плоскостью</a:t>
            </a:r>
            <a:r>
              <a:rPr lang="en-US" sz="4400" dirty="0" smtClean="0"/>
              <a:t> </a:t>
            </a:r>
            <a:r>
              <a:rPr lang="ru-RU" sz="4400" dirty="0" smtClean="0"/>
              <a:t>ВВ</a:t>
            </a:r>
            <a:r>
              <a:rPr lang="en-US" sz="3600" dirty="0" smtClean="0"/>
              <a:t>1</a:t>
            </a:r>
            <a:r>
              <a:rPr lang="en-US" sz="4400" dirty="0" smtClean="0"/>
              <a:t>D</a:t>
            </a:r>
            <a:r>
              <a:rPr lang="ru-RU" sz="4400" dirty="0" smtClean="0"/>
              <a:t> и прямой </a:t>
            </a:r>
            <a:r>
              <a:rPr lang="en-US" sz="4400" dirty="0" smtClean="0"/>
              <a:t>AG</a:t>
            </a:r>
            <a:r>
              <a:rPr lang="ru-RU" sz="4400" dirty="0" smtClean="0"/>
              <a:t>.</a:t>
            </a:r>
            <a:br>
              <a:rPr lang="ru-RU" sz="4400" dirty="0" smtClean="0"/>
            </a:br>
            <a:r>
              <a:rPr lang="ru-RU" sz="4400" dirty="0" smtClean="0"/>
              <a:t>Вар. 18</a:t>
            </a:r>
            <a:endParaRPr lang="ru-RU" dirty="0"/>
          </a:p>
        </p:txBody>
      </p:sp>
      <p:pic>
        <p:nvPicPr>
          <p:cNvPr id="3" name="Рисунок 2" descr="C2 угол между прямой и плоскостью 2 1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3245346" cy="3012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8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104" y="994211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прав. пирамиде АВ=</a:t>
            </a:r>
            <a:r>
              <a:rPr lang="en-US" dirty="0" smtClean="0"/>
              <a:t>a</a:t>
            </a:r>
            <a:r>
              <a:rPr lang="ru-RU" dirty="0" smtClean="0"/>
              <a:t>,</a:t>
            </a:r>
            <a:r>
              <a:rPr lang="en-US" dirty="0" smtClean="0"/>
              <a:t>AS=2a</a:t>
            </a:r>
            <a:r>
              <a:rPr lang="ru-RU" dirty="0" smtClean="0"/>
              <a:t>. Найти угол между  плоскостью </a:t>
            </a:r>
            <a:r>
              <a:rPr lang="en-US" dirty="0" smtClean="0"/>
              <a:t>ABS </a:t>
            </a:r>
            <a:r>
              <a:rPr lang="ru-RU" dirty="0" smtClean="0"/>
              <a:t>и прямыми </a:t>
            </a:r>
            <a:r>
              <a:rPr lang="en-US" dirty="0" smtClean="0"/>
              <a:t>EF</a:t>
            </a:r>
            <a:r>
              <a:rPr lang="ru-RU" dirty="0" smtClean="0"/>
              <a:t>, А</a:t>
            </a:r>
            <a:r>
              <a:rPr lang="en-US" dirty="0" smtClean="0"/>
              <a:t>D</a:t>
            </a:r>
            <a:r>
              <a:rPr lang="ru-RU" dirty="0" smtClean="0"/>
              <a:t>, </a:t>
            </a:r>
            <a:r>
              <a:rPr lang="en-US" dirty="0" smtClean="0"/>
              <a:t>BC</a:t>
            </a:r>
            <a:r>
              <a:rPr lang="ru-RU" dirty="0" smtClean="0"/>
              <a:t>, </a:t>
            </a:r>
            <a:r>
              <a:rPr lang="en-US" dirty="0" smtClean="0"/>
              <a:t>AE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38" y="2374825"/>
            <a:ext cx="3871044" cy="354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740070" y="5058919"/>
            <a:ext cx="4176464" cy="7200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27984" y="522920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129916" y="4365104"/>
            <a:ext cx="1944216" cy="172819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01334" y="5949280"/>
            <a:ext cx="678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285746" y="1878408"/>
            <a:ext cx="72008" cy="32403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9752" y="18448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537321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a</a:t>
            </a:r>
            <a:endParaRPr lang="ru-RU" sz="2800" b="1" i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267744" y="2636912"/>
            <a:ext cx="72008" cy="244827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827584" y="4725144"/>
            <a:ext cx="1152128" cy="360040"/>
          </a:xfrm>
          <a:prstGeom prst="straightConnector1">
            <a:avLst/>
          </a:prstGeom>
          <a:ln w="38100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303748" y="2780928"/>
            <a:ext cx="271322" cy="2808312"/>
          </a:xfrm>
          <a:prstGeom prst="straightConnector1">
            <a:avLst/>
          </a:prstGeom>
          <a:ln w="38100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043608" y="2780928"/>
            <a:ext cx="1224136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Полилиния 6147"/>
          <p:cNvSpPr/>
          <p:nvPr/>
        </p:nvSpPr>
        <p:spPr>
          <a:xfrm>
            <a:off x="917568" y="2771335"/>
            <a:ext cx="1670897" cy="2841824"/>
          </a:xfrm>
          <a:custGeom>
            <a:avLst/>
            <a:gdLst>
              <a:gd name="connsiteX0" fmla="*/ 1333263 w 1670897"/>
              <a:gd name="connsiteY0" fmla="*/ 0 h 2841824"/>
              <a:gd name="connsiteX1" fmla="*/ 109374 w 1670897"/>
              <a:gd name="connsiteY1" fmla="*/ 2799471 h 2841824"/>
              <a:gd name="connsiteX2" fmla="*/ 109374 w 1670897"/>
              <a:gd name="connsiteY2" fmla="*/ 2799471 h 2841824"/>
              <a:gd name="connsiteX3" fmla="*/ 1670887 w 1670897"/>
              <a:gd name="connsiteY3" fmla="*/ 2841674 h 2841824"/>
              <a:gd name="connsiteX4" fmla="*/ 137509 w 1670897"/>
              <a:gd name="connsiteY4" fmla="*/ 2813539 h 2841824"/>
              <a:gd name="connsiteX5" fmla="*/ 1656820 w 1670897"/>
              <a:gd name="connsiteY5" fmla="*/ 2813539 h 2841824"/>
              <a:gd name="connsiteX6" fmla="*/ 123441 w 1670897"/>
              <a:gd name="connsiteY6" fmla="*/ 2827607 h 2841824"/>
              <a:gd name="connsiteX7" fmla="*/ 95306 w 1670897"/>
              <a:gd name="connsiteY7" fmla="*/ 2799471 h 2841824"/>
              <a:gd name="connsiteX8" fmla="*/ 95306 w 1670897"/>
              <a:gd name="connsiteY8" fmla="*/ 2799471 h 284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0897" h="2841824">
                <a:moveTo>
                  <a:pt x="1333263" y="0"/>
                </a:moveTo>
                <a:lnTo>
                  <a:pt x="109374" y="2799471"/>
                </a:lnTo>
                <a:lnTo>
                  <a:pt x="109374" y="2799471"/>
                </a:lnTo>
                <a:lnTo>
                  <a:pt x="1670887" y="2841674"/>
                </a:lnTo>
                <a:cubicBezTo>
                  <a:pt x="1675576" y="2844019"/>
                  <a:pt x="139853" y="2818228"/>
                  <a:pt x="137509" y="2813539"/>
                </a:cubicBezTo>
                <a:cubicBezTo>
                  <a:pt x="135164" y="2808850"/>
                  <a:pt x="1659165" y="2811194"/>
                  <a:pt x="1656820" y="2813539"/>
                </a:cubicBezTo>
                <a:cubicBezTo>
                  <a:pt x="1654475" y="2815884"/>
                  <a:pt x="383693" y="2829952"/>
                  <a:pt x="123441" y="2827607"/>
                </a:cubicBezTo>
                <a:cubicBezTo>
                  <a:pt x="-136811" y="2825262"/>
                  <a:pt x="95306" y="2799471"/>
                  <a:pt x="95306" y="2799471"/>
                </a:cubicBezTo>
                <a:lnTo>
                  <a:pt x="95306" y="2799471"/>
                </a:lnTo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2" name="Полилиния 6151"/>
          <p:cNvSpPr/>
          <p:nvPr/>
        </p:nvSpPr>
        <p:spPr>
          <a:xfrm>
            <a:off x="2250831" y="2757268"/>
            <a:ext cx="281368" cy="2799475"/>
          </a:xfrm>
          <a:custGeom>
            <a:avLst/>
            <a:gdLst>
              <a:gd name="connsiteX0" fmla="*/ 0 w 281368"/>
              <a:gd name="connsiteY0" fmla="*/ 0 h 2799475"/>
              <a:gd name="connsiteX1" fmla="*/ 281354 w 281368"/>
              <a:gd name="connsiteY1" fmla="*/ 2799470 h 2799475"/>
              <a:gd name="connsiteX2" fmla="*/ 0 w 281368"/>
              <a:gd name="connsiteY2" fmla="*/ 0 h 279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68" h="2799475">
                <a:moveTo>
                  <a:pt x="0" y="0"/>
                </a:moveTo>
                <a:cubicBezTo>
                  <a:pt x="0" y="0"/>
                  <a:pt x="279009" y="2804159"/>
                  <a:pt x="281354" y="2799470"/>
                </a:cubicBezTo>
                <a:cubicBezTo>
                  <a:pt x="283699" y="2794781"/>
                  <a:pt x="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54" name="Прямая соединительная линия 6153"/>
          <p:cNvCxnSpPr/>
          <p:nvPr/>
        </p:nvCxnSpPr>
        <p:spPr>
          <a:xfrm>
            <a:off x="2159732" y="2996952"/>
            <a:ext cx="18002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025363" y="3356992"/>
            <a:ext cx="350393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285746" y="2840611"/>
            <a:ext cx="18002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943722" y="3578932"/>
            <a:ext cx="468038" cy="613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799692" y="3914230"/>
            <a:ext cx="639717" cy="810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637674" y="4192247"/>
            <a:ext cx="894525" cy="1180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074132" y="3911352"/>
            <a:ext cx="18002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431336" y="4602711"/>
            <a:ext cx="769223" cy="1032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301334" y="4941168"/>
            <a:ext cx="498358" cy="693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211324" y="5248364"/>
            <a:ext cx="18002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45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Нахождение угла между плоскостями.</a:t>
            </a:r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9314"/>
            <a:ext cx="7848872" cy="507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3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62174"/>
            <a:ext cx="5544616" cy="371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9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560840" cy="356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9288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2219325"/>
            <a:ext cx="49815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9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305800" cy="72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Формула вычисления угла между плоскостями</a:t>
            </a:r>
            <a:endParaRPr lang="ru-RU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784887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54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722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Прямоугольный параллелепипед.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7"/>
            <a:ext cx="3312368" cy="38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79512" y="4581128"/>
            <a:ext cx="1224136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03648" y="4581128"/>
            <a:ext cx="25922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403648" y="1628800"/>
            <a:ext cx="0" cy="29523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528" y="566124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465313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14847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z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170080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 (0; 0; 0)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139952" y="234888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(a; 0; 0)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139952" y="306896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 (0; b; 0)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371703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 (a; </a:t>
            </a:r>
            <a:r>
              <a:rPr lang="en-US" sz="2800" dirty="0"/>
              <a:t>b</a:t>
            </a:r>
            <a:r>
              <a:rPr lang="en-US" sz="2800" dirty="0" smtClean="0"/>
              <a:t>; 0)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156176" y="170080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r>
              <a:rPr lang="en-US" sz="2000" dirty="0" smtClean="0"/>
              <a:t>1</a:t>
            </a:r>
            <a:r>
              <a:rPr lang="en-US" sz="2800" dirty="0" smtClean="0"/>
              <a:t> (0; 0; c)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156176" y="249289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000" dirty="0" smtClean="0"/>
              <a:t>1</a:t>
            </a:r>
            <a:r>
              <a:rPr lang="en-US" sz="2800" dirty="0" smtClean="0"/>
              <a:t> (a; 0; c)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228184" y="314096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2000" dirty="0" smtClean="0"/>
              <a:t>1</a:t>
            </a:r>
            <a:r>
              <a:rPr lang="en-US" sz="2800" dirty="0" smtClean="0"/>
              <a:t> (0; b; </a:t>
            </a:r>
            <a:r>
              <a:rPr lang="en-US" sz="2800" dirty="0"/>
              <a:t>c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228184" y="37890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r>
              <a:rPr lang="en-US" sz="2000" dirty="0" smtClean="0"/>
              <a:t>1</a:t>
            </a:r>
            <a:r>
              <a:rPr lang="en-US" sz="2800" dirty="0" smtClean="0"/>
              <a:t> (a; </a:t>
            </a:r>
            <a:r>
              <a:rPr lang="en-US" sz="2800" dirty="0"/>
              <a:t>b</a:t>
            </a:r>
            <a:r>
              <a:rPr lang="en-US" sz="2800" dirty="0" smtClean="0"/>
              <a:t>; </a:t>
            </a:r>
            <a:r>
              <a:rPr lang="en-US" sz="2800" dirty="0"/>
              <a:t>c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450912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7704" y="400506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321297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НАЙДИТЕ УГОЛ МЕЖДУ ПЛОСКОСТЯМИ АА</a:t>
            </a:r>
            <a:r>
              <a:rPr lang="ru-RU" sz="2200" dirty="0" smtClean="0"/>
              <a:t>1</a:t>
            </a:r>
            <a:r>
              <a:rPr lang="en-US" dirty="0" smtClean="0"/>
              <a:t>D </a:t>
            </a:r>
            <a:r>
              <a:rPr lang="ru-RU" dirty="0" smtClean="0"/>
              <a:t>и </a:t>
            </a:r>
            <a:r>
              <a:rPr lang="en-US" dirty="0" smtClean="0"/>
              <a:t>BDC</a:t>
            </a:r>
            <a:r>
              <a:rPr lang="en-US" sz="2700" dirty="0" smtClean="0"/>
              <a:t>1</a:t>
            </a:r>
            <a:endParaRPr lang="ru-RU" sz="2700" dirty="0"/>
          </a:p>
        </p:txBody>
      </p:sp>
      <p:pic>
        <p:nvPicPr>
          <p:cNvPr id="3" name="Рисунок 2" descr="C2 угол между плоскостями 1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2484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2091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12450"/>
            <a:ext cx="8305800" cy="18845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 Все ребра правильной треугольной призмы равны 1. найти угол между плоскостями АВС и А</a:t>
            </a:r>
            <a:r>
              <a:rPr lang="ru-RU" sz="2700" dirty="0" smtClean="0"/>
              <a:t>1</a:t>
            </a:r>
            <a:r>
              <a:rPr lang="ru-RU" dirty="0" smtClean="0"/>
              <a:t>В</a:t>
            </a:r>
            <a:r>
              <a:rPr lang="ru-RU" sz="2700" dirty="0" smtClean="0"/>
              <a:t>1</a:t>
            </a:r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3" name="Рисунок 2" descr="C2 угол между плоскостями 3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3491880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125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В правильной шестиугольной призме </a:t>
            </a:r>
            <a:br>
              <a:rPr lang="ru-RU" sz="4400" dirty="0" smtClean="0"/>
            </a:br>
            <a:r>
              <a:rPr lang="ru-RU" sz="4400" dirty="0" smtClean="0"/>
              <a:t>все ребра равны между собой. Найти угол ме</a:t>
            </a:r>
            <a:r>
              <a:rPr lang="ru-RU" sz="4400" dirty="0"/>
              <a:t>ж</a:t>
            </a:r>
            <a:r>
              <a:rPr lang="ru-RU" sz="4400" dirty="0" smtClean="0"/>
              <a:t>ду плоскостями</a:t>
            </a:r>
            <a:r>
              <a:rPr lang="en-US" sz="4400" dirty="0" smtClean="0"/>
              <a:t> </a:t>
            </a:r>
            <a:r>
              <a:rPr lang="ru-RU" sz="4400" dirty="0" smtClean="0"/>
              <a:t> АВС и </a:t>
            </a:r>
            <a:r>
              <a:rPr lang="en-US" sz="4400" dirty="0" smtClean="0"/>
              <a:t>DB</a:t>
            </a:r>
            <a:r>
              <a:rPr lang="en-US" sz="3600" dirty="0" smtClean="0"/>
              <a:t>1</a:t>
            </a:r>
            <a:r>
              <a:rPr lang="en-US" sz="4400" dirty="0" smtClean="0"/>
              <a:t>F</a:t>
            </a:r>
            <a:r>
              <a:rPr lang="en-US" sz="3600" dirty="0" smtClean="0"/>
              <a:t>1</a:t>
            </a:r>
            <a:endParaRPr lang="ru-RU" sz="3600" dirty="0"/>
          </a:p>
        </p:txBody>
      </p:sp>
      <p:pic>
        <p:nvPicPr>
          <p:cNvPr id="3" name="Рисунок 2" descr="C2 угол между плоскостями 2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024336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9864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из </a:t>
            </a:r>
            <a:r>
              <a:rPr lang="ru-RU" dirty="0" err="1" smtClean="0"/>
              <a:t>егэ</a:t>
            </a:r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4824"/>
            <a:ext cx="9143999" cy="244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878497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03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Правильная шестиугольная призма.</a:t>
            </a:r>
            <a:endParaRPr lang="ru-RU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1547664" y="4653136"/>
            <a:ext cx="1800200" cy="1656184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002745" y="4653136"/>
            <a:ext cx="31683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002745" y="4500378"/>
            <a:ext cx="0" cy="2420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95936" y="55172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627322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19872" y="501317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15616" y="508518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87824" y="43651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19672" y="4293096"/>
            <a:ext cx="35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7824" y="602128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47664" y="623731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>
            <a:stCxn id="4" idx="5"/>
          </p:cNvCxnSpPr>
          <p:nvPr/>
        </p:nvCxnSpPr>
        <p:spPr>
          <a:xfrm flipH="1">
            <a:off x="2411760" y="4653136"/>
            <a:ext cx="52205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03848" y="479715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ru-RU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2411760" y="472514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ru-RU" sz="2400" dirty="0"/>
          </a:p>
        </p:txBody>
      </p:sp>
      <p:cxnSp>
        <p:nvCxnSpPr>
          <p:cNvPr id="44" name="Прямая соединительная линия 43"/>
          <p:cNvCxnSpPr>
            <a:stCxn id="4" idx="5"/>
          </p:cNvCxnSpPr>
          <p:nvPr/>
        </p:nvCxnSpPr>
        <p:spPr>
          <a:xfrm flipH="1">
            <a:off x="2915816" y="4653136"/>
            <a:ext cx="18002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Объект 44"/>
          <p:cNvGraphicFramePr>
            <a:graphicFrameLocks noChangeAspect="1"/>
          </p:cNvGraphicFramePr>
          <p:nvPr/>
        </p:nvGraphicFramePr>
        <p:xfrm>
          <a:off x="2627784" y="4941168"/>
          <a:ext cx="432048" cy="668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" name="Equation" r:id="rId3" imgW="355320" imgH="431640" progId="Equation.DSMT4">
                  <p:embed/>
                </p:oleObj>
              </mc:Choice>
              <mc:Fallback>
                <p:oleObj name="Equation" r:id="rId3" imgW="35532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941168"/>
                        <a:ext cx="432048" cy="6686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899240"/>
              </p:ext>
            </p:extLst>
          </p:nvPr>
        </p:nvGraphicFramePr>
        <p:xfrm>
          <a:off x="2660435" y="5417105"/>
          <a:ext cx="360040" cy="58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" name="Equation" r:id="rId5" imgW="241200" imgH="393480" progId="Equation.DSMT4">
                  <p:embed/>
                </p:oleObj>
              </mc:Choice>
              <mc:Fallback>
                <p:oleObj name="Equation" r:id="rId5" imgW="24120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435" y="5417105"/>
                        <a:ext cx="360040" cy="587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716016" y="134076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 (a; 0;0)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44008" y="184482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(- a; 0;0)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4667250" y="2349500"/>
          <a:ext cx="22145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" name="Equation" r:id="rId7" imgW="1041120" imgH="507960" progId="Equation.DSMT4">
                  <p:embed/>
                </p:oleObj>
              </mc:Choice>
              <mc:Fallback>
                <p:oleObj name="Equation" r:id="rId7" imgW="1041120" imgH="507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2349500"/>
                        <a:ext cx="22145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47564" y="4130425"/>
            <a:ext cx="25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229" y="1369891"/>
            <a:ext cx="3384376" cy="276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1928940" y="2974486"/>
            <a:ext cx="3888432" cy="7200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15516" y="3046494"/>
            <a:ext cx="1584176" cy="165618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34605" y="281206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1928940" y="147376"/>
            <a:ext cx="36004" cy="29100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11760" y="105273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416593"/>
              </p:ext>
            </p:extLst>
          </p:nvPr>
        </p:nvGraphicFramePr>
        <p:xfrm>
          <a:off x="4400773" y="3275071"/>
          <a:ext cx="24034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0" name="Equation" r:id="rId10" imgW="1130040" imgH="507960" progId="Equation.DSMT4">
                  <p:embed/>
                </p:oleObj>
              </mc:Choice>
              <mc:Fallback>
                <p:oleObj name="Equation" r:id="rId10" imgW="1130040" imgH="507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773" y="3275071"/>
                        <a:ext cx="240347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788024" y="4293096"/>
          <a:ext cx="21605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1" name="Equation" r:id="rId12" imgW="1015920" imgH="507960" progId="Equation.DSMT4">
                  <p:embed/>
                </p:oleObj>
              </mc:Choice>
              <mc:Fallback>
                <p:oleObj name="Equation" r:id="rId12" imgW="1015920" imgH="507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293096"/>
                        <a:ext cx="2160587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4730750" y="5445125"/>
          <a:ext cx="19446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2" name="Equation" r:id="rId14" imgW="914400" imgH="507960" progId="Equation.DSMT4">
                  <p:embed/>
                </p:oleObj>
              </mc:Choice>
              <mc:Fallback>
                <p:oleObj name="Equation" r:id="rId14" imgW="914400" imgH="507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5445125"/>
                        <a:ext cx="1944688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6804248" y="141277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(a; 0;c)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48264" y="1844824"/>
            <a:ext cx="219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(- a; 0;c)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6727825" y="2349500"/>
          <a:ext cx="22685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3" name="Equation" r:id="rId16" imgW="1066680" imgH="507960" progId="Equation.DSMT4">
                  <p:embed/>
                </p:oleObj>
              </mc:Choice>
              <mc:Fallback>
                <p:oleObj name="Equation" r:id="rId16" imgW="1066680" imgH="507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25" y="2349500"/>
                        <a:ext cx="2268538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6686550" y="3356992"/>
          <a:ext cx="24574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" name="Equation" r:id="rId18" imgW="1155600" imgH="507960" progId="Equation.DSMT4">
                  <p:embed/>
                </p:oleObj>
              </mc:Choice>
              <mc:Fallback>
                <p:oleObj name="Equation" r:id="rId18" imgW="1155600" imgH="507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3356992"/>
                        <a:ext cx="245745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6821488" y="4437063"/>
          <a:ext cx="22415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" name="Equation" r:id="rId20" imgW="1054080" imgH="507960" progId="Equation.DSMT4">
                  <p:embed/>
                </p:oleObj>
              </mc:Choice>
              <mc:Fallback>
                <p:oleObj name="Equation" r:id="rId20" imgW="1054080" imgH="507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4437063"/>
                        <a:ext cx="224155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6872288" y="5516563"/>
          <a:ext cx="20256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" name="Equation" r:id="rId22" imgW="952200" imgH="507960" progId="Equation.DSMT4">
                  <p:embed/>
                </p:oleObj>
              </mc:Choice>
              <mc:Fallback>
                <p:oleObj name="Equation" r:id="rId22" imgW="952200" imgH="5079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88" y="5516563"/>
                        <a:ext cx="202565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059832" y="342900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a</a:t>
            </a:r>
            <a:endParaRPr lang="ru-RU" sz="2800" b="1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707904" y="234888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c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0" grpId="0"/>
      <p:bldP spid="41" grpId="0"/>
      <p:bldP spid="48" grpId="0"/>
      <p:bldP spid="16" grpId="0"/>
      <p:bldP spid="22" grpId="0"/>
      <p:bldP spid="26" grpId="0"/>
      <p:bldP spid="57" grpId="0"/>
      <p:bldP spid="58" grpId="0"/>
      <p:bldP spid="43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305800" cy="650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Правильная треугольная призма.</a:t>
            </a:r>
            <a:endParaRPr lang="ru-RU" dirty="0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11560" y="1844823"/>
            <a:ext cx="4281115" cy="4203551"/>
            <a:chOff x="0" y="935"/>
            <a:chExt cx="3082" cy="2875"/>
          </a:xfrm>
        </p:grpSpPr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1655" y="93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 i="1">
                  <a:latin typeface="Georgia" pitchFamily="18" charset="0"/>
                </a:rPr>
                <a:t>С</a:t>
              </a:r>
              <a:r>
                <a:rPr lang="ru-RU" sz="2400" b="1" baseline="-2500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1</a:t>
              </a:r>
            </a:p>
          </p:txBody>
        </p:sp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339" y="1842"/>
              <a:ext cx="2352" cy="1664"/>
            </a:xfrm>
            <a:custGeom>
              <a:avLst/>
              <a:gdLst/>
              <a:ahLst/>
              <a:cxnLst>
                <a:cxn ang="0">
                  <a:pos x="0" y="2208"/>
                </a:cxn>
                <a:cxn ang="0">
                  <a:pos x="2352" y="2208"/>
                </a:cxn>
                <a:cxn ang="0">
                  <a:pos x="2352" y="0"/>
                </a:cxn>
                <a:cxn ang="0">
                  <a:pos x="0" y="0"/>
                </a:cxn>
                <a:cxn ang="0">
                  <a:pos x="0" y="2208"/>
                </a:cxn>
              </a:cxnLst>
              <a:rect l="0" t="0" r="r" b="b"/>
              <a:pathLst>
                <a:path w="2352" h="2208">
                  <a:moveTo>
                    <a:pt x="0" y="2208"/>
                  </a:moveTo>
                  <a:lnTo>
                    <a:pt x="2352" y="2208"/>
                  </a:lnTo>
                  <a:lnTo>
                    <a:pt x="2352" y="0"/>
                  </a:lnTo>
                  <a:lnTo>
                    <a:pt x="0" y="0"/>
                  </a:lnTo>
                  <a:lnTo>
                    <a:pt x="0" y="2208"/>
                  </a:lnTo>
                  <a:close/>
                </a:path>
              </a:pathLst>
            </a:custGeom>
            <a:noFill/>
            <a:ln w="4445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338" y="1842"/>
              <a:ext cx="1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927" y="1252"/>
              <a:ext cx="3" cy="1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712"/>
                </a:cxn>
              </a:cxnLst>
              <a:rect l="0" t="0" r="r" b="b"/>
              <a:pathLst>
                <a:path w="3" h="1712">
                  <a:moveTo>
                    <a:pt x="0" y="0"/>
                  </a:moveTo>
                  <a:lnTo>
                    <a:pt x="3" y="1712"/>
                  </a:lnTo>
                </a:path>
              </a:pathLst>
            </a:cu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38" y="2960"/>
              <a:ext cx="2352" cy="562"/>
            </a:xfrm>
            <a:custGeom>
              <a:avLst/>
              <a:gdLst/>
              <a:ahLst/>
              <a:cxnLst>
                <a:cxn ang="0">
                  <a:pos x="0" y="562"/>
                </a:cxn>
                <a:cxn ang="0">
                  <a:pos x="1581" y="0"/>
                </a:cxn>
                <a:cxn ang="0">
                  <a:pos x="2352" y="562"/>
                </a:cxn>
              </a:cxnLst>
              <a:rect l="0" t="0" r="r" b="b"/>
              <a:pathLst>
                <a:path w="2352" h="562">
                  <a:moveTo>
                    <a:pt x="0" y="562"/>
                  </a:moveTo>
                  <a:lnTo>
                    <a:pt x="1581" y="0"/>
                  </a:lnTo>
                  <a:lnTo>
                    <a:pt x="2352" y="562"/>
                  </a:lnTo>
                </a:path>
              </a:pathLst>
            </a:custGeom>
            <a:noFill/>
            <a:ln w="38100" cap="flat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39" y="1245"/>
              <a:ext cx="2359" cy="600"/>
            </a:xfrm>
            <a:custGeom>
              <a:avLst/>
              <a:gdLst/>
              <a:ahLst/>
              <a:cxnLst>
                <a:cxn ang="0">
                  <a:pos x="5" y="597"/>
                </a:cxn>
                <a:cxn ang="0">
                  <a:pos x="1592" y="0"/>
                </a:cxn>
                <a:cxn ang="0">
                  <a:pos x="2359" y="600"/>
                </a:cxn>
                <a:cxn ang="0">
                  <a:pos x="0" y="600"/>
                </a:cxn>
                <a:cxn ang="0">
                  <a:pos x="1216" y="148"/>
                </a:cxn>
                <a:cxn ang="0">
                  <a:pos x="1614" y="4"/>
                </a:cxn>
              </a:cxnLst>
              <a:rect l="0" t="0" r="r" b="b"/>
              <a:pathLst>
                <a:path w="2359" h="600">
                  <a:moveTo>
                    <a:pt x="5" y="597"/>
                  </a:moveTo>
                  <a:lnTo>
                    <a:pt x="1592" y="0"/>
                  </a:lnTo>
                  <a:lnTo>
                    <a:pt x="2359" y="600"/>
                  </a:lnTo>
                  <a:lnTo>
                    <a:pt x="0" y="600"/>
                  </a:lnTo>
                  <a:lnTo>
                    <a:pt x="1216" y="148"/>
                  </a:lnTo>
                  <a:lnTo>
                    <a:pt x="1614" y="4"/>
                  </a:lnTo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46" y="352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 i="1">
                  <a:latin typeface="Georgia" pitchFamily="18" charset="0"/>
                </a:rPr>
                <a:t>А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2690" y="347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 i="1" dirty="0">
                  <a:latin typeface="Georgia" pitchFamily="18" charset="0"/>
                </a:rPr>
                <a:t>В</a:t>
              </a: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634" y="275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 i="1">
                  <a:latin typeface="Georgia" pitchFamily="18" charset="0"/>
                </a:rPr>
                <a:t>С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0" y="1706"/>
              <a:ext cx="5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 i="1" dirty="0">
                  <a:latin typeface="Georgia" pitchFamily="18" charset="0"/>
                </a:rPr>
                <a:t>А</a:t>
              </a:r>
              <a:r>
                <a:rPr lang="ru-RU" sz="2400" b="1" baseline="-25000" dirty="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1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698" y="1661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 i="1">
                  <a:latin typeface="Georgia" pitchFamily="18" charset="0"/>
                </a:rPr>
                <a:t>В</a:t>
              </a:r>
              <a:r>
                <a:rPr lang="ru-RU" sz="2400" b="1" baseline="-25000">
                  <a:solidFill>
                    <a:schemeClr val="tx2"/>
                  </a:solidFill>
                  <a:latin typeface="Georgia" pitchFamily="18" charset="0"/>
                  <a:cs typeface="Arial" charset="0"/>
                </a:rPr>
                <a:t>1</a:t>
              </a:r>
            </a:p>
          </p:txBody>
        </p:sp>
      </p:grpSp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4423169" y="4166646"/>
            <a:ext cx="348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c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2659050" y="5558569"/>
            <a:ext cx="367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a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51520" y="4797152"/>
            <a:ext cx="3024336" cy="115212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979712" y="5085184"/>
            <a:ext cx="3528392" cy="79208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267744" y="1916832"/>
            <a:ext cx="72008" cy="345638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520" y="602128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6056" y="59492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91680" y="170080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1331640" y="4509120"/>
          <a:ext cx="331465" cy="856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0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509120"/>
                        <a:ext cx="331465" cy="8562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339752" y="458112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843808" y="4930517"/>
          <a:ext cx="504056" cy="658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1" name="Equation" r:id="rId5" imgW="330120" imgH="431640" progId="Equation.DSMT4">
                  <p:embed/>
                </p:oleObj>
              </mc:Choice>
              <mc:Fallback>
                <p:oleObj name="Equation" r:id="rId5" imgW="33012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930517"/>
                        <a:ext cx="504056" cy="6587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5004048" y="1412776"/>
          <a:ext cx="1357114" cy="838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2" name="Equation" r:id="rId7" imgW="698400" imgH="431640" progId="Equation.DSMT4">
                  <p:embed/>
                </p:oleObj>
              </mc:Choice>
              <mc:Fallback>
                <p:oleObj name="Equation" r:id="rId7" imgW="69840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412776"/>
                        <a:ext cx="1357114" cy="8389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788024" y="2276872"/>
          <a:ext cx="16779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3" name="Equation" r:id="rId9" imgW="863280" imgH="507960" progId="Equation.DSMT4">
                  <p:embed/>
                </p:oleObj>
              </mc:Choice>
              <mc:Fallback>
                <p:oleObj name="Equation" r:id="rId9" imgW="863280" imgH="507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276872"/>
                        <a:ext cx="1677988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5004048" y="3284984"/>
          <a:ext cx="15557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4" name="Equation" r:id="rId11" imgW="799920" imgH="431640" progId="Equation.DSMT4">
                  <p:embed/>
                </p:oleObj>
              </mc:Choice>
              <mc:Fallback>
                <p:oleObj name="Equation" r:id="rId11" imgW="79992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284984"/>
                        <a:ext cx="15557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7164288" y="1412776"/>
          <a:ext cx="1409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5" name="Equation" r:id="rId13" imgW="723600" imgH="431640" progId="Equation.DSMT4">
                  <p:embed/>
                </p:oleObj>
              </mc:Choice>
              <mc:Fallback>
                <p:oleObj name="Equation" r:id="rId13" imgW="72360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412776"/>
                        <a:ext cx="1409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6838950" y="2349500"/>
          <a:ext cx="17541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6" name="Equation" r:id="rId15" imgW="901440" imgH="507960" progId="Equation.DSMT4">
                  <p:embed/>
                </p:oleObj>
              </mc:Choice>
              <mc:Fallback>
                <p:oleObj name="Equation" r:id="rId15" imgW="901440" imgH="507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0" y="2349500"/>
                        <a:ext cx="1754188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7056438" y="3429000"/>
          <a:ext cx="16287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7" name="Equation" r:id="rId17" imgW="838080" imgH="431640" progId="Equation.DSMT4">
                  <p:embed/>
                </p:oleObj>
              </mc:Choice>
              <mc:Fallback>
                <p:oleObj name="Equation" r:id="rId17" imgW="83808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438" y="3429000"/>
                        <a:ext cx="16287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06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Правильная треугольная пирамида.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556792"/>
            <a:ext cx="451661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467544" y="3933056"/>
            <a:ext cx="3888432" cy="14678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79912" y="54452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024682" y="1711176"/>
            <a:ext cx="90953" cy="265158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6016" y="350100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123728" y="4581128"/>
            <a:ext cx="0" cy="636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8658" y="463487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9136" y="214947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711375" y="1988840"/>
            <a:ext cx="72008" cy="239222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00250" y="414782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30572"/>
              </p:ext>
            </p:extLst>
          </p:nvPr>
        </p:nvGraphicFramePr>
        <p:xfrm>
          <a:off x="2483768" y="4725144"/>
          <a:ext cx="293571" cy="758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1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725144"/>
                        <a:ext cx="293571" cy="7585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565734"/>
              </p:ext>
            </p:extLst>
          </p:nvPr>
        </p:nvGraphicFramePr>
        <p:xfrm>
          <a:off x="3203848" y="4005064"/>
          <a:ext cx="514533" cy="671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2" name="Equation" r:id="rId6" imgW="330120" imgH="431640" progId="Equation.DSMT4">
                  <p:embed/>
                </p:oleObj>
              </mc:Choice>
              <mc:Fallback>
                <p:oleObj name="Equation" r:id="rId6" imgW="33012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005064"/>
                        <a:ext cx="514533" cy="6714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361619"/>
              </p:ext>
            </p:extLst>
          </p:nvPr>
        </p:nvGraphicFramePr>
        <p:xfrm>
          <a:off x="2123728" y="3789039"/>
          <a:ext cx="514533" cy="67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3" name="Equation" r:id="rId8" imgW="330120" imgH="431640" progId="Equation.DSMT4">
                  <p:embed/>
                </p:oleObj>
              </mc:Choice>
              <mc:Fallback>
                <p:oleObj name="Equation" r:id="rId8" imgW="33012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789039"/>
                        <a:ext cx="514533" cy="67148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231740" y="274656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h</a:t>
            </a:r>
            <a:endParaRPr lang="ru-RU" sz="2400" b="1" i="1" dirty="0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5076056" y="2492896"/>
          <a:ext cx="15557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4" name="Equation" r:id="rId10" imgW="799920" imgH="431640" progId="Equation.DSMT4">
                  <p:embed/>
                </p:oleObj>
              </mc:Choice>
              <mc:Fallback>
                <p:oleObj name="Equation" r:id="rId10" imgW="79992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492896"/>
                        <a:ext cx="15557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5003800" y="1412875"/>
          <a:ext cx="13573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5" name="Equation" r:id="rId12" imgW="698400" imgH="431640" progId="Equation.DSMT4">
                  <p:embed/>
                </p:oleObj>
              </mc:Choice>
              <mc:Fallback>
                <p:oleObj name="Equation" r:id="rId12" imgW="69840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412875"/>
                        <a:ext cx="135731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6719888" y="1341438"/>
          <a:ext cx="1703387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6" name="Equation" r:id="rId14" imgW="876240" imgH="507960" progId="Equation.DSMT4">
                  <p:embed/>
                </p:oleObj>
              </mc:Choice>
              <mc:Fallback>
                <p:oleObj name="Equation" r:id="rId14" imgW="876240" imgH="507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1341438"/>
                        <a:ext cx="1703387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6948264" y="2420888"/>
          <a:ext cx="16779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7" name="Equation" r:id="rId16" imgW="863280" imgH="507960" progId="Equation.DSMT4">
                  <p:embed/>
                </p:oleObj>
              </mc:Choice>
              <mc:Fallback>
                <p:oleObj name="Equation" r:id="rId16" imgW="863280" imgH="507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2420888"/>
                        <a:ext cx="1677988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2123728" y="3501008"/>
            <a:ext cx="264440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123728" y="3501008"/>
            <a:ext cx="2592288" cy="10925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Правильная четырехугольная пирамида.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979712" y="465313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a</a:t>
            </a:r>
            <a:endParaRPr lang="ru-RU" sz="28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95736" y="314096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h</a:t>
            </a:r>
            <a:endParaRPr lang="ru-RU" sz="2800" b="1" i="1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555776" y="4797152"/>
          <a:ext cx="28733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0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797152"/>
                        <a:ext cx="287337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932040" y="1556792"/>
          <a:ext cx="14557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1" name="Equation" r:id="rId5" imgW="749160" imgH="431640" progId="Equation.DSMT4">
                  <p:embed/>
                </p:oleObj>
              </mc:Choice>
              <mc:Fallback>
                <p:oleObj name="Equation" r:id="rId5" imgW="74916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556792"/>
                        <a:ext cx="145573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860032" y="2420888"/>
          <a:ext cx="16525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2" name="Equation" r:id="rId7" imgW="850680" imgH="431640" progId="Equation.DSMT4">
                  <p:embed/>
                </p:oleObj>
              </mc:Choice>
              <mc:Fallback>
                <p:oleObj name="Equation" r:id="rId7" imgW="85068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420888"/>
                        <a:ext cx="16525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821238" y="3429000"/>
          <a:ext cx="18748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3" name="Equation" r:id="rId9" imgW="965160" imgH="431640" progId="Equation.DSMT4">
                  <p:embed/>
                </p:oleObj>
              </mc:Choice>
              <mc:Fallback>
                <p:oleObj name="Equation" r:id="rId9" imgW="96516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3429000"/>
                        <a:ext cx="187483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6732240" y="1484784"/>
          <a:ext cx="16525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4" name="Equation" r:id="rId11" imgW="850680" imgH="431640" progId="Equation.DSMT4">
                  <p:embed/>
                </p:oleObj>
              </mc:Choice>
              <mc:Fallback>
                <p:oleObj name="Equation" r:id="rId11" imgW="85068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484784"/>
                        <a:ext cx="16525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7253288" y="2665413"/>
          <a:ext cx="11842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5" name="Equation" r:id="rId13" imgW="609480" imgH="253800" progId="Equation.DSMT4">
                  <p:embed/>
                </p:oleObj>
              </mc:Choice>
              <mc:Fallback>
                <p:oleObj name="Equation" r:id="rId13" imgW="60948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2665413"/>
                        <a:ext cx="118427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1988840"/>
            <a:ext cx="4184923" cy="289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1259632" y="4293096"/>
            <a:ext cx="316835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31640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403648" y="3861048"/>
            <a:ext cx="1800200" cy="115212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83968" y="43651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14127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483768" y="2204864"/>
            <a:ext cx="72008" cy="208823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95736" y="328498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483768" y="1628800"/>
            <a:ext cx="72008" cy="266429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8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10304</TotalTime>
  <Words>929</Words>
  <Application>Microsoft Office PowerPoint</Application>
  <PresentationFormat>Экран (4:3)</PresentationFormat>
  <Paragraphs>248</Paragraphs>
  <Slides>53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Поток</vt:lpstr>
      <vt:lpstr>Equation</vt:lpstr>
      <vt:lpstr>Задания С2 на ЕГЭ. Координатный метод.</vt:lpstr>
      <vt:lpstr>РАССТОЯНИЯ В ПРОСТРАНСТВЕ</vt:lpstr>
      <vt:lpstr>Координаты многогранников </vt:lpstr>
      <vt:lpstr>Единичный куб.</vt:lpstr>
      <vt:lpstr>Прямоугольный параллелепипед.</vt:lpstr>
      <vt:lpstr>Правильная шестиугольная призма.</vt:lpstr>
      <vt:lpstr>Правильная треугольная призма.</vt:lpstr>
      <vt:lpstr>Правильная треугольная пирамида.</vt:lpstr>
      <vt:lpstr>Правильная четырехугольная пирамида.</vt:lpstr>
      <vt:lpstr>Правильная шестиугольная пирамида.</vt:lpstr>
      <vt:lpstr>Расстояние от точки до плоскости.</vt:lpstr>
      <vt:lpstr>Расстояние от точки М(x0;y0;z0)до плоскости ax + by + cz + d = 0.</vt:lpstr>
      <vt:lpstr>Уравнение плоскости, проходящей через три точки.</vt:lpstr>
      <vt:lpstr>Презентация PowerPoint</vt:lpstr>
      <vt:lpstr>№ 1 В единичном кубе АВСDA1B1C1D1 найдите расстояние от точки А1 до плоскости (BDC1) .</vt:lpstr>
      <vt:lpstr>Презентация PowerPoint</vt:lpstr>
      <vt:lpstr>№ 2. В правильной шестиугольной призме все ребра равны 1. Найдите расстояние от точки А до плоскости (DEF1)  </vt:lpstr>
      <vt:lpstr>Презентация PowerPoint</vt:lpstr>
      <vt:lpstr>Презентация PowerPoint</vt:lpstr>
      <vt:lpstr>Расстояние между скрещивающимися прямыми.</vt:lpstr>
      <vt:lpstr>Презентация PowerPoint</vt:lpstr>
      <vt:lpstr>№ 1. В единичном кубе найдите расстояние между прямыми АD1 и ВD.</vt:lpstr>
      <vt:lpstr>Презентация PowerPoint</vt:lpstr>
      <vt:lpstr>Презентация PowerPoint</vt:lpstr>
      <vt:lpstr>№ 2. В правильной четырехугольной пирамиде SABCD все ребра равны 1. Найдите расстояние между прямыми АS и ВС.</vt:lpstr>
      <vt:lpstr>Презентация PowerPoint</vt:lpstr>
      <vt:lpstr>Презентация PowerPoint</vt:lpstr>
      <vt:lpstr>Презентация PowerPoint</vt:lpstr>
      <vt:lpstr>Задания из материалов егэ</vt:lpstr>
      <vt:lpstr> Координатный метод</vt:lpstr>
      <vt:lpstr>УГЛЫ В ПРОСТРАНСТВЕ</vt:lpstr>
      <vt:lpstr>НАХОЖДЕНИЕ УГЛОВ</vt:lpstr>
      <vt:lpstr>Нахождение угла между пересекающимися прямыми.</vt:lpstr>
      <vt:lpstr>Угол между прямой и плоскостью</vt:lpstr>
      <vt:lpstr>Прямоугольный параллелепипед.</vt:lpstr>
      <vt:lpstr> Найдите угол между прямыми А1С, АВ1 </vt:lpstr>
      <vt:lpstr>№ 1. В единичном кубе найдите угол между прямыми АD1 и ВD, между прямой AD1 плоскостью BDC1</vt:lpstr>
      <vt:lpstr>Найдите угол между прямыми FB1,EC1</vt:lpstr>
      <vt:lpstr>Найти угол между прямыми AB , CS</vt:lpstr>
      <vt:lpstr>Найдите угол между прямыми AS,BN </vt:lpstr>
      <vt:lpstr>Нахождение угла между прямой и плоскостью.</vt:lpstr>
      <vt:lpstr>Презентация PowerPoint</vt:lpstr>
      <vt:lpstr>Презентация PowerPoint</vt:lpstr>
      <vt:lpstr>В правильной шестиугольной призме все ребра равны между собой. G середина  А1В1. Найти угол между плоскостью ВВ1D и прямой AG. Вар. 18</vt:lpstr>
      <vt:lpstr>В прав. пирамиде АВ=a,AS=2a. Найти угол между  плоскостью ABS и прямыми EF, АD, BC, AE.</vt:lpstr>
      <vt:lpstr>Нахождение угла между плоскостями.</vt:lpstr>
      <vt:lpstr>Презентация PowerPoint</vt:lpstr>
      <vt:lpstr>Презентация PowerPoint</vt:lpstr>
      <vt:lpstr>Формула вычисления угла между плоскостями</vt:lpstr>
      <vt:lpstr>НАЙДИТЕ УГОЛ МЕЖДУ ПЛОСКОСТЯМИ АА1D и BDC1</vt:lpstr>
      <vt:lpstr>№ Все ребра правильной треугольной призмы равны 1. найти угол между плоскостями АВС и А1В1С</vt:lpstr>
      <vt:lpstr>В правильной шестиугольной призме  все ребра равны между собой. Найти угол между плоскостями  АВС и DB1F1</vt:lpstr>
      <vt:lpstr>Задачи из егэ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Координаты многогранников.</dc:title>
  <dc:creator>Пользователь</dc:creator>
  <cp:lastModifiedBy>Admin</cp:lastModifiedBy>
  <cp:revision>113</cp:revision>
  <dcterms:created xsi:type="dcterms:W3CDTF">2012-10-06T09:33:53Z</dcterms:created>
  <dcterms:modified xsi:type="dcterms:W3CDTF">2013-03-18T19:01:49Z</dcterms:modified>
</cp:coreProperties>
</file>