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5750-AB6D-4D49-92BF-DF874CD0C3D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7B43-EDD0-457A-8646-60182B439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5750-AB6D-4D49-92BF-DF874CD0C3D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7B43-EDD0-457A-8646-60182B439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5750-AB6D-4D49-92BF-DF874CD0C3D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7B43-EDD0-457A-8646-60182B439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5750-AB6D-4D49-92BF-DF874CD0C3D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7B43-EDD0-457A-8646-60182B439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5750-AB6D-4D49-92BF-DF874CD0C3D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7B43-EDD0-457A-8646-60182B439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5750-AB6D-4D49-92BF-DF874CD0C3D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7B43-EDD0-457A-8646-60182B439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5750-AB6D-4D49-92BF-DF874CD0C3D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7B43-EDD0-457A-8646-60182B439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5750-AB6D-4D49-92BF-DF874CD0C3D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7B43-EDD0-457A-8646-60182B439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5750-AB6D-4D49-92BF-DF874CD0C3D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7B43-EDD0-457A-8646-60182B439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5750-AB6D-4D49-92BF-DF874CD0C3D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7B43-EDD0-457A-8646-60182B439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5750-AB6D-4D49-92BF-DF874CD0C3D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7B43-EDD0-457A-8646-60182B439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35750-AB6D-4D49-92BF-DF874CD0C3D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57B43-EDD0-457A-8646-60182B439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0"/>
            <a:ext cx="6408712" cy="2852936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Отечественная война 1812 г.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Александр_1_Крюг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132856"/>
            <a:ext cx="3275856" cy="4608618"/>
          </a:xfrm>
          <a:prstGeom prst="rect">
            <a:avLst/>
          </a:prstGeom>
        </p:spPr>
      </p:pic>
      <p:pic>
        <p:nvPicPr>
          <p:cNvPr id="5" name="Рисунок 4" descr="наполе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132856"/>
            <a:ext cx="2736304" cy="45730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8864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Учитель истории и обществознания МОБУ гимназии </a:t>
            </a:r>
            <a:r>
              <a:rPr lang="ru-RU" b="1" i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№44</a:t>
            </a:r>
          </a:p>
          <a:p>
            <a:pPr algn="ctr"/>
            <a:r>
              <a:rPr lang="ru-RU" b="1" i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Гаврикова</a:t>
            </a:r>
            <a:r>
              <a:rPr lang="ru-RU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Карина Александровна</a:t>
            </a:r>
            <a:endParaRPr lang="ru-RU" b="1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5. Бородинское сражение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u="sng" dirty="0" smtClean="0">
                <a:solidFill>
                  <a:srgbClr val="FF0000"/>
                </a:solidFill>
              </a:rPr>
              <a:t>Потери сторон</a:t>
            </a:r>
          </a:p>
          <a:p>
            <a:pPr algn="ctr">
              <a:buNone/>
            </a:pPr>
            <a:endParaRPr lang="ru-RU" b="1" i="1" u="sng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i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 </a:t>
            </a:r>
            <a:r>
              <a:rPr lang="ru-RU" b="1" i="1" u="sng" dirty="0" smtClean="0">
                <a:solidFill>
                  <a:srgbClr val="FF0000"/>
                </a:solidFill>
              </a:rPr>
              <a:t>Россия  </a:t>
            </a:r>
            <a:r>
              <a:rPr lang="ru-RU" b="1" i="1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ru-RU" b="1" i="1" u="sng" dirty="0" smtClean="0">
                <a:solidFill>
                  <a:srgbClr val="FF0000"/>
                </a:solidFill>
              </a:rPr>
              <a:t>Франция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44 тыс. человек                             58, 5 тыс. чел.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051720" y="2132856"/>
            <a:ext cx="1368152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436096" y="2132856"/>
            <a:ext cx="1152128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5. Бородинское сражение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u="sng" dirty="0" smtClean="0">
                <a:solidFill>
                  <a:srgbClr val="FF0000"/>
                </a:solidFill>
              </a:rPr>
              <a:t>Итоги сражения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Различные оценки</a:t>
            </a:r>
          </a:p>
          <a:p>
            <a:pPr marL="457200" indent="-457200"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</a:rPr>
              <a:t>Победа русских войск                            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М. И. Кутузов </a:t>
            </a:r>
          </a:p>
          <a:p>
            <a:pPr marL="457200" indent="-457200"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</a:rPr>
              <a:t>Победа французских войск                        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Наполеон</a:t>
            </a:r>
          </a:p>
          <a:p>
            <a:pPr marL="457200" indent="-457200"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</a:rPr>
              <a:t>«Ничья», поскольку стороны </a:t>
            </a:r>
            <a:endParaRPr lang="ru-RU" sz="2400" b="1" i="1" dirty="0">
              <a:solidFill>
                <a:srgbClr val="002060"/>
              </a:solidFill>
            </a:endParaRPr>
          </a:p>
          <a:p>
            <a:pPr marL="457200" indent="-457200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не сумели добиться поставленных               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современные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</a:p>
          <a:p>
            <a:pPr marL="457200" indent="-457200"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 целей.                                                                        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историки  </a:t>
            </a:r>
            <a:r>
              <a:rPr lang="ru-RU" sz="2400" b="1" i="1" dirty="0" smtClean="0">
                <a:solidFill>
                  <a:srgbClr val="002060"/>
                </a:solidFill>
              </a:rPr>
              <a:t>          </a:t>
            </a:r>
          </a:p>
          <a:p>
            <a:pPr marL="457200" indent="-457200"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 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139952" y="2780928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860032" y="3212976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508104" y="407707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наполе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271404"/>
            <a:ext cx="1547701" cy="2586596"/>
          </a:xfrm>
          <a:prstGeom prst="rect">
            <a:avLst/>
          </a:prstGeom>
        </p:spPr>
      </p:pic>
      <p:pic>
        <p:nvPicPr>
          <p:cNvPr id="11" name="Рисунок 10" descr="кутуз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331834"/>
            <a:ext cx="1949202" cy="2526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i="1" u="sng" dirty="0" smtClean="0">
                <a:solidFill>
                  <a:schemeClr val="tx2"/>
                </a:solidFill>
              </a:rPr>
              <a:t>6. Партизанское движение. Народное ополчение</a:t>
            </a:r>
            <a:endParaRPr lang="ru-RU" sz="3200" b="1" i="1" u="sng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0825" y="1268413"/>
          <a:ext cx="8642350" cy="3205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21175"/>
                <a:gridCol w="432117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dirty="0" smtClean="0">
                          <a:solidFill>
                            <a:schemeClr val="tx2"/>
                          </a:solidFill>
                        </a:rPr>
                        <a:t>Партизанское</a:t>
                      </a:r>
                      <a:r>
                        <a:rPr lang="ru-RU" sz="1800" b="0" i="0" u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800" b="0" i="0" u="none" dirty="0" smtClean="0">
                          <a:solidFill>
                            <a:schemeClr val="tx2"/>
                          </a:solidFill>
                        </a:rPr>
                        <a:t>движение</a:t>
                      </a:r>
                      <a:endParaRPr lang="ru-RU" b="0" i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dirty="0" smtClean="0">
                          <a:solidFill>
                            <a:schemeClr val="tx2"/>
                          </a:solidFill>
                        </a:rPr>
                        <a:t>Народное  ополчение</a:t>
                      </a:r>
                      <a:endParaRPr lang="ru-RU" b="0" i="0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Специально организованные армейские партизанские отряды во главе с офицерами – Д. Давыдов, А. Фигнер, А. </a:t>
                      </a:r>
                      <a:r>
                        <a:rPr lang="ru-RU" dirty="0" err="1" smtClean="0"/>
                        <a:t>Бенкендорф</a:t>
                      </a:r>
                      <a:r>
                        <a:rPr lang="ru-RU" dirty="0" smtClean="0"/>
                        <a:t> и др.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Народные (крестьянские) партизанские отряды – Г. Курин (Московская губерния), В. Кожина (Смоленская губерния)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Создано на основании Манифестов императора Александра </a:t>
                      </a:r>
                      <a:r>
                        <a:rPr lang="en-US" dirty="0" smtClean="0"/>
                        <a:t> I</a:t>
                      </a:r>
                      <a:r>
                        <a:rPr lang="ru-RU" baseline="0" dirty="0" smtClean="0"/>
                        <a:t> от 6 и 18 июля 1812 г. с целью создания стратегических резервов и организации отпора французам. </a:t>
                      </a:r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Наибольшее число ополченцев было в Московской губернии (30 тыс. чел.) и Петербургской губернии (14 тыс. чел.)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Портрет_Герасима_Кур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616241"/>
            <a:ext cx="1584176" cy="2241759"/>
          </a:xfrm>
          <a:prstGeom prst="rect">
            <a:avLst/>
          </a:prstGeom>
        </p:spPr>
      </p:pic>
      <p:pic>
        <p:nvPicPr>
          <p:cNvPr id="6" name="Рисунок 5" descr="Портрет_Василисы_Кожино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581129"/>
            <a:ext cx="1584176" cy="22768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61653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Курин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61653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 Кожина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u="sng" dirty="0" smtClean="0">
                <a:solidFill>
                  <a:schemeClr val="tx2"/>
                </a:solidFill>
              </a:rPr>
              <a:t>7</a:t>
            </a:r>
            <a:r>
              <a:rPr lang="ru-RU" sz="3600" b="1" i="1" u="sng" dirty="0" smtClean="0">
                <a:solidFill>
                  <a:schemeClr val="tx2"/>
                </a:solidFill>
              </a:rPr>
              <a:t>. </a:t>
            </a:r>
            <a:r>
              <a:rPr lang="ru-RU" sz="3600" b="1" i="1" u="sng" dirty="0" smtClean="0">
                <a:solidFill>
                  <a:schemeClr val="tx2"/>
                </a:solidFill>
              </a:rPr>
              <a:t>Историческое значение Отечественной войны 1812 г. </a:t>
            </a:r>
            <a:endParaRPr lang="ru-RU" sz="3600" b="1" i="1" u="sng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Война пробудила чувство национального самосознания русского народа и вызвала патриотический подъем в стране.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Война носила народный характер, что проявлялось в массовом героизме, формировании ополчения, действиях партизан.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Победа над французами стала первым шагом в освобождении стран Европы от наполеоновского владычества.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Отечественная война 1812 г. дала импульс к созданию выдающихся произведений литературы и искусства.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Домашнее задание</a:t>
            </a:r>
            <a:endParaRPr lang="ru-RU" b="1" i="1" u="sng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§ 5-6, записи в тетради.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План урока</a:t>
            </a:r>
            <a:endParaRPr lang="ru-RU" b="1" i="1" u="sng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i="1" dirty="0" smtClean="0">
                <a:solidFill>
                  <a:schemeClr val="tx2"/>
                </a:solidFill>
              </a:rPr>
              <a:t>1. Причины войны.</a:t>
            </a:r>
          </a:p>
          <a:p>
            <a:pPr>
              <a:buNone/>
            </a:pPr>
            <a:r>
              <a:rPr lang="ru-RU" sz="3000" b="1" i="1" dirty="0" smtClean="0">
                <a:solidFill>
                  <a:schemeClr val="tx2"/>
                </a:solidFill>
              </a:rPr>
              <a:t>2. Планы сторон.</a:t>
            </a:r>
          </a:p>
          <a:p>
            <a:pPr>
              <a:buNone/>
            </a:pPr>
            <a:r>
              <a:rPr lang="ru-RU" sz="3000" b="1" i="1" dirty="0" smtClean="0">
                <a:solidFill>
                  <a:schemeClr val="tx2"/>
                </a:solidFill>
              </a:rPr>
              <a:t>3. Соотношение сил</a:t>
            </a:r>
          </a:p>
          <a:p>
            <a:pPr>
              <a:buNone/>
            </a:pPr>
            <a:r>
              <a:rPr lang="ru-RU" sz="3000" b="1" i="1" dirty="0" smtClean="0">
                <a:solidFill>
                  <a:schemeClr val="tx2"/>
                </a:solidFill>
              </a:rPr>
              <a:t>4. Начало войны.</a:t>
            </a:r>
          </a:p>
          <a:p>
            <a:pPr>
              <a:buNone/>
            </a:pPr>
            <a:r>
              <a:rPr lang="ru-RU" sz="3000" b="1" i="1" dirty="0" smtClean="0">
                <a:solidFill>
                  <a:schemeClr val="tx2"/>
                </a:solidFill>
              </a:rPr>
              <a:t>5. Бородинское сражение.</a:t>
            </a:r>
          </a:p>
          <a:p>
            <a:pPr>
              <a:buNone/>
            </a:pPr>
            <a:r>
              <a:rPr lang="ru-RU" sz="3000" b="1" i="1" dirty="0" smtClean="0">
                <a:solidFill>
                  <a:schemeClr val="tx2"/>
                </a:solidFill>
              </a:rPr>
              <a:t>6. Партизанское движение. Народное Ополчение</a:t>
            </a:r>
            <a:r>
              <a:rPr lang="ru-RU" sz="3000" b="1" i="1" dirty="0" smtClean="0">
                <a:solidFill>
                  <a:schemeClr val="tx2"/>
                </a:solidFill>
              </a:rPr>
              <a:t>.</a:t>
            </a:r>
            <a:endParaRPr lang="ru-RU" sz="3000" b="1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3000" b="1" i="1" dirty="0">
                <a:solidFill>
                  <a:schemeClr val="tx2"/>
                </a:solidFill>
              </a:rPr>
              <a:t>7</a:t>
            </a:r>
            <a:r>
              <a:rPr lang="ru-RU" sz="3000" b="1" i="1" dirty="0" smtClean="0">
                <a:solidFill>
                  <a:schemeClr val="tx2"/>
                </a:solidFill>
              </a:rPr>
              <a:t>. </a:t>
            </a:r>
            <a:r>
              <a:rPr lang="ru-RU" sz="3000" b="1" i="1" dirty="0" smtClean="0">
                <a:solidFill>
                  <a:schemeClr val="tx2"/>
                </a:solidFill>
              </a:rPr>
              <a:t>Историческое значение Отечественной войны 1812 г. </a:t>
            </a:r>
          </a:p>
          <a:p>
            <a:pPr>
              <a:buNone/>
            </a:pPr>
            <a:endParaRPr lang="ru-RU" sz="3000" b="1" i="1" dirty="0" smtClean="0">
              <a:solidFill>
                <a:schemeClr val="tx2"/>
              </a:solidFill>
            </a:endParaRPr>
          </a:p>
        </p:txBody>
      </p:sp>
      <p:pic>
        <p:nvPicPr>
          <p:cNvPr id="4" name="Рисунок 3" descr="1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980728"/>
            <a:ext cx="2919024" cy="3228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1. Причины войны</a:t>
            </a:r>
            <a:endParaRPr lang="ru-RU" b="1" i="1" u="sng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Политическая и торгово-экономическая сфера:</a:t>
            </a:r>
          </a:p>
          <a:p>
            <a:pPr>
              <a:buNone/>
            </a:pPr>
            <a:r>
              <a:rPr lang="ru-RU" sz="2800" b="1" i="1" dirty="0" smtClean="0"/>
              <a:t>    Ущерб внешней торговли России, нанесенный континентальной блокадой, привел к отказу от нее.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Династическая сфера:</a:t>
            </a:r>
          </a:p>
          <a:p>
            <a:pPr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  </a:t>
            </a:r>
            <a:r>
              <a:rPr lang="ru-RU" sz="2800" b="1" i="1" dirty="0"/>
              <a:t>Н</a:t>
            </a:r>
            <a:r>
              <a:rPr lang="ru-RU" sz="2800" b="1" i="1" dirty="0" smtClean="0"/>
              <a:t>еудачная попытка Наполеона свататься к Анне Павловне – сестре Александра </a:t>
            </a:r>
            <a:r>
              <a:rPr lang="en-US" sz="2800" b="1" i="1" dirty="0" smtClean="0"/>
              <a:t>I</a:t>
            </a:r>
            <a:r>
              <a:rPr lang="ru-RU" sz="2800" b="1" i="1" dirty="0" smtClean="0"/>
              <a:t>, а также к его дочерям.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В польском вопросе: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    </a:t>
            </a:r>
            <a:r>
              <a:rPr lang="ru-RU" sz="2800" b="1" i="1" dirty="0" smtClean="0"/>
              <a:t>Наполеон поддерживал стремление поляков к независимости, что не устраивало Россию.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2. Планы сторон</a:t>
            </a:r>
            <a:endParaRPr lang="ru-RU" b="1" i="1" u="sng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052736"/>
          <a:ext cx="8712968" cy="5669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85066"/>
                <a:gridCol w="4427902"/>
              </a:tblGrid>
              <a:tr h="44198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Россия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Франция </a:t>
                      </a:r>
                      <a:endParaRPr lang="ru-RU" sz="2400" dirty="0"/>
                    </a:p>
                  </a:txBody>
                  <a:tcPr/>
                </a:tc>
              </a:tr>
              <a:tr h="5038653"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/>
                        <a:t>Отказ от генеральных сражений в начальный период войны, сохранение армии и затягивание французов в глубь российской территории. Это должно было привести к ослаблению военного потенциала армии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Наполеона и в конечном итоге к поражению.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/>
                        <a:t>Цель – не разгром и порабощение России, а разгром основных сил русских войск в ходе кратковременной</a:t>
                      </a:r>
                      <a:r>
                        <a:rPr lang="ru-RU" sz="2800" baseline="0" dirty="0" smtClean="0"/>
                        <a:t> компании и заключение нового, более жесткого, чем </a:t>
                      </a:r>
                      <a:r>
                        <a:rPr lang="ru-RU" sz="2800" baseline="0" dirty="0" err="1" smtClean="0"/>
                        <a:t>тильзитский</a:t>
                      </a:r>
                      <a:r>
                        <a:rPr lang="ru-RU" sz="2800" baseline="0" dirty="0" smtClean="0"/>
                        <a:t>, мирного договора, который бы обязывал Россию следовать в фарватере французской политики.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3. Соотношение сил</a:t>
            </a:r>
            <a:endParaRPr lang="ru-RU" b="1" i="1" u="sng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49633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60466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Россия 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Франция </a:t>
                      </a:r>
                      <a:endParaRPr lang="ru-RU" sz="2800" dirty="0"/>
                    </a:p>
                  </a:txBody>
                  <a:tcPr/>
                </a:tc>
              </a:tr>
              <a:tr h="2426568"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Русская армия:</a:t>
                      </a:r>
                    </a:p>
                    <a:p>
                      <a:pPr algn="just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˜700 тыс. человек (включая казаков и ополчение).</a:t>
                      </a:r>
                    </a:p>
                    <a:p>
                      <a:pPr algn="just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На западной границе располагались армии:</a:t>
                      </a:r>
                    </a:p>
                    <a:p>
                      <a:pPr algn="just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1-я –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 М. Б. Барклай де Толли;</a:t>
                      </a:r>
                    </a:p>
                    <a:p>
                      <a:pPr algn="just"/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2-я – П. И. Багратион;</a:t>
                      </a:r>
                    </a:p>
                    <a:p>
                      <a:pPr algn="just"/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3-я – А. П. </a:t>
                      </a:r>
                      <a:r>
                        <a:rPr lang="ru-RU" sz="2800" b="1" baseline="0" dirty="0" err="1" smtClean="0">
                          <a:solidFill>
                            <a:schemeClr val="tx1"/>
                          </a:solidFill>
                        </a:rPr>
                        <a:t>Тормасов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/>
                        <a:t>«Великая армия» Наполеона:</a:t>
                      </a:r>
                    </a:p>
                    <a:p>
                      <a:pPr algn="just"/>
                      <a:r>
                        <a:rPr lang="ru-RU" sz="2800" dirty="0" smtClean="0"/>
                        <a:t>647 тыс.</a:t>
                      </a:r>
                      <a:r>
                        <a:rPr lang="ru-RU" sz="2800" baseline="0" dirty="0" smtClean="0"/>
                        <a:t> человек, включая контингент зависимых от Франции стран </a:t>
                      </a:r>
                    </a:p>
                    <a:p>
                      <a:pPr algn="just"/>
                      <a:r>
                        <a:rPr lang="en-US" sz="2800" b="1" baseline="0" dirty="0" smtClean="0"/>
                        <a:t>I</a:t>
                      </a:r>
                      <a:r>
                        <a:rPr lang="ru-RU" sz="2800" b="1" baseline="0" dirty="0" smtClean="0"/>
                        <a:t> эшелон </a:t>
                      </a:r>
                      <a:r>
                        <a:rPr lang="ru-RU" sz="2800" baseline="0" dirty="0" smtClean="0"/>
                        <a:t>французских войск, вторгшихся в Россию, составил 448 тыс. чел.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4. Начало войны</a:t>
            </a:r>
            <a:endParaRPr lang="ru-RU" b="1" i="1" u="sng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12 июня 1812 г</a:t>
            </a:r>
            <a:r>
              <a:rPr lang="ru-RU" dirty="0" smtClean="0"/>
              <a:t>. – начало войны. Вторжение французской армии в Россию. Отступление русской армии.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 августа 1812 г.</a:t>
            </a:r>
            <a:r>
              <a:rPr lang="ru-RU" dirty="0" smtClean="0"/>
              <a:t> – Соединение 1-й и 2-й русской армии. Смоленское сражение. Отступление русских войск. 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5. Бородинское сражение</a:t>
            </a:r>
            <a:endParaRPr lang="ru-RU" b="1" i="1" u="sng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Дата – 26 августа 1812 г. </a:t>
            </a:r>
          </a:p>
          <a:p>
            <a:r>
              <a:rPr lang="ru-RU" dirty="0" smtClean="0"/>
              <a:t>Соотношение сил – Россия 132 тыс. чел.; Франция – 135 тыс. чел. </a:t>
            </a:r>
          </a:p>
          <a:p>
            <a:endParaRPr lang="ru-RU" dirty="0"/>
          </a:p>
        </p:txBody>
      </p:sp>
      <p:pic>
        <p:nvPicPr>
          <p:cNvPr id="4" name="Рисунок 3" descr="баграти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84984"/>
            <a:ext cx="2496304" cy="2928204"/>
          </a:xfrm>
          <a:prstGeom prst="rect">
            <a:avLst/>
          </a:prstGeom>
        </p:spPr>
      </p:pic>
      <p:pic>
        <p:nvPicPr>
          <p:cNvPr id="5" name="Рисунок 4" descr="барклай де толл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284984"/>
            <a:ext cx="1648182" cy="2952327"/>
          </a:xfrm>
          <a:prstGeom prst="rect">
            <a:avLst/>
          </a:prstGeom>
        </p:spPr>
      </p:pic>
      <p:pic>
        <p:nvPicPr>
          <p:cNvPr id="6" name="Рисунок 5" descr="Раевский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284984"/>
            <a:ext cx="2232248" cy="2880320"/>
          </a:xfrm>
          <a:prstGeom prst="rect">
            <a:avLst/>
          </a:prstGeom>
        </p:spPr>
      </p:pic>
      <p:pic>
        <p:nvPicPr>
          <p:cNvPr id="7" name="Рисунок 6" descr="кутузо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3284984"/>
            <a:ext cx="2160240" cy="2880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6050" y="628652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М. Барклай де Толли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6357958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П. Багратион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786314" y="6357958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Н. Раевский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000892" y="6357958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М. И. Кутузов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5. Бородинское сражение</a:t>
            </a:r>
            <a:endParaRPr lang="ru-RU" dirty="0"/>
          </a:p>
        </p:txBody>
      </p:sp>
      <p:pic>
        <p:nvPicPr>
          <p:cNvPr id="4" name="Содержимое 3" descr="plan_borodi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142984"/>
            <a:ext cx="7488832" cy="5604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5. Бородинское сражение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/>
          <a:p>
            <a:pPr algn="just"/>
            <a:r>
              <a:rPr lang="ru-RU" i="1" dirty="0" smtClean="0"/>
              <a:t>Левый фланг – </a:t>
            </a:r>
            <a:r>
              <a:rPr lang="ru-RU" i="1" dirty="0" err="1" smtClean="0"/>
              <a:t>Багратионовы</a:t>
            </a:r>
            <a:r>
              <a:rPr lang="ru-RU" i="1" dirty="0" smtClean="0"/>
              <a:t> флеши</a:t>
            </a:r>
          </a:p>
          <a:p>
            <a:r>
              <a:rPr lang="ru-RU" i="1" dirty="0" smtClean="0"/>
              <a:t>Центр – Курганная высота (батарея Н. Раевского)</a:t>
            </a:r>
          </a:p>
          <a:p>
            <a:endParaRPr lang="ru-RU" dirty="0"/>
          </a:p>
          <a:p>
            <a:pPr algn="r">
              <a:buNone/>
            </a:pPr>
            <a:r>
              <a:rPr lang="ru-RU" i="1" dirty="0" smtClean="0"/>
              <a:t>Упорные бои. </a:t>
            </a:r>
          </a:p>
          <a:p>
            <a:pPr algn="r">
              <a:buNone/>
            </a:pPr>
            <a:r>
              <a:rPr lang="ru-RU" i="1" dirty="0" smtClean="0"/>
              <a:t>Захвачены французами </a:t>
            </a:r>
          </a:p>
          <a:p>
            <a:pPr algn="r">
              <a:buNone/>
            </a:pPr>
            <a:r>
              <a:rPr lang="ru-RU" i="1" dirty="0" smtClean="0"/>
              <a:t>во второй половине дня</a:t>
            </a:r>
            <a:endParaRPr lang="ru-RU" i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860032" y="2996952"/>
            <a:ext cx="115212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баграти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12976"/>
            <a:ext cx="2064256" cy="2421405"/>
          </a:xfrm>
          <a:prstGeom prst="rect">
            <a:avLst/>
          </a:prstGeom>
        </p:spPr>
      </p:pic>
      <p:pic>
        <p:nvPicPr>
          <p:cNvPr id="7" name="Рисунок 6" descr="Раевский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005064"/>
            <a:ext cx="1953217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652</Words>
  <Application>Microsoft Office PowerPoint</Application>
  <PresentationFormat>Экран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Отечественная война 1812 г.</vt:lpstr>
      <vt:lpstr>План урока</vt:lpstr>
      <vt:lpstr>1. Причины войны</vt:lpstr>
      <vt:lpstr>2. Планы сторон</vt:lpstr>
      <vt:lpstr>3. Соотношение сил</vt:lpstr>
      <vt:lpstr>4. Начало войны</vt:lpstr>
      <vt:lpstr>5. Бородинское сражение</vt:lpstr>
      <vt:lpstr>5. Бородинское сражение</vt:lpstr>
      <vt:lpstr>5. Бородинское сражение</vt:lpstr>
      <vt:lpstr>5. Бородинское сражение</vt:lpstr>
      <vt:lpstr>5. Бородинское сражение</vt:lpstr>
      <vt:lpstr>6. Партизанское движение. Народное ополчение</vt:lpstr>
      <vt:lpstr>7. Историческое значение Отечественной войны 1812 г.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Отечественная война 1812 г.</dc:title>
  <dc:creator>Карина</dc:creator>
  <cp:lastModifiedBy>Карина</cp:lastModifiedBy>
  <cp:revision>17</cp:revision>
  <dcterms:created xsi:type="dcterms:W3CDTF">2014-01-05T06:39:42Z</dcterms:created>
  <dcterms:modified xsi:type="dcterms:W3CDTF">2014-04-13T18:03:57Z</dcterms:modified>
</cp:coreProperties>
</file>