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1" r:id="rId10"/>
    <p:sldId id="273" r:id="rId11"/>
    <p:sldId id="275" r:id="rId12"/>
    <p:sldId id="277" r:id="rId13"/>
    <p:sldId id="279" r:id="rId14"/>
    <p:sldId id="281" r:id="rId15"/>
    <p:sldId id="283" r:id="rId16"/>
    <p:sldId id="285" r:id="rId17"/>
    <p:sldId id="287" r:id="rId18"/>
    <p:sldId id="289" r:id="rId19"/>
    <p:sldId id="291" r:id="rId20"/>
    <p:sldId id="293" r:id="rId21"/>
    <p:sldId id="295" r:id="rId22"/>
    <p:sldId id="297" r:id="rId23"/>
    <p:sldId id="299" r:id="rId24"/>
    <p:sldId id="301" r:id="rId25"/>
    <p:sldId id="303" r:id="rId26"/>
    <p:sldId id="305" r:id="rId27"/>
    <p:sldId id="30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SS" initials="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B1D25D-4344-4014-9CBB-2C9ABC44D3A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9B43E58-70CC-41B5-8C30-544478F629CA}" type="pres">
      <dgm:prSet presAssocID="{52B1D25D-4344-4014-9CBB-2C9ABC44D3A7}" presName="cycle" presStyleCnt="0">
        <dgm:presLayoutVars>
          <dgm:dir/>
          <dgm:resizeHandles val="exact"/>
        </dgm:presLayoutVars>
      </dgm:prSet>
      <dgm:spPr/>
    </dgm:pt>
  </dgm:ptLst>
  <dgm:cxnLst>
    <dgm:cxn modelId="{493096B9-3DFC-467E-BA87-C7859F771BDA}" type="presOf" srcId="{52B1D25D-4344-4014-9CBB-2C9ABC44D3A7}" destId="{19B43E58-70CC-41B5-8C30-544478F629C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4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4.wmf"/><Relationship Id="rId1" Type="http://schemas.openxmlformats.org/officeDocument/2006/relationships/image" Target="../media/image1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4.wmf"/><Relationship Id="rId4" Type="http://schemas.openxmlformats.org/officeDocument/2006/relationships/image" Target="../media/image34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6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7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4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89810-53BD-43FD-B413-02F363432C7B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EBE28-6C43-4E19-A202-8D91FE934F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6C8B90-56F5-4890-8FA8-302452B4DEEF}" type="slidenum">
              <a:rPr lang="ru-RU"/>
              <a:pPr/>
              <a:t>2</a:t>
            </a:fld>
            <a:endParaRPr lang="ru-RU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33643-A09D-4E47-8309-1BD42B00FBCB}" type="slidenum">
              <a:rPr lang="ru-RU"/>
              <a:pPr/>
              <a:t>14</a:t>
            </a:fld>
            <a:endParaRPr lang="ru-RU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Н.Ф. Гаврилова «Поурочные разработки по геометрии»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5C8202-3A7F-448A-A0DF-A1750891C126}" type="slidenum">
              <a:rPr lang="ru-RU"/>
              <a:pPr/>
              <a:t>15</a:t>
            </a:fld>
            <a:endParaRPr lang="ru-RU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Тесты. Геометрия 9 класс. Варианты и ответы централизованного (итогового) тестирования – М.: Центр тестирования МО РФ,  2003.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7F2DA-696A-4115-9DAC-112C29F721ED}" type="slidenum">
              <a:rPr lang="ru-RU"/>
              <a:pPr/>
              <a:t>19</a:t>
            </a:fld>
            <a:endParaRPr lang="ru-RU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С.М. Саврасова, Г.А. Ястребинецкий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69E604-268F-442E-B36D-9370766B5389}" type="slidenum">
              <a:rPr lang="ru-RU"/>
              <a:pPr/>
              <a:t>20</a:t>
            </a:fld>
            <a:endParaRPr lang="ru-RU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С.М. Саврасова, Г.А. Ястребинецкий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279A7F-5B7F-49A4-8B2C-ABF426B5DBED}" type="slidenum">
              <a:rPr lang="ru-RU"/>
              <a:pPr/>
              <a:t>21</a:t>
            </a:fld>
            <a:endParaRPr lang="ru-RU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С.М. Саврасова, Г.А. Ястребинецкий «Упражнения по планиметрии на готовых чертежах»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C5283-03D2-4C57-9C6C-E1B7B92857E5}" type="slidenum">
              <a:rPr lang="ru-RU"/>
              <a:pPr/>
              <a:t>22</a:t>
            </a:fld>
            <a:endParaRPr lang="ru-RU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9D63B2-5AC1-41C6-A652-9893DEA0AAEA}" type="slidenum">
              <a:rPr lang="ru-RU"/>
              <a:pPr/>
              <a:t>23</a:t>
            </a:fld>
            <a:endParaRPr lang="ru-RU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Н.Ф. Гаврилова «Поурочные разработки по геометрии»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8492D5-3261-4E65-B049-16AF118C3A14}" type="slidenum">
              <a:rPr lang="ru-RU"/>
              <a:pPr/>
              <a:t>24</a:t>
            </a:fld>
            <a:endParaRPr lang="ru-RU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Тесты. Геометрия 9 класс. Варианты и ответы централизованного (итогового) тестирования – М.: Центр тестирования МО РФ,  2003.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6F709F-8D86-408E-9D89-E496D86BF41F}" type="slidenum">
              <a:rPr lang="ru-RU"/>
              <a:pPr/>
              <a:t>25</a:t>
            </a:fld>
            <a:endParaRPr lang="ru-RU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С.М. Саврасова, Г.А. Ястребинецкий «Упражнения по планиметрии на готовых чертежах».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7B663-0185-42E6-BF45-C42364FE3760}" type="slidenum">
              <a:rPr lang="ru-RU"/>
              <a:pPr/>
              <a:t>26</a:t>
            </a:fld>
            <a:endParaRPr lang="ru-RU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/>
              <a:t>С.М. Саврасова, Г.А. Ястребинецкий «Упражнения по планиметрии на готовых чертежах».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9F690-5CDD-423B-BC7E-E789CB746E78}" type="slidenum">
              <a:rPr lang="ru-RU"/>
              <a:pPr/>
              <a:t>3</a:t>
            </a:fld>
            <a:endParaRPr lang="ru-RU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83178-D6E7-4D65-985A-2AA8361D40C7}" type="slidenum">
              <a:rPr lang="ru-RU"/>
              <a:pPr/>
              <a:t>27</a:t>
            </a:fld>
            <a:endParaRPr lang="ru-RU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Тесты. Геометрия 9 класс. Варианты и ответы централизованного (итогового) тестирования – М.: Центр тестирования МО РФ,  2003.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46CEE4-B57B-442A-BE0E-4E51D80DFB0B}" type="slidenum">
              <a:rPr lang="ru-RU"/>
              <a:pPr/>
              <a:t>4</a:t>
            </a:fld>
            <a:endParaRPr lang="ru-RU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Н.Ф. Гаврилова «Поурочные разработки по геометрии»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971FC3-3129-4BDB-B5E5-C453F035CF72}" type="slidenum">
              <a:rPr lang="ru-RU"/>
              <a:pPr/>
              <a:t>8</a:t>
            </a:fld>
            <a:endParaRPr lang="ru-RU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С.М. Саврасова, Г.А. Ястребинецкий «Упражнения по планиметрии на готовых чертежах»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9ED646-E43A-46EA-B82B-5264C43D04B0}" type="slidenum">
              <a:rPr lang="ru-RU"/>
              <a:pPr/>
              <a:t>9</a:t>
            </a:fld>
            <a:endParaRPr lang="ru-RU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С.М. Саврасова, Г.А. Ястребинецкий «Упражнения по планиметрии на готовых чертежах»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CD6DF-8FAC-4F1F-BE20-1AF3DC547CAA}" type="slidenum">
              <a:rPr lang="ru-RU"/>
              <a:pPr/>
              <a:t>10</a:t>
            </a:fld>
            <a:endParaRPr lang="ru-RU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С.М. Саврасова, Г.А. Ястребинецкий «Упражнения по планиметрии на готовых чертежах»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0E37DD-1555-4E84-B424-FD0EE888A9FE}" type="slidenum">
              <a:rPr lang="ru-RU"/>
              <a:pPr/>
              <a:t>11</a:t>
            </a:fld>
            <a:endParaRPr lang="ru-RU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С.М. Саврасова, Г.А. Ястребинецкий «Упражнения по планиметрии на готовых чертежах»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7D2BF6-D909-44A3-A4CB-02198F74FA88}" type="slidenum">
              <a:rPr lang="ru-RU"/>
              <a:pPr/>
              <a:t>12</a:t>
            </a:fld>
            <a:endParaRPr lang="ru-RU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С.М. Саврасова, Г.А. Ястребинецкий «Упражнения по планиметрии на готовых чертежах»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759D45-2C97-4658-9E94-B97478DF78D6}" type="slidenum">
              <a:rPr lang="ru-RU"/>
              <a:pPr/>
              <a:t>13</a:t>
            </a:fld>
            <a:endParaRPr lang="ru-RU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Н.Ф. Гаврилова «Поурочные разработки по геометрии»</a:t>
            </a:r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4.bin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3.bin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10" Type="http://schemas.openxmlformats.org/officeDocument/2006/relationships/oleObject" Target="../embeddings/oleObject87.bin"/><Relationship Id="rId4" Type="http://schemas.openxmlformats.org/officeDocument/2006/relationships/oleObject" Target="../embeddings/oleObject81.bin"/><Relationship Id="rId9" Type="http://schemas.openxmlformats.org/officeDocument/2006/relationships/oleObject" Target="../embeddings/oleObject8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89.bin"/><Relationship Id="rId4" Type="http://schemas.openxmlformats.org/officeDocument/2006/relationships/oleObject" Target="../embeddings/oleObject8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93.bin"/><Relationship Id="rId4" Type="http://schemas.openxmlformats.org/officeDocument/2006/relationships/oleObject" Target="../embeddings/oleObject9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6.bin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Relationship Id="rId9" Type="http://schemas.openxmlformats.org/officeDocument/2006/relationships/oleObject" Target="../embeddings/oleObject9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01.bin"/><Relationship Id="rId5" Type="http://schemas.openxmlformats.org/officeDocument/2006/relationships/oleObject" Target="../embeddings/oleObject100.bin"/><Relationship Id="rId4" Type="http://schemas.openxmlformats.org/officeDocument/2006/relationships/image" Target="../media/image3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06.bin"/><Relationship Id="rId5" Type="http://schemas.openxmlformats.org/officeDocument/2006/relationships/oleObject" Target="../embeddings/oleObject105.bin"/><Relationship Id="rId4" Type="http://schemas.openxmlformats.org/officeDocument/2006/relationships/oleObject" Target="../embeddings/oleObject104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09.bin"/><Relationship Id="rId5" Type="http://schemas.openxmlformats.org/officeDocument/2006/relationships/oleObject" Target="../embeddings/oleObject108.bin"/><Relationship Id="rId4" Type="http://schemas.openxmlformats.org/officeDocument/2006/relationships/oleObject" Target="../embeddings/oleObject107.bin"/><Relationship Id="rId9" Type="http://schemas.openxmlformats.org/officeDocument/2006/relationships/oleObject" Target="../embeddings/oleObject11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4" Type="http://schemas.openxmlformats.org/officeDocument/2006/relationships/oleObject" Target="../embeddings/oleObject11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400800" cy="1752600"/>
          </a:xfrm>
        </p:spPr>
        <p:txBody>
          <a:bodyPr>
            <a:noAutofit/>
          </a:bodyPr>
          <a:lstStyle/>
          <a:p>
            <a:r>
              <a:rPr lang="ru-RU" sz="6600" dirty="0" smtClean="0"/>
              <a:t>2 и 3 признаки подобия треугольников</a:t>
            </a:r>
            <a:endParaRPr lang="ru-RU" sz="6600" dirty="0"/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2"/>
          <p:cNvSpPr txBox="1">
            <a:spLocks noChangeArrowheads="1"/>
          </p:cNvSpPr>
          <p:nvPr/>
        </p:nvSpPr>
        <p:spPr bwMode="auto">
          <a:xfrm>
            <a:off x="76200" y="762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                       Найдите пары подобных </a:t>
            </a:r>
          </a:p>
          <a:p>
            <a:r>
              <a:rPr lang="ru-RU" sz="2400"/>
              <a:t>                            треугольников и докажите их подобие. </a:t>
            </a: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76200" y="7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Блиц-опрос </a:t>
            </a:r>
          </a:p>
        </p:txBody>
      </p:sp>
      <p:sp>
        <p:nvSpPr>
          <p:cNvPr id="225284" name="AutoShape 4"/>
          <p:cNvSpPr>
            <a:spLocks noChangeArrowheads="1"/>
          </p:cNvSpPr>
          <p:nvPr/>
        </p:nvSpPr>
        <p:spPr bwMode="auto">
          <a:xfrm rot="-1749595">
            <a:off x="2819400" y="1981200"/>
            <a:ext cx="2514600" cy="3352800"/>
          </a:xfrm>
          <a:prstGeom prst="triangle">
            <a:avLst>
              <a:gd name="adj" fmla="val 49495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285" name="AutoShape 5"/>
          <p:cNvSpPr>
            <a:spLocks noChangeArrowheads="1"/>
          </p:cNvSpPr>
          <p:nvPr/>
        </p:nvSpPr>
        <p:spPr bwMode="auto">
          <a:xfrm rot="-1569905">
            <a:off x="457200" y="2590800"/>
            <a:ext cx="1828800" cy="2438400"/>
          </a:xfrm>
          <a:prstGeom prst="triangle">
            <a:avLst>
              <a:gd name="adj" fmla="val 48264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3733800" y="5791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</a:t>
            </a:r>
            <a:endParaRPr lang="ru-RU" sz="2800"/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3048000" y="16764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</a:t>
            </a:r>
            <a:endParaRPr lang="ru-RU" sz="2800"/>
          </a:p>
        </p:txBody>
      </p:sp>
      <p:sp>
        <p:nvSpPr>
          <p:cNvPr id="225288" name="Text Box 8"/>
          <p:cNvSpPr txBox="1">
            <a:spLocks noChangeArrowheads="1"/>
          </p:cNvSpPr>
          <p:nvPr/>
        </p:nvSpPr>
        <p:spPr bwMode="auto">
          <a:xfrm>
            <a:off x="6019800" y="43434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</a:t>
            </a:r>
            <a:endParaRPr lang="ru-RU" sz="2800"/>
          </a:p>
        </p:txBody>
      </p:sp>
      <p:sp>
        <p:nvSpPr>
          <p:cNvPr id="225289" name="Text Box 9"/>
          <p:cNvSpPr txBox="1">
            <a:spLocks noChangeArrowheads="1"/>
          </p:cNvSpPr>
          <p:nvPr/>
        </p:nvSpPr>
        <p:spPr bwMode="auto">
          <a:xfrm>
            <a:off x="4419600" y="3048000"/>
            <a:ext cx="88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10</a:t>
            </a:r>
            <a:r>
              <a:rPr lang="ru-RU" sz="2400"/>
              <a:t>см</a:t>
            </a:r>
          </a:p>
        </p:txBody>
      </p:sp>
      <p:sp>
        <p:nvSpPr>
          <p:cNvPr id="225290" name="Text Box 10"/>
          <p:cNvSpPr txBox="1">
            <a:spLocks noChangeArrowheads="1"/>
          </p:cNvSpPr>
          <p:nvPr/>
        </p:nvSpPr>
        <p:spPr bwMode="auto">
          <a:xfrm>
            <a:off x="457200" y="22860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M</a:t>
            </a:r>
            <a:endParaRPr lang="ru-RU" sz="2800"/>
          </a:p>
        </p:txBody>
      </p:sp>
      <p:sp>
        <p:nvSpPr>
          <p:cNvPr id="225291" name="Text Box 11"/>
          <p:cNvSpPr txBox="1">
            <a:spLocks noChangeArrowheads="1"/>
          </p:cNvSpPr>
          <p:nvPr/>
        </p:nvSpPr>
        <p:spPr bwMode="auto">
          <a:xfrm>
            <a:off x="2590800" y="4419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L</a:t>
            </a:r>
            <a:endParaRPr lang="ru-RU" sz="2800"/>
          </a:p>
        </p:txBody>
      </p:sp>
      <p:sp>
        <p:nvSpPr>
          <p:cNvPr id="225292" name="Text Box 12"/>
          <p:cNvSpPr txBox="1">
            <a:spLocks noChangeArrowheads="1"/>
          </p:cNvSpPr>
          <p:nvPr/>
        </p:nvSpPr>
        <p:spPr bwMode="auto">
          <a:xfrm>
            <a:off x="914400" y="52578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K</a:t>
            </a:r>
            <a:endParaRPr lang="ru-RU" sz="2800"/>
          </a:p>
        </p:txBody>
      </p:sp>
      <p:sp>
        <p:nvSpPr>
          <p:cNvPr id="225293" name="Freeform 13"/>
          <p:cNvSpPr>
            <a:spLocks/>
          </p:cNvSpPr>
          <p:nvPr/>
        </p:nvSpPr>
        <p:spPr bwMode="auto">
          <a:xfrm>
            <a:off x="5678488" y="4308475"/>
            <a:ext cx="77787" cy="355600"/>
          </a:xfrm>
          <a:custGeom>
            <a:avLst/>
            <a:gdLst/>
            <a:ahLst/>
            <a:cxnLst>
              <a:cxn ang="0">
                <a:pos x="17" y="224"/>
              </a:cxn>
              <a:cxn ang="0">
                <a:pos x="5" y="108"/>
              </a:cxn>
              <a:cxn ang="0">
                <a:pos x="49" y="0"/>
              </a:cxn>
            </a:cxnLst>
            <a:rect l="0" t="0" r="r" b="b"/>
            <a:pathLst>
              <a:path w="49" h="224">
                <a:moveTo>
                  <a:pt x="17" y="224"/>
                </a:moveTo>
                <a:cubicBezTo>
                  <a:pt x="15" y="205"/>
                  <a:pt x="0" y="145"/>
                  <a:pt x="5" y="108"/>
                </a:cubicBezTo>
                <a:cubicBezTo>
                  <a:pt x="10" y="71"/>
                  <a:pt x="40" y="22"/>
                  <a:pt x="49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294" name="Text Box 14"/>
          <p:cNvSpPr txBox="1">
            <a:spLocks noChangeArrowheads="1"/>
          </p:cNvSpPr>
          <p:nvPr/>
        </p:nvSpPr>
        <p:spPr bwMode="auto">
          <a:xfrm>
            <a:off x="5181600" y="4267200"/>
            <a:ext cx="55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7</a:t>
            </a:r>
            <a:r>
              <a:rPr lang="ru-RU" sz="2000" b="1"/>
              <a:t>0</a:t>
            </a:r>
            <a:r>
              <a:rPr lang="ru-RU" sz="2000" b="1" baseline="30000"/>
              <a:t>0</a:t>
            </a:r>
            <a:endParaRPr lang="ru-RU" sz="2000" b="1"/>
          </a:p>
        </p:txBody>
      </p:sp>
      <p:sp>
        <p:nvSpPr>
          <p:cNvPr id="225295" name="Freeform 15"/>
          <p:cNvSpPr>
            <a:spLocks/>
          </p:cNvSpPr>
          <p:nvPr/>
        </p:nvSpPr>
        <p:spPr bwMode="auto">
          <a:xfrm>
            <a:off x="852488" y="3028950"/>
            <a:ext cx="276225" cy="142875"/>
          </a:xfrm>
          <a:custGeom>
            <a:avLst/>
            <a:gdLst/>
            <a:ahLst/>
            <a:cxnLst>
              <a:cxn ang="0">
                <a:pos x="174" y="0"/>
              </a:cxn>
              <a:cxn ang="0">
                <a:pos x="102" y="64"/>
              </a:cxn>
              <a:cxn ang="0">
                <a:pos x="0" y="90"/>
              </a:cxn>
            </a:cxnLst>
            <a:rect l="0" t="0" r="r" b="b"/>
            <a:pathLst>
              <a:path w="174" h="90">
                <a:moveTo>
                  <a:pt x="174" y="0"/>
                </a:moveTo>
                <a:cubicBezTo>
                  <a:pt x="162" y="10"/>
                  <a:pt x="131" y="49"/>
                  <a:pt x="102" y="64"/>
                </a:cubicBezTo>
                <a:cubicBezTo>
                  <a:pt x="73" y="79"/>
                  <a:pt x="21" y="85"/>
                  <a:pt x="0" y="9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296" name="Text Box 16"/>
          <p:cNvSpPr txBox="1">
            <a:spLocks noChangeArrowheads="1"/>
          </p:cNvSpPr>
          <p:nvPr/>
        </p:nvSpPr>
        <p:spPr bwMode="auto">
          <a:xfrm>
            <a:off x="838200" y="3048000"/>
            <a:ext cx="55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40</a:t>
            </a:r>
            <a:r>
              <a:rPr lang="ru-RU" sz="2000" b="1" baseline="30000"/>
              <a:t>0</a:t>
            </a:r>
            <a:endParaRPr lang="ru-RU" sz="2000" b="1"/>
          </a:p>
        </p:txBody>
      </p:sp>
      <p:sp>
        <p:nvSpPr>
          <p:cNvPr id="225297" name="Text Box 17"/>
          <p:cNvSpPr txBox="1">
            <a:spLocks noChangeArrowheads="1"/>
          </p:cNvSpPr>
          <p:nvPr/>
        </p:nvSpPr>
        <p:spPr bwMode="auto">
          <a:xfrm>
            <a:off x="2895600" y="3733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10</a:t>
            </a:r>
            <a:r>
              <a:rPr lang="ru-RU" sz="2400"/>
              <a:t>см</a:t>
            </a:r>
          </a:p>
        </p:txBody>
      </p:sp>
      <p:sp>
        <p:nvSpPr>
          <p:cNvPr id="225298" name="Text Box 18"/>
          <p:cNvSpPr txBox="1">
            <a:spLocks noChangeArrowheads="1"/>
          </p:cNvSpPr>
          <p:nvPr/>
        </p:nvSpPr>
        <p:spPr bwMode="auto">
          <a:xfrm>
            <a:off x="1676400" y="32766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5см</a:t>
            </a:r>
          </a:p>
        </p:txBody>
      </p:sp>
      <p:sp>
        <p:nvSpPr>
          <p:cNvPr id="225299" name="Text Box 19"/>
          <p:cNvSpPr txBox="1">
            <a:spLocks noChangeArrowheads="1"/>
          </p:cNvSpPr>
          <p:nvPr/>
        </p:nvSpPr>
        <p:spPr bwMode="auto">
          <a:xfrm>
            <a:off x="228600" y="40386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5</a:t>
            </a:r>
            <a:r>
              <a:rPr lang="ru-RU" sz="2400"/>
              <a:t>см</a:t>
            </a:r>
          </a:p>
        </p:txBody>
      </p:sp>
      <p:graphicFrame>
        <p:nvGraphicFramePr>
          <p:cNvPr id="225300" name="Object 20"/>
          <p:cNvGraphicFramePr>
            <a:graphicFrameLocks noChangeAspect="1"/>
          </p:cNvGraphicFramePr>
          <p:nvPr/>
        </p:nvGraphicFramePr>
        <p:xfrm>
          <a:off x="5649913" y="1066800"/>
          <a:ext cx="1931987" cy="552450"/>
        </p:xfrm>
        <a:graphic>
          <a:graphicData uri="http://schemas.openxmlformats.org/presentationml/2006/ole">
            <p:oleObj spid="_x0000_s9218" name="Формула" r:id="rId4" imgW="711000" imgH="203040" progId="Equation.3">
              <p:embed/>
            </p:oleObj>
          </a:graphicData>
        </a:graphic>
      </p:graphicFrame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715000" y="1792288"/>
            <a:ext cx="549275" cy="950912"/>
            <a:chOff x="3398" y="889"/>
            <a:chExt cx="346" cy="599"/>
          </a:xfrm>
        </p:grpSpPr>
        <p:sp>
          <p:nvSpPr>
            <p:cNvPr id="225302" name="Text Box 22"/>
            <p:cNvSpPr txBox="1">
              <a:spLocks noChangeArrowheads="1"/>
            </p:cNvSpPr>
            <p:nvPr/>
          </p:nvSpPr>
          <p:spPr bwMode="auto">
            <a:xfrm>
              <a:off x="3398" y="889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 5</a:t>
              </a:r>
              <a:endParaRPr lang="ru-RU" sz="2400"/>
            </a:p>
          </p:txBody>
        </p:sp>
        <p:sp>
          <p:nvSpPr>
            <p:cNvPr id="225303" name="Text Box 23"/>
            <p:cNvSpPr txBox="1">
              <a:spLocks noChangeArrowheads="1"/>
            </p:cNvSpPr>
            <p:nvPr/>
          </p:nvSpPr>
          <p:spPr bwMode="auto">
            <a:xfrm>
              <a:off x="3408" y="12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10</a:t>
              </a:r>
              <a:endParaRPr lang="ru-RU" sz="2400"/>
            </a:p>
          </p:txBody>
        </p:sp>
        <p:sp>
          <p:nvSpPr>
            <p:cNvPr id="225304" name="Line 24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6340475" y="1752600"/>
            <a:ext cx="930275" cy="950913"/>
            <a:chOff x="3792" y="864"/>
            <a:chExt cx="586" cy="599"/>
          </a:xfrm>
        </p:grpSpPr>
        <p:sp>
          <p:nvSpPr>
            <p:cNvPr id="225306" name="Text Box 26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4032" y="864"/>
              <a:ext cx="346" cy="599"/>
              <a:chOff x="3398" y="889"/>
              <a:chExt cx="346" cy="599"/>
            </a:xfrm>
          </p:grpSpPr>
          <p:sp>
            <p:nvSpPr>
              <p:cNvPr id="225308" name="Text Box 28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 </a:t>
                </a:r>
                <a:r>
                  <a:rPr lang="ru-RU" sz="2400"/>
                  <a:t>5</a:t>
                </a:r>
              </a:p>
            </p:txBody>
          </p:sp>
          <p:sp>
            <p:nvSpPr>
              <p:cNvPr id="225309" name="Text Box 29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10</a:t>
                </a:r>
                <a:endParaRPr lang="ru-RU" sz="2400"/>
              </a:p>
            </p:txBody>
          </p:sp>
          <p:sp>
            <p:nvSpPr>
              <p:cNvPr id="225310" name="Line 30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25311" name="Text Box 31"/>
          <p:cNvSpPr txBox="1">
            <a:spLocks noChangeArrowheads="1"/>
          </p:cNvSpPr>
          <p:nvPr/>
        </p:nvSpPr>
        <p:spPr bwMode="auto">
          <a:xfrm>
            <a:off x="7572375" y="1981200"/>
            <a:ext cx="113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Верно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6172200" y="3124201"/>
            <a:ext cx="2446338" cy="881063"/>
            <a:chOff x="288" y="1200"/>
            <a:chExt cx="1541" cy="555"/>
          </a:xfrm>
        </p:grpSpPr>
        <p:graphicFrame>
          <p:nvGraphicFramePr>
            <p:cNvPr id="225313" name="Object 33"/>
            <p:cNvGraphicFramePr>
              <a:graphicFrameLocks noChangeAspect="1"/>
            </p:cNvGraphicFramePr>
            <p:nvPr/>
          </p:nvGraphicFramePr>
          <p:xfrm>
            <a:off x="288" y="1200"/>
            <a:ext cx="232" cy="273"/>
          </p:xfrm>
          <a:graphic>
            <a:graphicData uri="http://schemas.openxmlformats.org/presentationml/2006/ole">
              <p:oleObj spid="_x0000_s9219" name="Формула" r:id="rId5" imgW="139680" imgH="164880" progId="Equation.3">
                <p:embed/>
              </p:oleObj>
            </a:graphicData>
          </a:graphic>
        </p:graphicFrame>
        <p:sp>
          <p:nvSpPr>
            <p:cNvPr id="225314" name="Text Box 34"/>
            <p:cNvSpPr txBox="1">
              <a:spLocks noChangeArrowheads="1"/>
            </p:cNvSpPr>
            <p:nvPr/>
          </p:nvSpPr>
          <p:spPr bwMode="auto">
            <a:xfrm>
              <a:off x="480" y="1232"/>
              <a:ext cx="1349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KML         </a:t>
              </a:r>
              <a:r>
                <a:rPr lang="ru-RU" sz="2400" dirty="0" smtClean="0"/>
                <a:t>    </a:t>
              </a:r>
              <a:r>
                <a:rPr lang="en-US" sz="2400" dirty="0" smtClean="0"/>
                <a:t>ABC</a:t>
              </a:r>
              <a:endParaRPr lang="ru-RU" sz="2400" dirty="0"/>
            </a:p>
            <a:p>
              <a:r>
                <a:rPr lang="ru-RU" sz="2400" dirty="0"/>
                <a:t>по 2 признаку</a:t>
              </a:r>
            </a:p>
          </p:txBody>
        </p:sp>
        <p:sp>
          <p:nvSpPr>
            <p:cNvPr id="225315" name="Freeform 35"/>
            <p:cNvSpPr>
              <a:spLocks/>
            </p:cNvSpPr>
            <p:nvPr/>
          </p:nvSpPr>
          <p:spPr bwMode="auto">
            <a:xfrm rot="206182">
              <a:off x="960" y="1344"/>
              <a:ext cx="240" cy="95"/>
            </a:xfrm>
            <a:custGeom>
              <a:avLst/>
              <a:gdLst/>
              <a:ahLst/>
              <a:cxnLst>
                <a:cxn ang="0">
                  <a:pos x="203" y="138"/>
                </a:cxn>
                <a:cxn ang="0">
                  <a:pos x="160" y="181"/>
                </a:cxn>
                <a:cxn ang="0">
                  <a:pos x="73" y="199"/>
                </a:cxn>
                <a:cxn ang="0">
                  <a:pos x="11" y="148"/>
                </a:cxn>
                <a:cxn ang="0">
                  <a:pos x="11" y="66"/>
                </a:cxn>
                <a:cxn ang="0">
                  <a:pos x="68" y="26"/>
                </a:cxn>
                <a:cxn ang="0">
                  <a:pos x="160" y="39"/>
                </a:cxn>
                <a:cxn ang="0">
                  <a:pos x="285" y="110"/>
                </a:cxn>
                <a:cxn ang="0">
                  <a:pos x="378" y="172"/>
                </a:cxn>
                <a:cxn ang="0">
                  <a:pos x="485" y="167"/>
                </a:cxn>
                <a:cxn ang="0">
                  <a:pos x="535" y="113"/>
                </a:cxn>
                <a:cxn ang="0">
                  <a:pos x="517" y="31"/>
                </a:cxn>
                <a:cxn ang="0">
                  <a:pos x="433" y="3"/>
                </a:cxn>
                <a:cxn ang="0">
                  <a:pos x="348" y="49"/>
                </a:cxn>
              </a:cxnLst>
              <a:rect l="0" t="0" r="r" b="b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25316" name="Object 36"/>
            <p:cNvGraphicFramePr>
              <a:graphicFrameLocks noChangeAspect="1"/>
            </p:cNvGraphicFramePr>
            <p:nvPr/>
          </p:nvGraphicFramePr>
          <p:xfrm>
            <a:off x="1208" y="1200"/>
            <a:ext cx="232" cy="273"/>
          </p:xfrm>
          <a:graphic>
            <a:graphicData uri="http://schemas.openxmlformats.org/presentationml/2006/ole">
              <p:oleObj spid="_x0000_s9220" name="Формула" r:id="rId6" imgW="139680" imgH="164880" progId="Equation.3">
                <p:embed/>
              </p:oleObj>
            </a:graphicData>
          </a:graphic>
        </p:graphicFrame>
      </p:grpSp>
      <p:sp>
        <p:nvSpPr>
          <p:cNvPr id="225317" name="Line 37"/>
          <p:cNvSpPr>
            <a:spLocks noChangeShapeType="1"/>
          </p:cNvSpPr>
          <p:nvPr/>
        </p:nvSpPr>
        <p:spPr bwMode="auto">
          <a:xfrm>
            <a:off x="838200" y="4038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18" name="Line 38"/>
          <p:cNvSpPr>
            <a:spLocks noChangeShapeType="1"/>
          </p:cNvSpPr>
          <p:nvPr/>
        </p:nvSpPr>
        <p:spPr bwMode="auto">
          <a:xfrm flipV="1">
            <a:off x="1828800" y="3657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19" name="Text Box 39"/>
          <p:cNvSpPr txBox="1">
            <a:spLocks noChangeArrowheads="1"/>
          </p:cNvSpPr>
          <p:nvPr/>
        </p:nvSpPr>
        <p:spPr bwMode="auto">
          <a:xfrm>
            <a:off x="3327400" y="2590800"/>
            <a:ext cx="55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40</a:t>
            </a:r>
            <a:r>
              <a:rPr lang="ru-RU" sz="2000" b="1" baseline="30000"/>
              <a:t>0</a:t>
            </a:r>
            <a:endParaRPr 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2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5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2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1" grpId="0"/>
      <p:bldP spid="2253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 Box 2"/>
          <p:cNvSpPr txBox="1">
            <a:spLocks noChangeArrowheads="1"/>
          </p:cNvSpPr>
          <p:nvPr/>
        </p:nvSpPr>
        <p:spPr bwMode="auto">
          <a:xfrm>
            <a:off x="76200" y="762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                       Найдите пары подобных </a:t>
            </a:r>
          </a:p>
          <a:p>
            <a:r>
              <a:rPr lang="ru-RU" sz="2400"/>
              <a:t>                            треугольников и докажите их подобие. 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76200" y="7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Блиц-опрос </a:t>
            </a:r>
          </a:p>
        </p:txBody>
      </p:sp>
      <p:sp>
        <p:nvSpPr>
          <p:cNvPr id="227332" name="AutoShape 4"/>
          <p:cNvSpPr>
            <a:spLocks noChangeArrowheads="1"/>
          </p:cNvSpPr>
          <p:nvPr/>
        </p:nvSpPr>
        <p:spPr bwMode="auto">
          <a:xfrm rot="-1749595">
            <a:off x="2362200" y="1981200"/>
            <a:ext cx="2514600" cy="3352800"/>
          </a:xfrm>
          <a:prstGeom prst="triangle">
            <a:avLst>
              <a:gd name="adj" fmla="val 1000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7333" name="AutoShape 5"/>
          <p:cNvSpPr>
            <a:spLocks noChangeArrowheads="1"/>
          </p:cNvSpPr>
          <p:nvPr/>
        </p:nvSpPr>
        <p:spPr bwMode="auto">
          <a:xfrm rot="-1569905">
            <a:off x="0" y="2590800"/>
            <a:ext cx="1828800" cy="2438400"/>
          </a:xfrm>
          <a:prstGeom prst="triangle">
            <a:avLst>
              <a:gd name="adj" fmla="val 1000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3276600" y="5791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</a:t>
            </a:r>
            <a:endParaRPr lang="ru-RU" sz="2800"/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3581400" y="1143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</a:t>
            </a:r>
            <a:endParaRPr lang="ru-RU" sz="2800"/>
          </a:p>
        </p:txBody>
      </p:sp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5562600" y="43434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</a:t>
            </a:r>
            <a:endParaRPr lang="ru-RU" sz="2800"/>
          </a:p>
        </p:txBody>
      </p:sp>
      <p:sp>
        <p:nvSpPr>
          <p:cNvPr id="227337" name="Text Box 9"/>
          <p:cNvSpPr txBox="1">
            <a:spLocks noChangeArrowheads="1"/>
          </p:cNvSpPr>
          <p:nvPr/>
        </p:nvSpPr>
        <p:spPr bwMode="auto">
          <a:xfrm>
            <a:off x="4648200" y="27432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8см</a:t>
            </a:r>
          </a:p>
        </p:txBody>
      </p:sp>
      <p:sp>
        <p:nvSpPr>
          <p:cNvPr id="227338" name="Text Box 10"/>
          <p:cNvSpPr txBox="1">
            <a:spLocks noChangeArrowheads="1"/>
          </p:cNvSpPr>
          <p:nvPr/>
        </p:nvSpPr>
        <p:spPr bwMode="auto">
          <a:xfrm>
            <a:off x="990600" y="19050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M</a:t>
            </a:r>
            <a:endParaRPr lang="ru-RU" sz="2800"/>
          </a:p>
        </p:txBody>
      </p:sp>
      <p:sp>
        <p:nvSpPr>
          <p:cNvPr id="227339" name="Text Box 11"/>
          <p:cNvSpPr txBox="1">
            <a:spLocks noChangeArrowheads="1"/>
          </p:cNvSpPr>
          <p:nvPr/>
        </p:nvSpPr>
        <p:spPr bwMode="auto">
          <a:xfrm>
            <a:off x="2133600" y="4419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L</a:t>
            </a:r>
            <a:endParaRPr lang="ru-RU" sz="2800"/>
          </a:p>
        </p:txBody>
      </p:sp>
      <p:sp>
        <p:nvSpPr>
          <p:cNvPr id="227340" name="Text Box 12"/>
          <p:cNvSpPr txBox="1">
            <a:spLocks noChangeArrowheads="1"/>
          </p:cNvSpPr>
          <p:nvPr/>
        </p:nvSpPr>
        <p:spPr bwMode="auto">
          <a:xfrm>
            <a:off x="457200" y="52578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K</a:t>
            </a:r>
            <a:endParaRPr lang="ru-RU" sz="2800"/>
          </a:p>
        </p:txBody>
      </p:sp>
      <p:sp>
        <p:nvSpPr>
          <p:cNvPr id="227341" name="Text Box 13"/>
          <p:cNvSpPr txBox="1">
            <a:spLocks noChangeArrowheads="1"/>
          </p:cNvSpPr>
          <p:nvPr/>
        </p:nvSpPr>
        <p:spPr bwMode="auto">
          <a:xfrm>
            <a:off x="2819400" y="3200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10</a:t>
            </a:r>
            <a:r>
              <a:rPr lang="ru-RU" sz="2400"/>
              <a:t>см</a:t>
            </a:r>
          </a:p>
        </p:txBody>
      </p:sp>
      <p:sp>
        <p:nvSpPr>
          <p:cNvPr id="227342" name="Text Box 14"/>
          <p:cNvSpPr txBox="1">
            <a:spLocks noChangeArrowheads="1"/>
          </p:cNvSpPr>
          <p:nvPr/>
        </p:nvSpPr>
        <p:spPr bwMode="auto">
          <a:xfrm>
            <a:off x="1676400" y="32004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4см</a:t>
            </a:r>
          </a:p>
        </p:txBody>
      </p:sp>
      <p:sp>
        <p:nvSpPr>
          <p:cNvPr id="227343" name="Text Box 15"/>
          <p:cNvSpPr txBox="1">
            <a:spLocks noChangeArrowheads="1"/>
          </p:cNvSpPr>
          <p:nvPr/>
        </p:nvSpPr>
        <p:spPr bwMode="auto">
          <a:xfrm>
            <a:off x="1219200" y="48768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3см</a:t>
            </a:r>
          </a:p>
        </p:txBody>
      </p:sp>
      <p:graphicFrame>
        <p:nvGraphicFramePr>
          <p:cNvPr id="227344" name="Object 16"/>
          <p:cNvGraphicFramePr>
            <a:graphicFrameLocks noChangeAspect="1"/>
          </p:cNvGraphicFramePr>
          <p:nvPr/>
        </p:nvGraphicFramePr>
        <p:xfrm>
          <a:off x="5718175" y="1066800"/>
          <a:ext cx="1793875" cy="552450"/>
        </p:xfrm>
        <a:graphic>
          <a:graphicData uri="http://schemas.openxmlformats.org/presentationml/2006/ole">
            <p:oleObj spid="_x0000_s10242" name="Формула" r:id="rId4" imgW="660240" imgH="203040" progId="Equation.3">
              <p:embed/>
            </p:oleObj>
          </a:graphicData>
        </a:graphic>
      </p:graphicFrame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775325" y="1792288"/>
            <a:ext cx="549275" cy="950912"/>
            <a:chOff x="3398" y="889"/>
            <a:chExt cx="346" cy="599"/>
          </a:xfrm>
        </p:grpSpPr>
        <p:sp>
          <p:nvSpPr>
            <p:cNvPr id="227346" name="Text Box 18"/>
            <p:cNvSpPr txBox="1">
              <a:spLocks noChangeArrowheads="1"/>
            </p:cNvSpPr>
            <p:nvPr/>
          </p:nvSpPr>
          <p:spPr bwMode="auto">
            <a:xfrm>
              <a:off x="3398" y="889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 6</a:t>
              </a:r>
            </a:p>
          </p:txBody>
        </p:sp>
        <p:sp>
          <p:nvSpPr>
            <p:cNvPr id="227347" name="Text Box 19"/>
            <p:cNvSpPr txBox="1">
              <a:spLocks noChangeArrowheads="1"/>
            </p:cNvSpPr>
            <p:nvPr/>
          </p:nvSpPr>
          <p:spPr bwMode="auto">
            <a:xfrm>
              <a:off x="3408" y="1200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 3</a:t>
              </a:r>
            </a:p>
          </p:txBody>
        </p:sp>
        <p:sp>
          <p:nvSpPr>
            <p:cNvPr id="227348" name="Line 20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6340475" y="1752600"/>
            <a:ext cx="930275" cy="950913"/>
            <a:chOff x="3792" y="864"/>
            <a:chExt cx="586" cy="599"/>
          </a:xfrm>
        </p:grpSpPr>
        <p:sp>
          <p:nvSpPr>
            <p:cNvPr id="227350" name="Text Box 22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4032" y="864"/>
              <a:ext cx="346" cy="599"/>
              <a:chOff x="3398" y="889"/>
              <a:chExt cx="346" cy="599"/>
            </a:xfrm>
          </p:grpSpPr>
          <p:sp>
            <p:nvSpPr>
              <p:cNvPr id="227352" name="Text Box 24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 </a:t>
                </a:r>
                <a:r>
                  <a:rPr lang="ru-RU" sz="2400"/>
                  <a:t>8</a:t>
                </a:r>
              </a:p>
            </p:txBody>
          </p:sp>
          <p:sp>
            <p:nvSpPr>
              <p:cNvPr id="227353" name="Text Box 25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 4</a:t>
                </a:r>
              </a:p>
            </p:txBody>
          </p:sp>
          <p:sp>
            <p:nvSpPr>
              <p:cNvPr id="227354" name="Line 26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27355" name="Text Box 27"/>
          <p:cNvSpPr txBox="1">
            <a:spLocks noChangeArrowheads="1"/>
          </p:cNvSpPr>
          <p:nvPr/>
        </p:nvSpPr>
        <p:spPr bwMode="auto">
          <a:xfrm>
            <a:off x="7572375" y="1981200"/>
            <a:ext cx="113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Верно</a:t>
            </a: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6172200" y="3124201"/>
            <a:ext cx="2516188" cy="881063"/>
            <a:chOff x="288" y="1200"/>
            <a:chExt cx="1585" cy="555"/>
          </a:xfrm>
        </p:grpSpPr>
        <p:graphicFrame>
          <p:nvGraphicFramePr>
            <p:cNvPr id="227357" name="Object 29"/>
            <p:cNvGraphicFramePr>
              <a:graphicFrameLocks noChangeAspect="1"/>
            </p:cNvGraphicFramePr>
            <p:nvPr/>
          </p:nvGraphicFramePr>
          <p:xfrm>
            <a:off x="288" y="1200"/>
            <a:ext cx="232" cy="273"/>
          </p:xfrm>
          <a:graphic>
            <a:graphicData uri="http://schemas.openxmlformats.org/presentationml/2006/ole">
              <p:oleObj spid="_x0000_s10243" name="Формула" r:id="rId5" imgW="139680" imgH="164880" progId="Equation.3">
                <p:embed/>
              </p:oleObj>
            </a:graphicData>
          </a:graphic>
        </p:graphicFrame>
        <p:sp>
          <p:nvSpPr>
            <p:cNvPr id="227358" name="Text Box 30"/>
            <p:cNvSpPr txBox="1">
              <a:spLocks noChangeArrowheads="1"/>
            </p:cNvSpPr>
            <p:nvPr/>
          </p:nvSpPr>
          <p:spPr bwMode="auto">
            <a:xfrm>
              <a:off x="480" y="1232"/>
              <a:ext cx="1393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KML         </a:t>
              </a:r>
              <a:r>
                <a:rPr lang="ru-RU" sz="2400" dirty="0" smtClean="0"/>
                <a:t>    </a:t>
              </a:r>
              <a:r>
                <a:rPr lang="en-US" sz="2400" dirty="0" smtClean="0"/>
                <a:t>ABC</a:t>
              </a:r>
              <a:r>
                <a:rPr lang="ru-RU" sz="2400" dirty="0" smtClean="0"/>
                <a:t> </a:t>
              </a:r>
              <a:endParaRPr lang="ru-RU" sz="2400" dirty="0"/>
            </a:p>
            <a:p>
              <a:r>
                <a:rPr lang="ru-RU" sz="2400" dirty="0"/>
                <a:t>по 2 признаку</a:t>
              </a:r>
            </a:p>
          </p:txBody>
        </p:sp>
        <p:sp>
          <p:nvSpPr>
            <p:cNvPr id="227359" name="Freeform 31"/>
            <p:cNvSpPr>
              <a:spLocks/>
            </p:cNvSpPr>
            <p:nvPr/>
          </p:nvSpPr>
          <p:spPr bwMode="auto">
            <a:xfrm rot="206182">
              <a:off x="960" y="1344"/>
              <a:ext cx="240" cy="95"/>
            </a:xfrm>
            <a:custGeom>
              <a:avLst/>
              <a:gdLst/>
              <a:ahLst/>
              <a:cxnLst>
                <a:cxn ang="0">
                  <a:pos x="203" y="138"/>
                </a:cxn>
                <a:cxn ang="0">
                  <a:pos x="160" y="181"/>
                </a:cxn>
                <a:cxn ang="0">
                  <a:pos x="73" y="199"/>
                </a:cxn>
                <a:cxn ang="0">
                  <a:pos x="11" y="148"/>
                </a:cxn>
                <a:cxn ang="0">
                  <a:pos x="11" y="66"/>
                </a:cxn>
                <a:cxn ang="0">
                  <a:pos x="68" y="26"/>
                </a:cxn>
                <a:cxn ang="0">
                  <a:pos x="160" y="39"/>
                </a:cxn>
                <a:cxn ang="0">
                  <a:pos x="285" y="110"/>
                </a:cxn>
                <a:cxn ang="0">
                  <a:pos x="378" y="172"/>
                </a:cxn>
                <a:cxn ang="0">
                  <a:pos x="485" y="167"/>
                </a:cxn>
                <a:cxn ang="0">
                  <a:pos x="535" y="113"/>
                </a:cxn>
                <a:cxn ang="0">
                  <a:pos x="517" y="31"/>
                </a:cxn>
                <a:cxn ang="0">
                  <a:pos x="433" y="3"/>
                </a:cxn>
                <a:cxn ang="0">
                  <a:pos x="348" y="49"/>
                </a:cxn>
              </a:cxnLst>
              <a:rect l="0" t="0" r="r" b="b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27360" name="Object 32"/>
            <p:cNvGraphicFramePr>
              <a:graphicFrameLocks noChangeAspect="1"/>
            </p:cNvGraphicFramePr>
            <p:nvPr/>
          </p:nvGraphicFramePr>
          <p:xfrm>
            <a:off x="1208" y="1200"/>
            <a:ext cx="232" cy="273"/>
          </p:xfrm>
          <a:graphic>
            <a:graphicData uri="http://schemas.openxmlformats.org/presentationml/2006/ole">
              <p:oleObj spid="_x0000_s10244" name="Формула" r:id="rId6" imgW="139680" imgH="164880" progId="Equation.3">
                <p:embed/>
              </p:oleObj>
            </a:graphicData>
          </a:graphic>
        </p:graphicFrame>
      </p:grpSp>
      <p:sp>
        <p:nvSpPr>
          <p:cNvPr id="227361" name="Freeform 33"/>
          <p:cNvSpPr>
            <a:spLocks/>
          </p:cNvSpPr>
          <p:nvPr/>
        </p:nvSpPr>
        <p:spPr bwMode="auto">
          <a:xfrm>
            <a:off x="1900238" y="4257675"/>
            <a:ext cx="247650" cy="361950"/>
          </a:xfrm>
          <a:custGeom>
            <a:avLst/>
            <a:gdLst/>
            <a:ahLst/>
            <a:cxnLst>
              <a:cxn ang="0">
                <a:pos x="156" y="0"/>
              </a:cxn>
              <a:cxn ang="0">
                <a:pos x="0" y="84"/>
              </a:cxn>
              <a:cxn ang="0">
                <a:pos x="72" y="228"/>
              </a:cxn>
            </a:cxnLst>
            <a:rect l="0" t="0" r="r" b="b"/>
            <a:pathLst>
              <a:path w="156" h="228">
                <a:moveTo>
                  <a:pt x="156" y="0"/>
                </a:moveTo>
                <a:lnTo>
                  <a:pt x="0" y="84"/>
                </a:lnTo>
                <a:lnTo>
                  <a:pt x="72" y="228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7362" name="Freeform 34"/>
          <p:cNvSpPr>
            <a:spLocks/>
          </p:cNvSpPr>
          <p:nvPr/>
        </p:nvSpPr>
        <p:spPr bwMode="auto">
          <a:xfrm>
            <a:off x="5162550" y="4286250"/>
            <a:ext cx="247650" cy="361950"/>
          </a:xfrm>
          <a:custGeom>
            <a:avLst/>
            <a:gdLst/>
            <a:ahLst/>
            <a:cxnLst>
              <a:cxn ang="0">
                <a:pos x="156" y="0"/>
              </a:cxn>
              <a:cxn ang="0">
                <a:pos x="0" y="84"/>
              </a:cxn>
              <a:cxn ang="0">
                <a:pos x="72" y="228"/>
              </a:cxn>
            </a:cxnLst>
            <a:rect l="0" t="0" r="r" b="b"/>
            <a:pathLst>
              <a:path w="156" h="228">
                <a:moveTo>
                  <a:pt x="156" y="0"/>
                </a:moveTo>
                <a:lnTo>
                  <a:pt x="0" y="84"/>
                </a:lnTo>
                <a:lnTo>
                  <a:pt x="72" y="228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7363" name="Text Box 35"/>
          <p:cNvSpPr txBox="1">
            <a:spLocks noChangeArrowheads="1"/>
          </p:cNvSpPr>
          <p:nvPr/>
        </p:nvSpPr>
        <p:spPr bwMode="auto">
          <a:xfrm>
            <a:off x="4419600" y="5029200"/>
            <a:ext cx="749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6см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7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7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2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7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7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22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2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55" grpId="0"/>
      <p:bldP spid="2273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Text Box 2"/>
          <p:cNvSpPr txBox="1">
            <a:spLocks noChangeArrowheads="1"/>
          </p:cNvSpPr>
          <p:nvPr/>
        </p:nvSpPr>
        <p:spPr bwMode="auto">
          <a:xfrm>
            <a:off x="76200" y="762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                       Найдите пары подобных </a:t>
            </a:r>
          </a:p>
          <a:p>
            <a:r>
              <a:rPr lang="ru-RU" sz="2400"/>
              <a:t>                            треугольников и докажите их подобие. 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3200400" y="5334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</a:t>
            </a:r>
            <a:endParaRPr lang="ru-RU" sz="2800"/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4343400" y="10668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</a:t>
            </a:r>
            <a:endParaRPr lang="ru-RU" sz="2800"/>
          </a:p>
        </p:txBody>
      </p:sp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1981200" y="18288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</a:t>
            </a:r>
            <a:endParaRPr lang="ru-RU" sz="2800"/>
          </a:p>
        </p:txBody>
      </p:sp>
      <p:sp>
        <p:nvSpPr>
          <p:cNvPr id="229383" name="Text Box 7"/>
          <p:cNvSpPr txBox="1">
            <a:spLocks noChangeArrowheads="1"/>
          </p:cNvSpPr>
          <p:nvPr/>
        </p:nvSpPr>
        <p:spPr bwMode="auto">
          <a:xfrm>
            <a:off x="2057400" y="3657600"/>
            <a:ext cx="795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92</a:t>
            </a:r>
            <a:r>
              <a:rPr lang="ru-RU" sz="2000" b="1"/>
              <a:t>см</a:t>
            </a:r>
          </a:p>
        </p:txBody>
      </p:sp>
      <p:graphicFrame>
        <p:nvGraphicFramePr>
          <p:cNvPr id="229384" name="Object 8"/>
          <p:cNvGraphicFramePr>
            <a:graphicFrameLocks noChangeAspect="1"/>
          </p:cNvGraphicFramePr>
          <p:nvPr/>
        </p:nvGraphicFramePr>
        <p:xfrm>
          <a:off x="5718175" y="1066800"/>
          <a:ext cx="1793875" cy="552450"/>
        </p:xfrm>
        <a:graphic>
          <a:graphicData uri="http://schemas.openxmlformats.org/presentationml/2006/ole">
            <p:oleObj spid="_x0000_s11266" name="Формула" r:id="rId4" imgW="660240" imgH="203040" progId="Equation.3">
              <p:embed/>
            </p:oleObj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530850" y="1716088"/>
            <a:ext cx="549275" cy="950912"/>
            <a:chOff x="3398" y="889"/>
            <a:chExt cx="346" cy="599"/>
          </a:xfrm>
        </p:grpSpPr>
        <p:sp>
          <p:nvSpPr>
            <p:cNvPr id="229386" name="Text Box 10"/>
            <p:cNvSpPr txBox="1">
              <a:spLocks noChangeArrowheads="1"/>
            </p:cNvSpPr>
            <p:nvPr/>
          </p:nvSpPr>
          <p:spPr bwMode="auto">
            <a:xfrm>
              <a:off x="3398" y="889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 3</a:t>
              </a:r>
            </a:p>
          </p:txBody>
        </p:sp>
        <p:sp>
          <p:nvSpPr>
            <p:cNvPr id="229387" name="Text Box 11"/>
            <p:cNvSpPr txBox="1">
              <a:spLocks noChangeArrowheads="1"/>
            </p:cNvSpPr>
            <p:nvPr/>
          </p:nvSpPr>
          <p:spPr bwMode="auto">
            <a:xfrm>
              <a:off x="3408" y="12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69</a:t>
              </a:r>
            </a:p>
          </p:txBody>
        </p:sp>
        <p:sp>
          <p:nvSpPr>
            <p:cNvPr id="229388" name="Line 12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096000" y="1676400"/>
            <a:ext cx="930275" cy="950913"/>
            <a:chOff x="3792" y="864"/>
            <a:chExt cx="586" cy="599"/>
          </a:xfrm>
        </p:grpSpPr>
        <p:sp>
          <p:nvSpPr>
            <p:cNvPr id="229390" name="Text Box 14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4032" y="864"/>
              <a:ext cx="346" cy="599"/>
              <a:chOff x="3398" y="889"/>
              <a:chExt cx="346" cy="599"/>
            </a:xfrm>
          </p:grpSpPr>
          <p:sp>
            <p:nvSpPr>
              <p:cNvPr id="229392" name="Text Box 16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 4</a:t>
                </a:r>
              </a:p>
            </p:txBody>
          </p:sp>
          <p:sp>
            <p:nvSpPr>
              <p:cNvPr id="229393" name="Text Box 17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92</a:t>
                </a:r>
              </a:p>
            </p:txBody>
          </p:sp>
          <p:sp>
            <p:nvSpPr>
              <p:cNvPr id="229394" name="Line 18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29395" name="Text Box 19"/>
          <p:cNvSpPr txBox="1">
            <a:spLocks noChangeArrowheads="1"/>
          </p:cNvSpPr>
          <p:nvPr/>
        </p:nvSpPr>
        <p:spPr bwMode="auto">
          <a:xfrm>
            <a:off x="7327900" y="1905000"/>
            <a:ext cx="113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Верно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6172200" y="3124201"/>
            <a:ext cx="2516188" cy="881063"/>
            <a:chOff x="288" y="1200"/>
            <a:chExt cx="1585" cy="555"/>
          </a:xfrm>
        </p:grpSpPr>
        <p:graphicFrame>
          <p:nvGraphicFramePr>
            <p:cNvPr id="229397" name="Object 21"/>
            <p:cNvGraphicFramePr>
              <a:graphicFrameLocks noChangeAspect="1"/>
            </p:cNvGraphicFramePr>
            <p:nvPr/>
          </p:nvGraphicFramePr>
          <p:xfrm>
            <a:off x="288" y="1200"/>
            <a:ext cx="232" cy="273"/>
          </p:xfrm>
          <a:graphic>
            <a:graphicData uri="http://schemas.openxmlformats.org/presentationml/2006/ole">
              <p:oleObj spid="_x0000_s11267" name="Формула" r:id="rId5" imgW="139680" imgH="164880" progId="Equation.3">
                <p:embed/>
              </p:oleObj>
            </a:graphicData>
          </a:graphic>
        </p:graphicFrame>
        <p:sp>
          <p:nvSpPr>
            <p:cNvPr id="229398" name="Text Box 22"/>
            <p:cNvSpPr txBox="1">
              <a:spLocks noChangeArrowheads="1"/>
            </p:cNvSpPr>
            <p:nvPr/>
          </p:nvSpPr>
          <p:spPr bwMode="auto">
            <a:xfrm>
              <a:off x="480" y="1232"/>
              <a:ext cx="1393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KML         </a:t>
              </a:r>
              <a:r>
                <a:rPr lang="ru-RU" sz="2400" dirty="0" smtClean="0"/>
                <a:t>    </a:t>
              </a:r>
              <a:r>
                <a:rPr lang="en-US" sz="2400" dirty="0" smtClean="0"/>
                <a:t>ABC</a:t>
              </a:r>
              <a:r>
                <a:rPr lang="ru-RU" sz="2400" dirty="0" smtClean="0"/>
                <a:t> </a:t>
              </a:r>
              <a:endParaRPr lang="ru-RU" sz="2400" dirty="0"/>
            </a:p>
            <a:p>
              <a:r>
                <a:rPr lang="ru-RU" sz="2400" dirty="0"/>
                <a:t>по 2 признаку</a:t>
              </a:r>
            </a:p>
          </p:txBody>
        </p:sp>
        <p:sp>
          <p:nvSpPr>
            <p:cNvPr id="229399" name="Freeform 23"/>
            <p:cNvSpPr>
              <a:spLocks/>
            </p:cNvSpPr>
            <p:nvPr/>
          </p:nvSpPr>
          <p:spPr bwMode="auto">
            <a:xfrm rot="206182">
              <a:off x="960" y="1344"/>
              <a:ext cx="240" cy="95"/>
            </a:xfrm>
            <a:custGeom>
              <a:avLst/>
              <a:gdLst/>
              <a:ahLst/>
              <a:cxnLst>
                <a:cxn ang="0">
                  <a:pos x="203" y="138"/>
                </a:cxn>
                <a:cxn ang="0">
                  <a:pos x="160" y="181"/>
                </a:cxn>
                <a:cxn ang="0">
                  <a:pos x="73" y="199"/>
                </a:cxn>
                <a:cxn ang="0">
                  <a:pos x="11" y="148"/>
                </a:cxn>
                <a:cxn ang="0">
                  <a:pos x="11" y="66"/>
                </a:cxn>
                <a:cxn ang="0">
                  <a:pos x="68" y="26"/>
                </a:cxn>
                <a:cxn ang="0">
                  <a:pos x="160" y="39"/>
                </a:cxn>
                <a:cxn ang="0">
                  <a:pos x="285" y="110"/>
                </a:cxn>
                <a:cxn ang="0">
                  <a:pos x="378" y="172"/>
                </a:cxn>
                <a:cxn ang="0">
                  <a:pos x="485" y="167"/>
                </a:cxn>
                <a:cxn ang="0">
                  <a:pos x="535" y="113"/>
                </a:cxn>
                <a:cxn ang="0">
                  <a:pos x="517" y="31"/>
                </a:cxn>
                <a:cxn ang="0">
                  <a:pos x="433" y="3"/>
                </a:cxn>
                <a:cxn ang="0">
                  <a:pos x="348" y="49"/>
                </a:cxn>
              </a:cxnLst>
              <a:rect l="0" t="0" r="r" b="b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29400" name="Object 24"/>
            <p:cNvGraphicFramePr>
              <a:graphicFrameLocks noChangeAspect="1"/>
            </p:cNvGraphicFramePr>
            <p:nvPr/>
          </p:nvGraphicFramePr>
          <p:xfrm>
            <a:off x="1208" y="1200"/>
            <a:ext cx="232" cy="273"/>
          </p:xfrm>
          <a:graphic>
            <a:graphicData uri="http://schemas.openxmlformats.org/presentationml/2006/ole">
              <p:oleObj spid="_x0000_s11268" name="Формула" r:id="rId6" imgW="139680" imgH="164880" progId="Equation.3">
                <p:embed/>
              </p:oleObj>
            </a:graphicData>
          </a:graphic>
        </p:graphicFrame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-228600" y="2833688"/>
            <a:ext cx="2516188" cy="3871912"/>
            <a:chOff x="0" y="1200"/>
            <a:chExt cx="1585" cy="2439"/>
          </a:xfrm>
        </p:grpSpPr>
        <p:sp>
          <p:nvSpPr>
            <p:cNvPr id="229402" name="AutoShape 26"/>
            <p:cNvSpPr>
              <a:spLocks noChangeArrowheads="1"/>
            </p:cNvSpPr>
            <p:nvPr/>
          </p:nvSpPr>
          <p:spPr bwMode="auto">
            <a:xfrm rot="-1569905">
              <a:off x="0" y="1632"/>
              <a:ext cx="1152" cy="1536"/>
            </a:xfrm>
            <a:prstGeom prst="triangle">
              <a:avLst>
                <a:gd name="adj" fmla="val 10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9403" name="Text Box 27"/>
            <p:cNvSpPr txBox="1">
              <a:spLocks noChangeArrowheads="1"/>
            </p:cNvSpPr>
            <p:nvPr/>
          </p:nvSpPr>
          <p:spPr bwMode="auto">
            <a:xfrm>
              <a:off x="624" y="1200"/>
              <a:ext cx="30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M</a:t>
              </a:r>
              <a:endParaRPr lang="ru-RU" sz="2800"/>
            </a:p>
          </p:txBody>
        </p:sp>
        <p:sp>
          <p:nvSpPr>
            <p:cNvPr id="229404" name="Text Box 28"/>
            <p:cNvSpPr txBox="1">
              <a:spLocks noChangeArrowheads="1"/>
            </p:cNvSpPr>
            <p:nvPr/>
          </p:nvSpPr>
          <p:spPr bwMode="auto">
            <a:xfrm>
              <a:off x="1344" y="278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L</a:t>
              </a:r>
              <a:endParaRPr lang="ru-RU" sz="2800"/>
            </a:p>
          </p:txBody>
        </p:sp>
        <p:sp>
          <p:nvSpPr>
            <p:cNvPr id="229405" name="Text Box 29"/>
            <p:cNvSpPr txBox="1">
              <a:spLocks noChangeArrowheads="1"/>
            </p:cNvSpPr>
            <p:nvPr/>
          </p:nvSpPr>
          <p:spPr bwMode="auto">
            <a:xfrm>
              <a:off x="288" y="3312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K</a:t>
              </a:r>
              <a:endParaRPr lang="ru-RU" sz="2800"/>
            </a:p>
          </p:txBody>
        </p:sp>
        <p:sp>
          <p:nvSpPr>
            <p:cNvPr id="229406" name="Freeform 30"/>
            <p:cNvSpPr>
              <a:spLocks/>
            </p:cNvSpPr>
            <p:nvPr/>
          </p:nvSpPr>
          <p:spPr bwMode="auto">
            <a:xfrm>
              <a:off x="1197" y="2682"/>
              <a:ext cx="156" cy="22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0" y="84"/>
                </a:cxn>
                <a:cxn ang="0">
                  <a:pos x="72" y="228"/>
                </a:cxn>
              </a:cxnLst>
              <a:rect l="0" t="0" r="r" b="b"/>
              <a:pathLst>
                <a:path w="156" h="228">
                  <a:moveTo>
                    <a:pt x="156" y="0"/>
                  </a:moveTo>
                  <a:lnTo>
                    <a:pt x="0" y="84"/>
                  </a:lnTo>
                  <a:lnTo>
                    <a:pt x="72" y="22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 rot="11382188">
            <a:off x="2209800" y="1752600"/>
            <a:ext cx="3048000" cy="3352800"/>
            <a:chOff x="1488" y="1248"/>
            <a:chExt cx="1920" cy="2112"/>
          </a:xfrm>
        </p:grpSpPr>
        <p:sp>
          <p:nvSpPr>
            <p:cNvPr id="229408" name="AutoShape 32"/>
            <p:cNvSpPr>
              <a:spLocks noChangeArrowheads="1"/>
            </p:cNvSpPr>
            <p:nvPr/>
          </p:nvSpPr>
          <p:spPr bwMode="auto">
            <a:xfrm rot="-1749595">
              <a:off x="1488" y="1248"/>
              <a:ext cx="1584" cy="2112"/>
            </a:xfrm>
            <a:prstGeom prst="triangle">
              <a:avLst>
                <a:gd name="adj" fmla="val 10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9409" name="Freeform 33"/>
            <p:cNvSpPr>
              <a:spLocks/>
            </p:cNvSpPr>
            <p:nvPr/>
          </p:nvSpPr>
          <p:spPr bwMode="auto">
            <a:xfrm>
              <a:off x="3252" y="2700"/>
              <a:ext cx="156" cy="22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0" y="84"/>
                </a:cxn>
                <a:cxn ang="0">
                  <a:pos x="72" y="228"/>
                </a:cxn>
              </a:cxnLst>
              <a:rect l="0" t="0" r="r" b="b"/>
              <a:pathLst>
                <a:path w="156" h="228">
                  <a:moveTo>
                    <a:pt x="156" y="0"/>
                  </a:moveTo>
                  <a:lnTo>
                    <a:pt x="0" y="84"/>
                  </a:lnTo>
                  <a:lnTo>
                    <a:pt x="72" y="22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9410" name="Text Box 34"/>
          <p:cNvSpPr txBox="1">
            <a:spLocks noChangeArrowheads="1"/>
          </p:cNvSpPr>
          <p:nvPr/>
        </p:nvSpPr>
        <p:spPr bwMode="auto">
          <a:xfrm>
            <a:off x="3124200" y="14478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69</a:t>
            </a:r>
          </a:p>
        </p:txBody>
      </p:sp>
      <p:sp>
        <p:nvSpPr>
          <p:cNvPr id="229411" name="Text Box 35"/>
          <p:cNvSpPr txBox="1">
            <a:spLocks noChangeArrowheads="1"/>
          </p:cNvSpPr>
          <p:nvPr/>
        </p:nvSpPr>
        <p:spPr bwMode="auto">
          <a:xfrm>
            <a:off x="3886200" y="3429000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115</a:t>
            </a:r>
            <a:r>
              <a:rPr lang="ru-RU" sz="2000" b="1"/>
              <a:t>см</a:t>
            </a:r>
          </a:p>
        </p:txBody>
      </p:sp>
      <p:sp>
        <p:nvSpPr>
          <p:cNvPr id="229412" name="Text Box 36"/>
          <p:cNvSpPr txBox="1">
            <a:spLocks noChangeArrowheads="1"/>
          </p:cNvSpPr>
          <p:nvPr/>
        </p:nvSpPr>
        <p:spPr bwMode="auto">
          <a:xfrm>
            <a:off x="0" y="4648200"/>
            <a:ext cx="654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5</a:t>
            </a:r>
            <a:r>
              <a:rPr lang="ru-RU" sz="2000" b="1"/>
              <a:t>см</a:t>
            </a:r>
          </a:p>
        </p:txBody>
      </p:sp>
      <p:sp>
        <p:nvSpPr>
          <p:cNvPr id="229413" name="Text Box 37"/>
          <p:cNvSpPr txBox="1">
            <a:spLocks noChangeArrowheads="1"/>
          </p:cNvSpPr>
          <p:nvPr/>
        </p:nvSpPr>
        <p:spPr bwMode="auto">
          <a:xfrm>
            <a:off x="1447800" y="4114800"/>
            <a:ext cx="654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4</a:t>
            </a:r>
            <a:r>
              <a:rPr lang="ru-RU" sz="2000" b="1"/>
              <a:t>см</a:t>
            </a:r>
          </a:p>
        </p:txBody>
      </p:sp>
      <p:sp>
        <p:nvSpPr>
          <p:cNvPr id="229414" name="Text Box 38"/>
          <p:cNvSpPr txBox="1">
            <a:spLocks noChangeArrowheads="1"/>
          </p:cNvSpPr>
          <p:nvPr/>
        </p:nvSpPr>
        <p:spPr bwMode="auto">
          <a:xfrm>
            <a:off x="1143000" y="5791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2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9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9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22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9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22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2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95" grpId="0"/>
      <p:bldP spid="229410" grpId="0"/>
      <p:bldP spid="2294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                     Найдите пары подобных треугольников и докажите их подобие. </a:t>
            </a:r>
          </a:p>
        </p:txBody>
      </p:sp>
      <p:graphicFrame>
        <p:nvGraphicFramePr>
          <p:cNvPr id="259082" name="Object 10"/>
          <p:cNvGraphicFramePr>
            <a:graphicFrameLocks noChangeAspect="1"/>
          </p:cNvGraphicFramePr>
          <p:nvPr/>
        </p:nvGraphicFramePr>
        <p:xfrm>
          <a:off x="760413" y="914400"/>
          <a:ext cx="2206625" cy="552450"/>
        </p:xfrm>
        <a:graphic>
          <a:graphicData uri="http://schemas.openxmlformats.org/presentationml/2006/ole">
            <p:oleObj spid="_x0000_s12290" name="Формула" r:id="rId4" imgW="812520" imgH="203040" progId="Equation.3">
              <p:embed/>
            </p:oleObj>
          </a:graphicData>
        </a:graphic>
      </p:graphicFrame>
      <p:sp>
        <p:nvSpPr>
          <p:cNvPr id="259083" name="Text Box 11"/>
          <p:cNvSpPr txBox="1">
            <a:spLocks noChangeArrowheads="1"/>
          </p:cNvSpPr>
          <p:nvPr/>
        </p:nvSpPr>
        <p:spPr bwMode="auto">
          <a:xfrm>
            <a:off x="76200" y="7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Блиц-опрос 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657600" y="1600202"/>
            <a:ext cx="4305301" cy="512763"/>
            <a:chOff x="288" y="1200"/>
            <a:chExt cx="2712" cy="323"/>
          </a:xfrm>
        </p:grpSpPr>
        <p:graphicFrame>
          <p:nvGraphicFramePr>
            <p:cNvPr id="259085" name="Object 13"/>
            <p:cNvGraphicFramePr>
              <a:graphicFrameLocks noChangeAspect="1"/>
            </p:cNvGraphicFramePr>
            <p:nvPr/>
          </p:nvGraphicFramePr>
          <p:xfrm>
            <a:off x="288" y="1200"/>
            <a:ext cx="232" cy="273"/>
          </p:xfrm>
          <a:graphic>
            <a:graphicData uri="http://schemas.openxmlformats.org/presentationml/2006/ole">
              <p:oleObj spid="_x0000_s12295" name="Формула" r:id="rId5" imgW="139680" imgH="164880" progId="Equation.3">
                <p:embed/>
              </p:oleObj>
            </a:graphicData>
          </a:graphic>
        </p:graphicFrame>
        <p:sp>
          <p:nvSpPr>
            <p:cNvPr id="259086" name="Text Box 14"/>
            <p:cNvSpPr txBox="1">
              <a:spLocks noChangeArrowheads="1"/>
            </p:cNvSpPr>
            <p:nvPr/>
          </p:nvSpPr>
          <p:spPr bwMode="auto">
            <a:xfrm>
              <a:off x="480" y="1232"/>
              <a:ext cx="252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A</a:t>
              </a:r>
              <a:r>
                <a:rPr lang="ru-RU" sz="2400" dirty="0"/>
                <a:t>ВС</a:t>
              </a:r>
              <a:r>
                <a:rPr lang="en-US" sz="2400" dirty="0"/>
                <a:t>         </a:t>
              </a:r>
              <a:r>
                <a:rPr lang="ru-RU" sz="2400" dirty="0" smtClean="0"/>
                <a:t>    РВ</a:t>
              </a:r>
              <a:r>
                <a:rPr lang="en-US" sz="2400" dirty="0"/>
                <a:t>D</a:t>
              </a:r>
              <a:r>
                <a:rPr lang="ru-RU" sz="2400" dirty="0"/>
                <a:t> по 2 признаку</a:t>
              </a:r>
            </a:p>
          </p:txBody>
        </p:sp>
        <p:sp>
          <p:nvSpPr>
            <p:cNvPr id="259087" name="Freeform 15"/>
            <p:cNvSpPr>
              <a:spLocks/>
            </p:cNvSpPr>
            <p:nvPr/>
          </p:nvSpPr>
          <p:spPr bwMode="auto">
            <a:xfrm rot="206182">
              <a:off x="960" y="1344"/>
              <a:ext cx="240" cy="95"/>
            </a:xfrm>
            <a:custGeom>
              <a:avLst/>
              <a:gdLst/>
              <a:ahLst/>
              <a:cxnLst>
                <a:cxn ang="0">
                  <a:pos x="203" y="138"/>
                </a:cxn>
                <a:cxn ang="0">
                  <a:pos x="160" y="181"/>
                </a:cxn>
                <a:cxn ang="0">
                  <a:pos x="73" y="199"/>
                </a:cxn>
                <a:cxn ang="0">
                  <a:pos x="11" y="148"/>
                </a:cxn>
                <a:cxn ang="0">
                  <a:pos x="11" y="66"/>
                </a:cxn>
                <a:cxn ang="0">
                  <a:pos x="68" y="26"/>
                </a:cxn>
                <a:cxn ang="0">
                  <a:pos x="160" y="39"/>
                </a:cxn>
                <a:cxn ang="0">
                  <a:pos x="285" y="110"/>
                </a:cxn>
                <a:cxn ang="0">
                  <a:pos x="378" y="172"/>
                </a:cxn>
                <a:cxn ang="0">
                  <a:pos x="485" y="167"/>
                </a:cxn>
                <a:cxn ang="0">
                  <a:pos x="535" y="113"/>
                </a:cxn>
                <a:cxn ang="0">
                  <a:pos x="517" y="31"/>
                </a:cxn>
                <a:cxn ang="0">
                  <a:pos x="433" y="3"/>
                </a:cxn>
                <a:cxn ang="0">
                  <a:pos x="348" y="49"/>
                </a:cxn>
              </a:cxnLst>
              <a:rect l="0" t="0" r="r" b="b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59088" name="Object 16"/>
            <p:cNvGraphicFramePr>
              <a:graphicFrameLocks noChangeAspect="1"/>
            </p:cNvGraphicFramePr>
            <p:nvPr/>
          </p:nvGraphicFramePr>
          <p:xfrm>
            <a:off x="1208" y="1200"/>
            <a:ext cx="232" cy="273"/>
          </p:xfrm>
          <a:graphic>
            <a:graphicData uri="http://schemas.openxmlformats.org/presentationml/2006/ole">
              <p:oleObj spid="_x0000_s12296" name="Формула" r:id="rId6" imgW="139680" imgH="164880" progId="Equation.3">
                <p:embed/>
              </p:oleObj>
            </a:graphicData>
          </a:graphic>
        </p:graphicFrame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159250" y="573088"/>
            <a:ext cx="549275" cy="950912"/>
            <a:chOff x="3398" y="889"/>
            <a:chExt cx="346" cy="599"/>
          </a:xfrm>
        </p:grpSpPr>
        <p:sp>
          <p:nvSpPr>
            <p:cNvPr id="259098" name="Text Box 26"/>
            <p:cNvSpPr txBox="1">
              <a:spLocks noChangeArrowheads="1"/>
            </p:cNvSpPr>
            <p:nvPr/>
          </p:nvSpPr>
          <p:spPr bwMode="auto">
            <a:xfrm>
              <a:off x="3398" y="889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 3</a:t>
              </a:r>
            </a:p>
          </p:txBody>
        </p:sp>
        <p:sp>
          <p:nvSpPr>
            <p:cNvPr id="259099" name="Text Box 27"/>
            <p:cNvSpPr txBox="1">
              <a:spLocks noChangeArrowheads="1"/>
            </p:cNvSpPr>
            <p:nvPr/>
          </p:nvSpPr>
          <p:spPr bwMode="auto">
            <a:xfrm>
              <a:off x="3408" y="12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12</a:t>
              </a:r>
            </a:p>
          </p:txBody>
        </p:sp>
        <p:sp>
          <p:nvSpPr>
            <p:cNvPr id="259100" name="Line 28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4724400" y="533400"/>
            <a:ext cx="930275" cy="950913"/>
            <a:chOff x="3792" y="864"/>
            <a:chExt cx="586" cy="599"/>
          </a:xfrm>
        </p:grpSpPr>
        <p:sp>
          <p:nvSpPr>
            <p:cNvPr id="259102" name="Text Box 30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4032" y="864"/>
              <a:ext cx="346" cy="599"/>
              <a:chOff x="3398" y="889"/>
              <a:chExt cx="346" cy="599"/>
            </a:xfrm>
          </p:grpSpPr>
          <p:sp>
            <p:nvSpPr>
              <p:cNvPr id="259104" name="Text Box 32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 5</a:t>
                </a:r>
              </a:p>
            </p:txBody>
          </p:sp>
          <p:sp>
            <p:nvSpPr>
              <p:cNvPr id="259105" name="Text Box 33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20</a:t>
                </a:r>
              </a:p>
            </p:txBody>
          </p:sp>
          <p:sp>
            <p:nvSpPr>
              <p:cNvPr id="259106" name="Line 34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9107" name="Text Box 35"/>
          <p:cNvSpPr txBox="1">
            <a:spLocks noChangeArrowheads="1"/>
          </p:cNvSpPr>
          <p:nvPr/>
        </p:nvSpPr>
        <p:spPr bwMode="auto">
          <a:xfrm>
            <a:off x="5956300" y="762000"/>
            <a:ext cx="113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Верно</a:t>
            </a:r>
          </a:p>
        </p:txBody>
      </p:sp>
      <p:sp>
        <p:nvSpPr>
          <p:cNvPr id="259140" name="Freeform 68"/>
          <p:cNvSpPr>
            <a:spLocks/>
          </p:cNvSpPr>
          <p:nvPr/>
        </p:nvSpPr>
        <p:spPr bwMode="auto">
          <a:xfrm>
            <a:off x="1143000" y="2082800"/>
            <a:ext cx="2133600" cy="2692400"/>
          </a:xfrm>
          <a:custGeom>
            <a:avLst/>
            <a:gdLst/>
            <a:ahLst/>
            <a:cxnLst>
              <a:cxn ang="0">
                <a:pos x="514" y="16"/>
              </a:cxn>
              <a:cxn ang="0">
                <a:pos x="0" y="1696"/>
              </a:cxn>
              <a:cxn ang="0">
                <a:pos x="1328" y="1184"/>
              </a:cxn>
              <a:cxn ang="0">
                <a:pos x="1344" y="1216"/>
              </a:cxn>
              <a:cxn ang="0">
                <a:pos x="514" y="0"/>
              </a:cxn>
            </a:cxnLst>
            <a:rect l="0" t="0" r="r" b="b"/>
            <a:pathLst>
              <a:path w="1344" h="1696">
                <a:moveTo>
                  <a:pt x="514" y="16"/>
                </a:moveTo>
                <a:lnTo>
                  <a:pt x="0" y="1696"/>
                </a:lnTo>
                <a:lnTo>
                  <a:pt x="1328" y="1184"/>
                </a:lnTo>
                <a:lnTo>
                  <a:pt x="1344" y="1216"/>
                </a:lnTo>
                <a:lnTo>
                  <a:pt x="514" y="0"/>
                </a:lnTo>
              </a:path>
            </a:pathLst>
          </a:custGeom>
          <a:solidFill>
            <a:srgbClr val="CC0099">
              <a:alpha val="81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9141" name="Freeform 69"/>
          <p:cNvSpPr>
            <a:spLocks/>
          </p:cNvSpPr>
          <p:nvPr/>
        </p:nvSpPr>
        <p:spPr bwMode="auto">
          <a:xfrm>
            <a:off x="765175" y="2082800"/>
            <a:ext cx="3962400" cy="4013200"/>
          </a:xfrm>
          <a:custGeom>
            <a:avLst/>
            <a:gdLst/>
            <a:ahLst/>
            <a:cxnLst>
              <a:cxn ang="0">
                <a:pos x="2496" y="2528"/>
              </a:cxn>
              <a:cxn ang="0">
                <a:pos x="752" y="0"/>
              </a:cxn>
              <a:cxn ang="0">
                <a:pos x="0" y="2528"/>
              </a:cxn>
              <a:cxn ang="0">
                <a:pos x="2496" y="2528"/>
              </a:cxn>
            </a:cxnLst>
            <a:rect l="0" t="0" r="r" b="b"/>
            <a:pathLst>
              <a:path w="2496" h="2528">
                <a:moveTo>
                  <a:pt x="2496" y="2528"/>
                </a:moveTo>
                <a:lnTo>
                  <a:pt x="752" y="0"/>
                </a:lnTo>
                <a:lnTo>
                  <a:pt x="0" y="2528"/>
                </a:lnTo>
                <a:lnTo>
                  <a:pt x="2496" y="2528"/>
                </a:lnTo>
                <a:close/>
              </a:path>
            </a:pathLst>
          </a:custGeom>
          <a:solidFill>
            <a:srgbClr val="FFFF00">
              <a:alpha val="52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9142" name="Text Box 70"/>
          <p:cNvSpPr txBox="1">
            <a:spLocks noChangeArrowheads="1"/>
          </p:cNvSpPr>
          <p:nvPr/>
        </p:nvSpPr>
        <p:spPr bwMode="auto">
          <a:xfrm>
            <a:off x="625475" y="6096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</a:t>
            </a:r>
            <a:endParaRPr lang="ru-RU" sz="2800"/>
          </a:p>
        </p:txBody>
      </p:sp>
      <p:sp>
        <p:nvSpPr>
          <p:cNvPr id="259143" name="Text Box 71"/>
          <p:cNvSpPr txBox="1">
            <a:spLocks noChangeArrowheads="1"/>
          </p:cNvSpPr>
          <p:nvPr/>
        </p:nvSpPr>
        <p:spPr bwMode="auto">
          <a:xfrm>
            <a:off x="1447800" y="17526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</a:t>
            </a:r>
            <a:endParaRPr lang="ru-RU" sz="2800"/>
          </a:p>
        </p:txBody>
      </p:sp>
      <p:sp>
        <p:nvSpPr>
          <p:cNvPr id="259144" name="Text Box 72"/>
          <p:cNvSpPr txBox="1">
            <a:spLocks noChangeArrowheads="1"/>
          </p:cNvSpPr>
          <p:nvPr/>
        </p:nvSpPr>
        <p:spPr bwMode="auto">
          <a:xfrm>
            <a:off x="3200400" y="3429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P</a:t>
            </a:r>
            <a:endParaRPr lang="ru-RU" sz="2800"/>
          </a:p>
        </p:txBody>
      </p:sp>
      <p:sp>
        <p:nvSpPr>
          <p:cNvPr id="259145" name="Text Box 73"/>
          <p:cNvSpPr txBox="1">
            <a:spLocks noChangeArrowheads="1"/>
          </p:cNvSpPr>
          <p:nvPr/>
        </p:nvSpPr>
        <p:spPr bwMode="auto">
          <a:xfrm>
            <a:off x="4892675" y="6096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</a:t>
            </a:r>
            <a:endParaRPr lang="ru-RU" sz="2800"/>
          </a:p>
        </p:txBody>
      </p:sp>
      <p:sp>
        <p:nvSpPr>
          <p:cNvPr id="259146" name="Freeform 74"/>
          <p:cNvSpPr>
            <a:spLocks/>
          </p:cNvSpPr>
          <p:nvPr/>
        </p:nvSpPr>
        <p:spPr bwMode="auto">
          <a:xfrm>
            <a:off x="812800" y="3848100"/>
            <a:ext cx="2743200" cy="1054100"/>
          </a:xfrm>
          <a:custGeom>
            <a:avLst/>
            <a:gdLst/>
            <a:ahLst/>
            <a:cxnLst>
              <a:cxn ang="0">
                <a:pos x="0" y="664"/>
              </a:cxn>
              <a:cxn ang="0">
                <a:pos x="1728" y="0"/>
              </a:cxn>
            </a:cxnLst>
            <a:rect l="0" t="0" r="r" b="b"/>
            <a:pathLst>
              <a:path w="1728" h="664">
                <a:moveTo>
                  <a:pt x="0" y="664"/>
                </a:moveTo>
                <a:lnTo>
                  <a:pt x="1728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9147" name="Freeform 75"/>
          <p:cNvSpPr>
            <a:spLocks/>
          </p:cNvSpPr>
          <p:nvPr/>
        </p:nvSpPr>
        <p:spPr bwMode="auto">
          <a:xfrm>
            <a:off x="409575" y="6096000"/>
            <a:ext cx="45974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96" y="0"/>
              </a:cxn>
            </a:cxnLst>
            <a:rect l="0" t="0" r="r" b="b"/>
            <a:pathLst>
              <a:path w="2896" h="1">
                <a:moveTo>
                  <a:pt x="0" y="0"/>
                </a:moveTo>
                <a:lnTo>
                  <a:pt x="289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9148" name="Freeform 76"/>
          <p:cNvSpPr>
            <a:spLocks/>
          </p:cNvSpPr>
          <p:nvPr/>
        </p:nvSpPr>
        <p:spPr bwMode="auto">
          <a:xfrm>
            <a:off x="1958975" y="2108200"/>
            <a:ext cx="2781300" cy="398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52" y="2512"/>
              </a:cxn>
            </a:cxnLst>
            <a:rect l="0" t="0" r="r" b="b"/>
            <a:pathLst>
              <a:path w="1752" h="2512">
                <a:moveTo>
                  <a:pt x="0" y="0"/>
                </a:moveTo>
                <a:lnTo>
                  <a:pt x="1752" y="251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9149" name="Freeform 77"/>
          <p:cNvSpPr>
            <a:spLocks/>
          </p:cNvSpPr>
          <p:nvPr/>
        </p:nvSpPr>
        <p:spPr bwMode="auto">
          <a:xfrm>
            <a:off x="765175" y="2108200"/>
            <a:ext cx="1190625" cy="3987800"/>
          </a:xfrm>
          <a:custGeom>
            <a:avLst/>
            <a:gdLst/>
            <a:ahLst/>
            <a:cxnLst>
              <a:cxn ang="0">
                <a:pos x="750" y="0"/>
              </a:cxn>
              <a:cxn ang="0">
                <a:pos x="0" y="2512"/>
              </a:cxn>
            </a:cxnLst>
            <a:rect l="0" t="0" r="r" b="b"/>
            <a:pathLst>
              <a:path w="750" h="2512">
                <a:moveTo>
                  <a:pt x="750" y="0"/>
                </a:moveTo>
                <a:lnTo>
                  <a:pt x="0" y="2512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9150" name="Freeform 78"/>
          <p:cNvSpPr>
            <a:spLocks/>
          </p:cNvSpPr>
          <p:nvPr/>
        </p:nvSpPr>
        <p:spPr bwMode="auto">
          <a:xfrm>
            <a:off x="1835150" y="2474913"/>
            <a:ext cx="361950" cy="76200"/>
          </a:xfrm>
          <a:custGeom>
            <a:avLst/>
            <a:gdLst/>
            <a:ahLst/>
            <a:cxnLst>
              <a:cxn ang="0">
                <a:pos x="228" y="0"/>
              </a:cxn>
              <a:cxn ang="0">
                <a:pos x="112" y="45"/>
              </a:cxn>
              <a:cxn ang="0">
                <a:pos x="0" y="17"/>
              </a:cxn>
            </a:cxnLst>
            <a:rect l="0" t="0" r="r" b="b"/>
            <a:pathLst>
              <a:path w="228" h="48">
                <a:moveTo>
                  <a:pt x="228" y="0"/>
                </a:moveTo>
                <a:cubicBezTo>
                  <a:pt x="209" y="8"/>
                  <a:pt x="150" y="42"/>
                  <a:pt x="112" y="45"/>
                </a:cubicBezTo>
                <a:cubicBezTo>
                  <a:pt x="74" y="48"/>
                  <a:pt x="23" y="23"/>
                  <a:pt x="0" y="17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9151" name="Text Box 79"/>
          <p:cNvSpPr txBox="1">
            <a:spLocks noChangeArrowheads="1"/>
          </p:cNvSpPr>
          <p:nvPr/>
        </p:nvSpPr>
        <p:spPr bwMode="auto">
          <a:xfrm>
            <a:off x="701675" y="43434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endParaRPr lang="ru-RU" sz="2800"/>
          </a:p>
        </p:txBody>
      </p:sp>
      <p:sp>
        <p:nvSpPr>
          <p:cNvPr id="259158" name="Text Box 86"/>
          <p:cNvSpPr txBox="1">
            <a:spLocks noChangeArrowheads="1"/>
          </p:cNvSpPr>
          <p:nvPr/>
        </p:nvSpPr>
        <p:spPr bwMode="auto">
          <a:xfrm>
            <a:off x="1219200" y="3276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259160" name="Text Box 88"/>
          <p:cNvSpPr txBox="1">
            <a:spLocks noChangeArrowheads="1"/>
          </p:cNvSpPr>
          <p:nvPr/>
        </p:nvSpPr>
        <p:spPr bwMode="auto">
          <a:xfrm>
            <a:off x="2667000" y="2667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259163" name="Freeform 91"/>
          <p:cNvSpPr>
            <a:spLocks/>
          </p:cNvSpPr>
          <p:nvPr/>
        </p:nvSpPr>
        <p:spPr bwMode="auto">
          <a:xfrm>
            <a:off x="422275" y="2057400"/>
            <a:ext cx="1498600" cy="4038600"/>
          </a:xfrm>
          <a:custGeom>
            <a:avLst/>
            <a:gdLst/>
            <a:ahLst/>
            <a:cxnLst>
              <a:cxn ang="0">
                <a:pos x="944" y="0"/>
              </a:cxn>
              <a:cxn ang="0">
                <a:pos x="128" y="1200"/>
              </a:cxn>
              <a:cxn ang="0">
                <a:pos x="176" y="2544"/>
              </a:cxn>
            </a:cxnLst>
            <a:rect l="0" t="0" r="r" b="b"/>
            <a:pathLst>
              <a:path w="944" h="2544">
                <a:moveTo>
                  <a:pt x="944" y="0"/>
                </a:moveTo>
                <a:cubicBezTo>
                  <a:pt x="600" y="388"/>
                  <a:pt x="256" y="776"/>
                  <a:pt x="128" y="1200"/>
                </a:cubicBezTo>
                <a:cubicBezTo>
                  <a:pt x="0" y="1624"/>
                  <a:pt x="88" y="2084"/>
                  <a:pt x="176" y="25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9164" name="Text Box 92"/>
          <p:cNvSpPr txBox="1">
            <a:spLocks noChangeArrowheads="1"/>
          </p:cNvSpPr>
          <p:nvPr/>
        </p:nvSpPr>
        <p:spPr bwMode="auto">
          <a:xfrm>
            <a:off x="152400" y="36576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</a:p>
        </p:txBody>
      </p:sp>
      <p:sp>
        <p:nvSpPr>
          <p:cNvPr id="259165" name="Freeform 93"/>
          <p:cNvSpPr>
            <a:spLocks/>
          </p:cNvSpPr>
          <p:nvPr/>
        </p:nvSpPr>
        <p:spPr bwMode="auto">
          <a:xfrm>
            <a:off x="2133600" y="2082800"/>
            <a:ext cx="2641600" cy="3886200"/>
          </a:xfrm>
          <a:custGeom>
            <a:avLst/>
            <a:gdLst/>
            <a:ahLst/>
            <a:cxnLst>
              <a:cxn ang="0">
                <a:pos x="1664" y="2448"/>
              </a:cxn>
              <a:cxn ang="0">
                <a:pos x="1056" y="936"/>
              </a:cxn>
              <a:cxn ang="0">
                <a:pos x="0" y="0"/>
              </a:cxn>
            </a:cxnLst>
            <a:rect l="0" t="0" r="r" b="b"/>
            <a:pathLst>
              <a:path w="1664" h="2448">
                <a:moveTo>
                  <a:pt x="1664" y="2448"/>
                </a:moveTo>
                <a:cubicBezTo>
                  <a:pt x="1563" y="2196"/>
                  <a:pt x="1333" y="1344"/>
                  <a:pt x="1056" y="936"/>
                </a:cubicBezTo>
                <a:cubicBezTo>
                  <a:pt x="779" y="528"/>
                  <a:pt x="220" y="195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9166" name="Text Box 94"/>
          <p:cNvSpPr txBox="1">
            <a:spLocks noChangeArrowheads="1"/>
          </p:cNvSpPr>
          <p:nvPr/>
        </p:nvSpPr>
        <p:spPr bwMode="auto">
          <a:xfrm>
            <a:off x="3819525" y="34290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</a:t>
            </a:r>
          </a:p>
        </p:txBody>
      </p:sp>
      <p:sp>
        <p:nvSpPr>
          <p:cNvPr id="259168" name="Text Box 96"/>
          <p:cNvSpPr txBox="1">
            <a:spLocks noChangeArrowheads="1"/>
          </p:cNvSpPr>
          <p:nvPr/>
        </p:nvSpPr>
        <p:spPr bwMode="auto">
          <a:xfrm>
            <a:off x="6530975" y="2438400"/>
            <a:ext cx="105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Найти</a:t>
            </a:r>
          </a:p>
        </p:txBody>
      </p:sp>
      <p:graphicFrame>
        <p:nvGraphicFramePr>
          <p:cNvPr id="259169" name="Object 97"/>
          <p:cNvGraphicFramePr>
            <a:graphicFrameLocks noChangeAspect="1"/>
          </p:cNvGraphicFramePr>
          <p:nvPr/>
        </p:nvGraphicFramePr>
        <p:xfrm>
          <a:off x="4510088" y="3276600"/>
          <a:ext cx="1044575" cy="1270000"/>
        </p:xfrm>
        <a:graphic>
          <a:graphicData uri="http://schemas.openxmlformats.org/presentationml/2006/ole">
            <p:oleObj spid="_x0000_s12291" name="Формула" r:id="rId7" imgW="355320" imgH="431640" progId="Equation.3">
              <p:embed/>
            </p:oleObj>
          </a:graphicData>
        </a:graphic>
      </p:graphicFrame>
      <p:graphicFrame>
        <p:nvGraphicFramePr>
          <p:cNvPr id="259170" name="Object 98"/>
          <p:cNvGraphicFramePr>
            <a:graphicFrameLocks noChangeAspect="1"/>
          </p:cNvGraphicFramePr>
          <p:nvPr/>
        </p:nvGraphicFramePr>
        <p:xfrm>
          <a:off x="7100888" y="3276600"/>
          <a:ext cx="1081087" cy="1270000"/>
        </p:xfrm>
        <a:graphic>
          <a:graphicData uri="http://schemas.openxmlformats.org/presentationml/2006/ole">
            <p:oleObj spid="_x0000_s12292" name="Формула" r:id="rId8" imgW="368280" imgH="431640" progId="Equation.3">
              <p:embed/>
            </p:oleObj>
          </a:graphicData>
        </a:graphic>
      </p:graphicFrame>
      <p:graphicFrame>
        <p:nvGraphicFramePr>
          <p:cNvPr id="259171" name="Object 99"/>
          <p:cNvGraphicFramePr>
            <a:graphicFrameLocks noChangeAspect="1"/>
          </p:cNvGraphicFramePr>
          <p:nvPr/>
        </p:nvGraphicFramePr>
        <p:xfrm>
          <a:off x="8153400" y="3276600"/>
          <a:ext cx="784225" cy="1157288"/>
        </p:xfrm>
        <a:graphic>
          <a:graphicData uri="http://schemas.openxmlformats.org/presentationml/2006/ole">
            <p:oleObj spid="_x0000_s12293" name="Формула" r:id="rId9" imgW="266400" imgH="393480" progId="Equation.3">
              <p:embed/>
            </p:oleObj>
          </a:graphicData>
        </a:graphic>
      </p:graphicFrame>
      <p:graphicFrame>
        <p:nvGraphicFramePr>
          <p:cNvPr id="259172" name="Object 100"/>
          <p:cNvGraphicFramePr>
            <a:graphicFrameLocks noChangeAspect="1"/>
          </p:cNvGraphicFramePr>
          <p:nvPr/>
        </p:nvGraphicFramePr>
        <p:xfrm>
          <a:off x="5472113" y="3276600"/>
          <a:ext cx="1119187" cy="1157288"/>
        </p:xfrm>
        <a:graphic>
          <a:graphicData uri="http://schemas.openxmlformats.org/presentationml/2006/ole">
            <p:oleObj spid="_x0000_s12294" name="Формула" r:id="rId10" imgW="380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59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59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59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59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9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9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9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91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9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91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9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91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9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91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91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259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9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9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9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91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9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91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9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91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9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91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91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9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9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500"/>
                                        <p:tgtEl>
                                          <p:spTgt spid="25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9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9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500"/>
                                        <p:tgtEl>
                                          <p:spTgt spid="25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500"/>
                                        <p:tgtEl>
                                          <p:spTgt spid="25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9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9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500"/>
                                        <p:tgtEl>
                                          <p:spTgt spid="25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5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500"/>
                                        <p:tgtEl>
                                          <p:spTgt spid="25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500"/>
                                        <p:tgtEl>
                                          <p:spTgt spid="25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107" grpId="0"/>
      <p:bldP spid="259140" grpId="0" animBg="1"/>
      <p:bldP spid="259141" grpId="0" animBg="1"/>
      <p:bldP spid="259150" grpId="0" animBg="1"/>
      <p:bldP spid="2591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9" name="Freeform 5"/>
          <p:cNvSpPr>
            <a:spLocks/>
          </p:cNvSpPr>
          <p:nvPr/>
        </p:nvSpPr>
        <p:spPr bwMode="auto">
          <a:xfrm>
            <a:off x="609600" y="3581400"/>
            <a:ext cx="4114800" cy="2133600"/>
          </a:xfrm>
          <a:custGeom>
            <a:avLst/>
            <a:gdLst/>
            <a:ahLst/>
            <a:cxnLst>
              <a:cxn ang="0">
                <a:pos x="0" y="1344"/>
              </a:cxn>
              <a:cxn ang="0">
                <a:pos x="2592" y="1344"/>
              </a:cxn>
              <a:cxn ang="0">
                <a:pos x="2256" y="0"/>
              </a:cxn>
              <a:cxn ang="0">
                <a:pos x="672" y="0"/>
              </a:cxn>
              <a:cxn ang="0">
                <a:pos x="0" y="1344"/>
              </a:cxn>
            </a:cxnLst>
            <a:rect l="0" t="0" r="r" b="b"/>
            <a:pathLst>
              <a:path w="2592" h="1344">
                <a:moveTo>
                  <a:pt x="0" y="1344"/>
                </a:moveTo>
                <a:lnTo>
                  <a:pt x="2592" y="1344"/>
                </a:lnTo>
                <a:lnTo>
                  <a:pt x="2256" y="0"/>
                </a:lnTo>
                <a:lnTo>
                  <a:pt x="672" y="0"/>
                </a:lnTo>
                <a:lnTo>
                  <a:pt x="0" y="134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66900" y="3886200"/>
            <a:ext cx="1714500" cy="1257300"/>
            <a:chOff x="1176" y="2448"/>
            <a:chExt cx="1080" cy="792"/>
          </a:xfrm>
        </p:grpSpPr>
        <p:sp>
          <p:nvSpPr>
            <p:cNvPr id="246791" name="Freeform 7"/>
            <p:cNvSpPr>
              <a:spLocks/>
            </p:cNvSpPr>
            <p:nvPr/>
          </p:nvSpPr>
          <p:spPr bwMode="auto">
            <a:xfrm>
              <a:off x="1176" y="2768"/>
              <a:ext cx="1080" cy="472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481" y="472"/>
                </a:cxn>
                <a:cxn ang="0">
                  <a:pos x="680" y="446"/>
                </a:cxn>
                <a:cxn ang="0">
                  <a:pos x="1048" y="344"/>
                </a:cxn>
                <a:cxn ang="0">
                  <a:pos x="1048" y="328"/>
                </a:cxn>
                <a:cxn ang="0">
                  <a:pos x="888" y="440"/>
                </a:cxn>
                <a:cxn ang="0">
                  <a:pos x="1080" y="312"/>
                </a:cxn>
                <a:cxn ang="0">
                  <a:pos x="608" y="0"/>
                </a:cxn>
                <a:cxn ang="0">
                  <a:pos x="576" y="16"/>
                </a:cxn>
                <a:cxn ang="0">
                  <a:pos x="0" y="352"/>
                </a:cxn>
              </a:cxnLst>
              <a:rect l="0" t="0" r="r" b="b"/>
              <a:pathLst>
                <a:path w="1080" h="472">
                  <a:moveTo>
                    <a:pt x="0" y="352"/>
                  </a:moveTo>
                  <a:lnTo>
                    <a:pt x="481" y="472"/>
                  </a:lnTo>
                  <a:lnTo>
                    <a:pt x="680" y="446"/>
                  </a:lnTo>
                  <a:lnTo>
                    <a:pt x="1048" y="344"/>
                  </a:lnTo>
                  <a:lnTo>
                    <a:pt x="1048" y="328"/>
                  </a:lnTo>
                  <a:lnTo>
                    <a:pt x="888" y="440"/>
                  </a:lnTo>
                  <a:lnTo>
                    <a:pt x="1080" y="312"/>
                  </a:lnTo>
                  <a:lnTo>
                    <a:pt x="608" y="0"/>
                  </a:lnTo>
                  <a:lnTo>
                    <a:pt x="576" y="16"/>
                  </a:lnTo>
                  <a:lnTo>
                    <a:pt x="0" y="352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792" name="Freeform 8"/>
            <p:cNvSpPr>
              <a:spLocks/>
            </p:cNvSpPr>
            <p:nvPr/>
          </p:nvSpPr>
          <p:spPr bwMode="auto">
            <a:xfrm>
              <a:off x="1440" y="2448"/>
              <a:ext cx="720" cy="312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409" y="0"/>
                </a:cxn>
                <a:cxn ang="0">
                  <a:pos x="608" y="26"/>
                </a:cxn>
                <a:cxn ang="0">
                  <a:pos x="976" y="128"/>
                </a:cxn>
                <a:cxn ang="0">
                  <a:pos x="976" y="144"/>
                </a:cxn>
                <a:cxn ang="0">
                  <a:pos x="816" y="32"/>
                </a:cxn>
                <a:cxn ang="0">
                  <a:pos x="1008" y="160"/>
                </a:cxn>
                <a:cxn ang="0">
                  <a:pos x="513" y="447"/>
                </a:cxn>
                <a:cxn ang="0">
                  <a:pos x="504" y="456"/>
                </a:cxn>
                <a:cxn ang="0">
                  <a:pos x="0" y="112"/>
                </a:cxn>
              </a:cxnLst>
              <a:rect l="0" t="0" r="r" b="b"/>
              <a:pathLst>
                <a:path w="1008" h="456">
                  <a:moveTo>
                    <a:pt x="0" y="112"/>
                  </a:moveTo>
                  <a:lnTo>
                    <a:pt x="409" y="0"/>
                  </a:lnTo>
                  <a:lnTo>
                    <a:pt x="608" y="26"/>
                  </a:lnTo>
                  <a:lnTo>
                    <a:pt x="976" y="128"/>
                  </a:lnTo>
                  <a:lnTo>
                    <a:pt x="976" y="144"/>
                  </a:lnTo>
                  <a:lnTo>
                    <a:pt x="816" y="32"/>
                  </a:lnTo>
                  <a:lnTo>
                    <a:pt x="1008" y="160"/>
                  </a:lnTo>
                  <a:lnTo>
                    <a:pt x="513" y="447"/>
                  </a:lnTo>
                  <a:lnTo>
                    <a:pt x="504" y="456"/>
                  </a:lnTo>
                  <a:lnTo>
                    <a:pt x="0" y="112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793" name="Text Box 9"/>
          <p:cNvSpPr txBox="1">
            <a:spLocks noChangeArrowheads="1"/>
          </p:cNvSpPr>
          <p:nvPr/>
        </p:nvSpPr>
        <p:spPr bwMode="auto">
          <a:xfrm>
            <a:off x="228600" y="56388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</a:t>
            </a:r>
            <a:endParaRPr lang="ru-RU" sz="2800"/>
          </a:p>
        </p:txBody>
      </p:sp>
      <p:sp>
        <p:nvSpPr>
          <p:cNvPr id="246794" name="Text Box 10"/>
          <p:cNvSpPr txBox="1">
            <a:spLocks noChangeArrowheads="1"/>
          </p:cNvSpPr>
          <p:nvPr/>
        </p:nvSpPr>
        <p:spPr bwMode="auto">
          <a:xfrm>
            <a:off x="1295400" y="32004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</a:t>
            </a:r>
            <a:endParaRPr lang="ru-RU" sz="2800"/>
          </a:p>
        </p:txBody>
      </p:sp>
      <p:sp>
        <p:nvSpPr>
          <p:cNvPr id="246795" name="Text Box 11"/>
          <p:cNvSpPr txBox="1">
            <a:spLocks noChangeArrowheads="1"/>
          </p:cNvSpPr>
          <p:nvPr/>
        </p:nvSpPr>
        <p:spPr bwMode="auto">
          <a:xfrm>
            <a:off x="4191000" y="32004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246796" name="Text Box 12"/>
          <p:cNvSpPr txBox="1">
            <a:spLocks noChangeArrowheads="1"/>
          </p:cNvSpPr>
          <p:nvPr/>
        </p:nvSpPr>
        <p:spPr bwMode="auto">
          <a:xfrm>
            <a:off x="76200" y="762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                     Найдите пары подобных треугольников и докажите их подобие. </a:t>
            </a:r>
          </a:p>
        </p:txBody>
      </p:sp>
      <p:graphicFrame>
        <p:nvGraphicFramePr>
          <p:cNvPr id="246797" name="Object 13"/>
          <p:cNvGraphicFramePr>
            <a:graphicFrameLocks noChangeAspect="1"/>
          </p:cNvGraphicFramePr>
          <p:nvPr/>
        </p:nvGraphicFramePr>
        <p:xfrm>
          <a:off x="381000" y="914400"/>
          <a:ext cx="2967038" cy="552450"/>
        </p:xfrm>
        <a:graphic>
          <a:graphicData uri="http://schemas.openxmlformats.org/presentationml/2006/ole">
            <p:oleObj spid="_x0000_s13314" name="Формула" r:id="rId4" imgW="1091880" imgH="203040" progId="Equation.3">
              <p:embed/>
            </p:oleObj>
          </a:graphicData>
        </a:graphic>
      </p:graphicFrame>
      <p:sp>
        <p:nvSpPr>
          <p:cNvPr id="246799" name="Text Box 15"/>
          <p:cNvSpPr txBox="1">
            <a:spLocks noChangeArrowheads="1"/>
          </p:cNvSpPr>
          <p:nvPr/>
        </p:nvSpPr>
        <p:spPr bwMode="auto">
          <a:xfrm>
            <a:off x="76200" y="7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Блиц-опрос 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667000" y="1600202"/>
            <a:ext cx="4338638" cy="512763"/>
            <a:chOff x="288" y="1200"/>
            <a:chExt cx="2733" cy="323"/>
          </a:xfrm>
        </p:grpSpPr>
        <p:graphicFrame>
          <p:nvGraphicFramePr>
            <p:cNvPr id="246802" name="Object 18"/>
            <p:cNvGraphicFramePr>
              <a:graphicFrameLocks noChangeAspect="1"/>
            </p:cNvGraphicFramePr>
            <p:nvPr/>
          </p:nvGraphicFramePr>
          <p:xfrm>
            <a:off x="288" y="1200"/>
            <a:ext cx="232" cy="273"/>
          </p:xfrm>
          <a:graphic>
            <a:graphicData uri="http://schemas.openxmlformats.org/presentationml/2006/ole">
              <p:oleObj spid="_x0000_s13315" name="Формула" r:id="rId5" imgW="139680" imgH="164880" progId="Equation.3">
                <p:embed/>
              </p:oleObj>
            </a:graphicData>
          </a:graphic>
        </p:graphicFrame>
        <p:sp>
          <p:nvSpPr>
            <p:cNvPr id="246803" name="Text Box 19"/>
            <p:cNvSpPr txBox="1">
              <a:spLocks noChangeArrowheads="1"/>
            </p:cNvSpPr>
            <p:nvPr/>
          </p:nvSpPr>
          <p:spPr bwMode="auto">
            <a:xfrm>
              <a:off x="480" y="1232"/>
              <a:ext cx="254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A</a:t>
              </a:r>
              <a:r>
                <a:rPr lang="ru-RU" sz="2400" dirty="0"/>
                <a:t>О</a:t>
              </a:r>
              <a:r>
                <a:rPr lang="en-US" sz="2400" dirty="0"/>
                <a:t>D         </a:t>
              </a:r>
              <a:r>
                <a:rPr lang="ru-RU" sz="2400" dirty="0" smtClean="0"/>
                <a:t>   </a:t>
              </a:r>
              <a:r>
                <a:rPr lang="en-US" sz="2400" dirty="0" smtClean="0"/>
                <a:t>COD</a:t>
              </a:r>
              <a:r>
                <a:rPr lang="ru-RU" sz="2400" dirty="0" smtClean="0"/>
                <a:t> </a:t>
              </a:r>
              <a:r>
                <a:rPr lang="ru-RU" sz="2400" dirty="0"/>
                <a:t>по 2 признаку</a:t>
              </a:r>
            </a:p>
          </p:txBody>
        </p:sp>
        <p:sp>
          <p:nvSpPr>
            <p:cNvPr id="246804" name="Freeform 20"/>
            <p:cNvSpPr>
              <a:spLocks/>
            </p:cNvSpPr>
            <p:nvPr/>
          </p:nvSpPr>
          <p:spPr bwMode="auto">
            <a:xfrm rot="206182">
              <a:off x="960" y="1344"/>
              <a:ext cx="240" cy="95"/>
            </a:xfrm>
            <a:custGeom>
              <a:avLst/>
              <a:gdLst/>
              <a:ahLst/>
              <a:cxnLst>
                <a:cxn ang="0">
                  <a:pos x="203" y="138"/>
                </a:cxn>
                <a:cxn ang="0">
                  <a:pos x="160" y="181"/>
                </a:cxn>
                <a:cxn ang="0">
                  <a:pos x="73" y="199"/>
                </a:cxn>
                <a:cxn ang="0">
                  <a:pos x="11" y="148"/>
                </a:cxn>
                <a:cxn ang="0">
                  <a:pos x="11" y="66"/>
                </a:cxn>
                <a:cxn ang="0">
                  <a:pos x="68" y="26"/>
                </a:cxn>
                <a:cxn ang="0">
                  <a:pos x="160" y="39"/>
                </a:cxn>
                <a:cxn ang="0">
                  <a:pos x="285" y="110"/>
                </a:cxn>
                <a:cxn ang="0">
                  <a:pos x="378" y="172"/>
                </a:cxn>
                <a:cxn ang="0">
                  <a:pos x="485" y="167"/>
                </a:cxn>
                <a:cxn ang="0">
                  <a:pos x="535" y="113"/>
                </a:cxn>
                <a:cxn ang="0">
                  <a:pos x="517" y="31"/>
                </a:cxn>
                <a:cxn ang="0">
                  <a:pos x="433" y="3"/>
                </a:cxn>
                <a:cxn ang="0">
                  <a:pos x="348" y="49"/>
                </a:cxn>
              </a:cxnLst>
              <a:rect l="0" t="0" r="r" b="b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46805" name="Object 21"/>
            <p:cNvGraphicFramePr>
              <a:graphicFrameLocks noChangeAspect="1"/>
            </p:cNvGraphicFramePr>
            <p:nvPr/>
          </p:nvGraphicFramePr>
          <p:xfrm>
            <a:off x="1208" y="1200"/>
            <a:ext cx="232" cy="273"/>
          </p:xfrm>
          <a:graphic>
            <a:graphicData uri="http://schemas.openxmlformats.org/presentationml/2006/ole">
              <p:oleObj spid="_x0000_s13316" name="Формула" r:id="rId6" imgW="139680" imgH="164880" progId="Equation.3">
                <p:embed/>
              </p:oleObj>
            </a:graphicData>
          </a:graphic>
        </p:graphicFrame>
      </p:grpSp>
      <p:sp>
        <p:nvSpPr>
          <p:cNvPr id="246806" name="Text Box 22"/>
          <p:cNvSpPr txBox="1">
            <a:spLocks noChangeArrowheads="1"/>
          </p:cNvSpPr>
          <p:nvPr/>
        </p:nvSpPr>
        <p:spPr bwMode="auto">
          <a:xfrm>
            <a:off x="4648200" y="55626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endParaRPr lang="ru-RU" sz="2800"/>
          </a:p>
        </p:txBody>
      </p:sp>
      <p:sp>
        <p:nvSpPr>
          <p:cNvPr id="246823" name="Freeform 39"/>
          <p:cNvSpPr>
            <a:spLocks/>
          </p:cNvSpPr>
          <p:nvPr/>
        </p:nvSpPr>
        <p:spPr bwMode="auto">
          <a:xfrm>
            <a:off x="609600" y="3606800"/>
            <a:ext cx="3568700" cy="2108200"/>
          </a:xfrm>
          <a:custGeom>
            <a:avLst/>
            <a:gdLst/>
            <a:ahLst/>
            <a:cxnLst>
              <a:cxn ang="0">
                <a:pos x="2248" y="0"/>
              </a:cxn>
              <a:cxn ang="0">
                <a:pos x="0" y="1328"/>
              </a:cxn>
            </a:cxnLst>
            <a:rect l="0" t="0" r="r" b="b"/>
            <a:pathLst>
              <a:path w="2248" h="1328">
                <a:moveTo>
                  <a:pt x="2248" y="0"/>
                </a:moveTo>
                <a:lnTo>
                  <a:pt x="0" y="13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24" name="Line 40"/>
          <p:cNvSpPr>
            <a:spLocks noChangeShapeType="1"/>
          </p:cNvSpPr>
          <p:nvPr/>
        </p:nvSpPr>
        <p:spPr bwMode="auto">
          <a:xfrm>
            <a:off x="1676400" y="3581400"/>
            <a:ext cx="30480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25" name="Text Box 41"/>
          <p:cNvSpPr txBox="1">
            <a:spLocks noChangeArrowheads="1"/>
          </p:cNvSpPr>
          <p:nvPr/>
        </p:nvSpPr>
        <p:spPr bwMode="auto">
          <a:xfrm>
            <a:off x="2590800" y="4343400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O</a:t>
            </a:r>
            <a:endParaRPr lang="ru-RU" sz="2800"/>
          </a:p>
        </p:txBody>
      </p:sp>
      <p:sp>
        <p:nvSpPr>
          <p:cNvPr id="246826" name="Text Box 42"/>
          <p:cNvSpPr txBox="1">
            <a:spLocks noChangeArrowheads="1"/>
          </p:cNvSpPr>
          <p:nvPr/>
        </p:nvSpPr>
        <p:spPr bwMode="auto">
          <a:xfrm>
            <a:off x="1905000" y="3860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246827" name="Text Box 43"/>
          <p:cNvSpPr txBox="1">
            <a:spLocks noChangeArrowheads="1"/>
          </p:cNvSpPr>
          <p:nvPr/>
        </p:nvSpPr>
        <p:spPr bwMode="auto">
          <a:xfrm>
            <a:off x="3581400" y="3860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246828" name="Text Box 44"/>
          <p:cNvSpPr txBox="1">
            <a:spLocks noChangeArrowheads="1"/>
          </p:cNvSpPr>
          <p:nvPr/>
        </p:nvSpPr>
        <p:spPr bwMode="auto">
          <a:xfrm>
            <a:off x="1752600" y="49276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15</a:t>
            </a:r>
          </a:p>
        </p:txBody>
      </p:sp>
      <p:sp>
        <p:nvSpPr>
          <p:cNvPr id="246829" name="Text Box 45"/>
          <p:cNvSpPr txBox="1">
            <a:spLocks noChangeArrowheads="1"/>
          </p:cNvSpPr>
          <p:nvPr/>
        </p:nvSpPr>
        <p:spPr bwMode="auto">
          <a:xfrm>
            <a:off x="3352800" y="49276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4159250" y="573088"/>
            <a:ext cx="549275" cy="950912"/>
            <a:chOff x="3398" y="889"/>
            <a:chExt cx="346" cy="599"/>
          </a:xfrm>
        </p:grpSpPr>
        <p:sp>
          <p:nvSpPr>
            <p:cNvPr id="246831" name="Text Box 47"/>
            <p:cNvSpPr txBox="1">
              <a:spLocks noChangeArrowheads="1"/>
            </p:cNvSpPr>
            <p:nvPr/>
          </p:nvSpPr>
          <p:spPr bwMode="auto">
            <a:xfrm>
              <a:off x="3398" y="889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 4</a:t>
              </a:r>
            </a:p>
          </p:txBody>
        </p:sp>
        <p:sp>
          <p:nvSpPr>
            <p:cNvPr id="246832" name="Text Box 48"/>
            <p:cNvSpPr txBox="1">
              <a:spLocks noChangeArrowheads="1"/>
            </p:cNvSpPr>
            <p:nvPr/>
          </p:nvSpPr>
          <p:spPr bwMode="auto">
            <a:xfrm>
              <a:off x="3408" y="12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12</a:t>
              </a:r>
            </a:p>
          </p:txBody>
        </p:sp>
        <p:sp>
          <p:nvSpPr>
            <p:cNvPr id="246833" name="Line 49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4724400" y="533400"/>
            <a:ext cx="930275" cy="950913"/>
            <a:chOff x="3792" y="864"/>
            <a:chExt cx="586" cy="599"/>
          </a:xfrm>
        </p:grpSpPr>
        <p:sp>
          <p:nvSpPr>
            <p:cNvPr id="246835" name="Text Box 51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4032" y="864"/>
              <a:ext cx="346" cy="599"/>
              <a:chOff x="3398" y="889"/>
              <a:chExt cx="346" cy="599"/>
            </a:xfrm>
          </p:grpSpPr>
          <p:sp>
            <p:nvSpPr>
              <p:cNvPr id="246837" name="Text Box 53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 5</a:t>
                </a:r>
              </a:p>
            </p:txBody>
          </p:sp>
          <p:sp>
            <p:nvSpPr>
              <p:cNvPr id="246838" name="Text Box 54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15</a:t>
                </a:r>
              </a:p>
            </p:txBody>
          </p:sp>
          <p:sp>
            <p:nvSpPr>
              <p:cNvPr id="246839" name="Line 55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6840" name="Text Box 56"/>
          <p:cNvSpPr txBox="1">
            <a:spLocks noChangeArrowheads="1"/>
          </p:cNvSpPr>
          <p:nvPr/>
        </p:nvSpPr>
        <p:spPr bwMode="auto">
          <a:xfrm>
            <a:off x="5956300" y="762000"/>
            <a:ext cx="113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Верно</a:t>
            </a:r>
          </a:p>
        </p:txBody>
      </p:sp>
      <p:sp>
        <p:nvSpPr>
          <p:cNvPr id="246841" name="Text Box 57"/>
          <p:cNvSpPr txBox="1">
            <a:spLocks noChangeArrowheads="1"/>
          </p:cNvSpPr>
          <p:nvPr/>
        </p:nvSpPr>
        <p:spPr bwMode="auto">
          <a:xfrm>
            <a:off x="2590800" y="56896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21</a:t>
            </a:r>
          </a:p>
        </p:txBody>
      </p:sp>
      <p:sp>
        <p:nvSpPr>
          <p:cNvPr id="246842" name="Text Box 58"/>
          <p:cNvSpPr txBox="1">
            <a:spLocks noChangeArrowheads="1"/>
          </p:cNvSpPr>
          <p:nvPr/>
        </p:nvSpPr>
        <p:spPr bwMode="auto">
          <a:xfrm>
            <a:off x="2819400" y="30480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246843" name="Text Box 59"/>
          <p:cNvSpPr txBox="1">
            <a:spLocks noChangeArrowheads="1"/>
          </p:cNvSpPr>
          <p:nvPr/>
        </p:nvSpPr>
        <p:spPr bwMode="auto">
          <a:xfrm>
            <a:off x="2846388" y="3048000"/>
            <a:ext cx="35401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6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6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46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6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6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4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6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6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246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40" grpId="0"/>
      <p:bldP spid="2468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842" name="Freeform 154"/>
          <p:cNvSpPr>
            <a:spLocks/>
          </p:cNvSpPr>
          <p:nvPr/>
        </p:nvSpPr>
        <p:spPr bwMode="auto">
          <a:xfrm>
            <a:off x="12700" y="88900"/>
            <a:ext cx="8229600" cy="787400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5088" y="0"/>
              </a:cxn>
              <a:cxn ang="0">
                <a:pos x="5184" y="240"/>
              </a:cxn>
              <a:cxn ang="0">
                <a:pos x="1728" y="256"/>
              </a:cxn>
              <a:cxn ang="0">
                <a:pos x="1824" y="496"/>
              </a:cxn>
              <a:cxn ang="0">
                <a:pos x="80" y="496"/>
              </a:cxn>
              <a:cxn ang="0">
                <a:pos x="0" y="16"/>
              </a:cxn>
            </a:cxnLst>
            <a:rect l="0" t="0" r="r" b="b"/>
            <a:pathLst>
              <a:path w="5184" h="496">
                <a:moveTo>
                  <a:pt x="0" y="16"/>
                </a:moveTo>
                <a:lnTo>
                  <a:pt x="5088" y="0"/>
                </a:lnTo>
                <a:lnTo>
                  <a:pt x="5184" y="240"/>
                </a:lnTo>
                <a:lnTo>
                  <a:pt x="1728" y="256"/>
                </a:lnTo>
                <a:lnTo>
                  <a:pt x="1824" y="496"/>
                </a:lnTo>
                <a:lnTo>
                  <a:pt x="80" y="496"/>
                </a:lnTo>
                <a:lnTo>
                  <a:pt x="0" y="16"/>
                </a:lnTo>
                <a:close/>
              </a:path>
            </a:pathLst>
          </a:custGeom>
          <a:solidFill>
            <a:srgbClr val="CC0099">
              <a:alpha val="21001"/>
            </a:srgbClr>
          </a:solidFill>
          <a:ln w="9525">
            <a:solidFill>
              <a:srgbClr val="CC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690" name="Text Box 2"/>
          <p:cNvSpPr txBox="1">
            <a:spLocks noChangeArrowheads="1"/>
          </p:cNvSpPr>
          <p:nvPr/>
        </p:nvSpPr>
        <p:spPr bwMode="auto">
          <a:xfrm>
            <a:off x="76200" y="76200"/>
            <a:ext cx="8991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/>
              <a:t>Площадь треугольника МОС на 8 см</a:t>
            </a:r>
            <a:r>
              <a:rPr lang="ru-RU" sz="2400" baseline="30000" dirty="0"/>
              <a:t>2</a:t>
            </a:r>
            <a:r>
              <a:rPr lang="ru-RU" sz="2400" dirty="0"/>
              <a:t> меньше площади треугольника КОР. </a:t>
            </a:r>
            <a:r>
              <a:rPr lang="en-US" sz="2400" dirty="0"/>
              <a:t>   </a:t>
            </a:r>
            <a:r>
              <a:rPr lang="ru-RU" sz="2400" dirty="0" smtClean="0"/>
              <a:t>     Найти </a:t>
            </a:r>
            <a:r>
              <a:rPr lang="ru-RU" sz="2400" dirty="0"/>
              <a:t>площадь треугольника ОКР,</a:t>
            </a:r>
            <a:endParaRPr lang="en-US" sz="2400" dirty="0"/>
          </a:p>
          <a:p>
            <a:r>
              <a:rPr lang="ru-RU" sz="2400" dirty="0"/>
              <a:t>если КО=15см, ОР=12см, ОМ=5см, ОС=4см.   </a:t>
            </a:r>
          </a:p>
        </p:txBody>
      </p:sp>
      <p:sp>
        <p:nvSpPr>
          <p:cNvPr id="242756" name="Freeform 68"/>
          <p:cNvSpPr>
            <a:spLocks/>
          </p:cNvSpPr>
          <p:nvPr/>
        </p:nvSpPr>
        <p:spPr bwMode="auto">
          <a:xfrm>
            <a:off x="596900" y="1485900"/>
            <a:ext cx="1498600" cy="1930400"/>
          </a:xfrm>
          <a:custGeom>
            <a:avLst/>
            <a:gdLst/>
            <a:ahLst/>
            <a:cxnLst>
              <a:cxn ang="0">
                <a:pos x="736" y="0"/>
              </a:cxn>
              <a:cxn ang="0">
                <a:pos x="0" y="1200"/>
              </a:cxn>
              <a:cxn ang="0">
                <a:pos x="944" y="1216"/>
              </a:cxn>
              <a:cxn ang="0">
                <a:pos x="928" y="1216"/>
              </a:cxn>
              <a:cxn ang="0">
                <a:pos x="736" y="16"/>
              </a:cxn>
              <a:cxn ang="0">
                <a:pos x="720" y="0"/>
              </a:cxn>
            </a:cxnLst>
            <a:rect l="0" t="0" r="r" b="b"/>
            <a:pathLst>
              <a:path w="944" h="1216">
                <a:moveTo>
                  <a:pt x="736" y="0"/>
                </a:moveTo>
                <a:lnTo>
                  <a:pt x="0" y="1200"/>
                </a:lnTo>
                <a:lnTo>
                  <a:pt x="944" y="1216"/>
                </a:lnTo>
                <a:lnTo>
                  <a:pt x="928" y="1216"/>
                </a:lnTo>
                <a:lnTo>
                  <a:pt x="736" y="16"/>
                </a:lnTo>
                <a:lnTo>
                  <a:pt x="720" y="0"/>
                </a:lnTo>
              </a:path>
            </a:pathLst>
          </a:custGeom>
          <a:solidFill>
            <a:srgbClr val="FF0000">
              <a:alpha val="75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57" name="Freeform 69"/>
          <p:cNvSpPr>
            <a:spLocks/>
          </p:cNvSpPr>
          <p:nvPr/>
        </p:nvSpPr>
        <p:spPr bwMode="auto">
          <a:xfrm>
            <a:off x="2070100" y="3416300"/>
            <a:ext cx="3111500" cy="2692400"/>
          </a:xfrm>
          <a:custGeom>
            <a:avLst/>
            <a:gdLst/>
            <a:ahLst/>
            <a:cxnLst>
              <a:cxn ang="0">
                <a:pos x="1960" y="16"/>
              </a:cxn>
              <a:cxn ang="0">
                <a:pos x="0" y="0"/>
              </a:cxn>
              <a:cxn ang="0">
                <a:pos x="280" y="1696"/>
              </a:cxn>
              <a:cxn ang="0">
                <a:pos x="1960" y="16"/>
              </a:cxn>
            </a:cxnLst>
            <a:rect l="0" t="0" r="r" b="b"/>
            <a:pathLst>
              <a:path w="1960" h="1696">
                <a:moveTo>
                  <a:pt x="1960" y="16"/>
                </a:moveTo>
                <a:lnTo>
                  <a:pt x="0" y="0"/>
                </a:lnTo>
                <a:lnTo>
                  <a:pt x="280" y="1696"/>
                </a:lnTo>
                <a:lnTo>
                  <a:pt x="1960" y="16"/>
                </a:lnTo>
                <a:close/>
              </a:path>
            </a:pathLst>
          </a:custGeom>
          <a:solidFill>
            <a:srgbClr val="FFFF00">
              <a:alpha val="52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58" name="Text Box 70"/>
          <p:cNvSpPr txBox="1">
            <a:spLocks noChangeArrowheads="1"/>
          </p:cNvSpPr>
          <p:nvPr/>
        </p:nvSpPr>
        <p:spPr bwMode="auto">
          <a:xfrm>
            <a:off x="152400" y="31242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</a:t>
            </a:r>
            <a:endParaRPr lang="ru-RU" sz="2800"/>
          </a:p>
        </p:txBody>
      </p:sp>
      <p:sp>
        <p:nvSpPr>
          <p:cNvPr id="242759" name="Freeform 71"/>
          <p:cNvSpPr>
            <a:spLocks/>
          </p:cNvSpPr>
          <p:nvPr/>
        </p:nvSpPr>
        <p:spPr bwMode="auto">
          <a:xfrm>
            <a:off x="558800" y="1511300"/>
            <a:ext cx="1968500" cy="4597400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752" y="0"/>
              </a:cxn>
              <a:cxn ang="0">
                <a:pos x="1240" y="2896"/>
              </a:cxn>
            </a:cxnLst>
            <a:rect l="0" t="0" r="r" b="b"/>
            <a:pathLst>
              <a:path w="1240" h="2896">
                <a:moveTo>
                  <a:pt x="0" y="1200"/>
                </a:moveTo>
                <a:lnTo>
                  <a:pt x="752" y="0"/>
                </a:lnTo>
                <a:lnTo>
                  <a:pt x="1240" y="2896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61" name="Freeform 73"/>
          <p:cNvSpPr>
            <a:spLocks/>
          </p:cNvSpPr>
          <p:nvPr/>
        </p:nvSpPr>
        <p:spPr bwMode="auto">
          <a:xfrm>
            <a:off x="596900" y="3390900"/>
            <a:ext cx="4584700" cy="271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8" y="32"/>
              </a:cxn>
              <a:cxn ang="0">
                <a:pos x="1216" y="1712"/>
              </a:cxn>
            </a:cxnLst>
            <a:rect l="0" t="0" r="r" b="b"/>
            <a:pathLst>
              <a:path w="2888" h="1712">
                <a:moveTo>
                  <a:pt x="0" y="0"/>
                </a:moveTo>
                <a:lnTo>
                  <a:pt x="2888" y="32"/>
                </a:lnTo>
                <a:lnTo>
                  <a:pt x="1216" y="171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63" name="Text Box 75"/>
          <p:cNvSpPr txBox="1">
            <a:spLocks noChangeArrowheads="1"/>
          </p:cNvSpPr>
          <p:nvPr/>
        </p:nvSpPr>
        <p:spPr bwMode="auto">
          <a:xfrm>
            <a:off x="1295400" y="12192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M</a:t>
            </a:r>
            <a:endParaRPr lang="ru-RU" sz="2800"/>
          </a:p>
        </p:txBody>
      </p:sp>
      <p:sp>
        <p:nvSpPr>
          <p:cNvPr id="242764" name="Text Box 76"/>
          <p:cNvSpPr txBox="1">
            <a:spLocks noChangeArrowheads="1"/>
          </p:cNvSpPr>
          <p:nvPr/>
        </p:nvSpPr>
        <p:spPr bwMode="auto">
          <a:xfrm>
            <a:off x="2057400" y="2971800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О</a:t>
            </a:r>
          </a:p>
        </p:txBody>
      </p:sp>
      <p:sp>
        <p:nvSpPr>
          <p:cNvPr id="242766" name="Text Box 78"/>
          <p:cNvSpPr txBox="1">
            <a:spLocks noChangeArrowheads="1"/>
          </p:cNvSpPr>
          <p:nvPr/>
        </p:nvSpPr>
        <p:spPr bwMode="auto">
          <a:xfrm>
            <a:off x="4953000" y="29718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K</a:t>
            </a:r>
            <a:endParaRPr lang="ru-RU" sz="2800"/>
          </a:p>
        </p:txBody>
      </p:sp>
      <p:sp>
        <p:nvSpPr>
          <p:cNvPr id="242767" name="Text Box 79"/>
          <p:cNvSpPr txBox="1">
            <a:spLocks noChangeArrowheads="1"/>
          </p:cNvSpPr>
          <p:nvPr/>
        </p:nvSpPr>
        <p:spPr bwMode="auto">
          <a:xfrm>
            <a:off x="2362200" y="6096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P</a:t>
            </a:r>
            <a:endParaRPr lang="ru-RU" sz="2800"/>
          </a:p>
        </p:txBody>
      </p:sp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1676400" y="3124200"/>
            <a:ext cx="762000" cy="609600"/>
            <a:chOff x="1824" y="1968"/>
            <a:chExt cx="480" cy="384"/>
          </a:xfrm>
        </p:grpSpPr>
        <p:sp>
          <p:nvSpPr>
            <p:cNvPr id="242769" name="Freeform 81"/>
            <p:cNvSpPr>
              <a:spLocks/>
            </p:cNvSpPr>
            <p:nvPr/>
          </p:nvSpPr>
          <p:spPr bwMode="auto">
            <a:xfrm rot="14989442">
              <a:off x="1876" y="1916"/>
              <a:ext cx="135" cy="240"/>
            </a:xfrm>
            <a:custGeom>
              <a:avLst/>
              <a:gdLst/>
              <a:ahLst/>
              <a:cxnLst>
                <a:cxn ang="0">
                  <a:pos x="126" y="240"/>
                </a:cxn>
                <a:cxn ang="0">
                  <a:pos x="114" y="84"/>
                </a:cxn>
                <a:cxn ang="0">
                  <a:pos x="0" y="0"/>
                </a:cxn>
              </a:cxnLst>
              <a:rect l="0" t="0" r="r" b="b"/>
              <a:pathLst>
                <a:path w="135" h="240">
                  <a:moveTo>
                    <a:pt x="126" y="240"/>
                  </a:moveTo>
                  <a:cubicBezTo>
                    <a:pt x="124" y="214"/>
                    <a:pt x="135" y="124"/>
                    <a:pt x="114" y="84"/>
                  </a:cubicBezTo>
                  <a:cubicBezTo>
                    <a:pt x="93" y="44"/>
                    <a:pt x="24" y="18"/>
                    <a:pt x="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2770" name="Freeform 82"/>
            <p:cNvSpPr>
              <a:spLocks/>
            </p:cNvSpPr>
            <p:nvPr/>
          </p:nvSpPr>
          <p:spPr bwMode="auto">
            <a:xfrm rot="3828658">
              <a:off x="2114" y="2161"/>
              <a:ext cx="144" cy="237"/>
            </a:xfrm>
            <a:custGeom>
              <a:avLst/>
              <a:gdLst/>
              <a:ahLst/>
              <a:cxnLst>
                <a:cxn ang="0">
                  <a:pos x="144" y="237"/>
                </a:cxn>
                <a:cxn ang="0">
                  <a:pos x="114" y="96"/>
                </a:cxn>
                <a:cxn ang="0">
                  <a:pos x="0" y="0"/>
                </a:cxn>
              </a:cxnLst>
              <a:rect l="0" t="0" r="r" b="b"/>
              <a:pathLst>
                <a:path w="144" h="237">
                  <a:moveTo>
                    <a:pt x="144" y="237"/>
                  </a:moveTo>
                  <a:cubicBezTo>
                    <a:pt x="139" y="214"/>
                    <a:pt x="138" y="135"/>
                    <a:pt x="114" y="96"/>
                  </a:cubicBezTo>
                  <a:cubicBezTo>
                    <a:pt x="90" y="57"/>
                    <a:pt x="24" y="20"/>
                    <a:pt x="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2782" name="Rectangle 94"/>
          <p:cNvSpPr>
            <a:spLocks noChangeArrowheads="1"/>
          </p:cNvSpPr>
          <p:nvPr/>
        </p:nvSpPr>
        <p:spPr bwMode="auto">
          <a:xfrm>
            <a:off x="1981200" y="2286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5</a:t>
            </a:r>
            <a:endParaRPr lang="ru-RU" sz="2400" b="1"/>
          </a:p>
        </p:txBody>
      </p:sp>
      <p:sp>
        <p:nvSpPr>
          <p:cNvPr id="242784" name="Rectangle 96"/>
          <p:cNvSpPr>
            <a:spLocks noChangeArrowheads="1"/>
          </p:cNvSpPr>
          <p:nvPr/>
        </p:nvSpPr>
        <p:spPr bwMode="auto">
          <a:xfrm>
            <a:off x="2819400" y="3810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2785" name="Rectangle 97"/>
          <p:cNvSpPr>
            <a:spLocks noChangeArrowheads="1"/>
          </p:cNvSpPr>
          <p:nvPr/>
        </p:nvSpPr>
        <p:spPr bwMode="auto">
          <a:xfrm>
            <a:off x="8153400" y="0"/>
            <a:ext cx="700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x-8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2787" name="Rectangle 99"/>
          <p:cNvSpPr>
            <a:spLocks noChangeArrowheads="1"/>
          </p:cNvSpPr>
          <p:nvPr/>
        </p:nvSpPr>
        <p:spPr bwMode="auto">
          <a:xfrm>
            <a:off x="1143000" y="3429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4</a:t>
            </a:r>
            <a:endParaRPr lang="ru-RU" sz="2400" b="1"/>
          </a:p>
        </p:txBody>
      </p:sp>
      <p:sp>
        <p:nvSpPr>
          <p:cNvPr id="242788" name="Rectangle 100"/>
          <p:cNvSpPr>
            <a:spLocks noChangeArrowheads="1"/>
          </p:cNvSpPr>
          <p:nvPr/>
        </p:nvSpPr>
        <p:spPr bwMode="auto">
          <a:xfrm>
            <a:off x="1828800" y="44958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12</a:t>
            </a:r>
          </a:p>
        </p:txBody>
      </p:sp>
      <p:sp>
        <p:nvSpPr>
          <p:cNvPr id="242789" name="Rectangle 101"/>
          <p:cNvSpPr>
            <a:spLocks noChangeArrowheads="1"/>
          </p:cNvSpPr>
          <p:nvPr/>
        </p:nvSpPr>
        <p:spPr bwMode="auto">
          <a:xfrm>
            <a:off x="3200400" y="29718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15</a:t>
            </a:r>
          </a:p>
        </p:txBody>
      </p:sp>
      <p:graphicFrame>
        <p:nvGraphicFramePr>
          <p:cNvPr id="242790" name="Object 102"/>
          <p:cNvGraphicFramePr>
            <a:graphicFrameLocks noChangeAspect="1"/>
          </p:cNvGraphicFramePr>
          <p:nvPr/>
        </p:nvGraphicFramePr>
        <p:xfrm>
          <a:off x="2362200" y="1295400"/>
          <a:ext cx="3035300" cy="552450"/>
        </p:xfrm>
        <a:graphic>
          <a:graphicData uri="http://schemas.openxmlformats.org/presentationml/2006/ole">
            <p:oleObj spid="_x0000_s14338" name="Формула" r:id="rId4" imgW="1117440" imgH="203040" progId="Equation.3">
              <p:embed/>
            </p:oleObj>
          </a:graphicData>
        </a:graphic>
      </p:graphicFrame>
      <p:grpSp>
        <p:nvGrpSpPr>
          <p:cNvPr id="3" name="Group 103"/>
          <p:cNvGrpSpPr>
            <a:grpSpLocks/>
          </p:cNvGrpSpPr>
          <p:nvPr/>
        </p:nvGrpSpPr>
        <p:grpSpPr bwMode="auto">
          <a:xfrm>
            <a:off x="5911850" y="1106488"/>
            <a:ext cx="549275" cy="950912"/>
            <a:chOff x="3398" y="889"/>
            <a:chExt cx="346" cy="599"/>
          </a:xfrm>
        </p:grpSpPr>
        <p:sp>
          <p:nvSpPr>
            <p:cNvPr id="242792" name="Text Box 104"/>
            <p:cNvSpPr txBox="1">
              <a:spLocks noChangeArrowheads="1"/>
            </p:cNvSpPr>
            <p:nvPr/>
          </p:nvSpPr>
          <p:spPr bwMode="auto">
            <a:xfrm>
              <a:off x="3398" y="889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 4</a:t>
              </a:r>
            </a:p>
          </p:txBody>
        </p:sp>
        <p:sp>
          <p:nvSpPr>
            <p:cNvPr id="242793" name="Text Box 105"/>
            <p:cNvSpPr txBox="1">
              <a:spLocks noChangeArrowheads="1"/>
            </p:cNvSpPr>
            <p:nvPr/>
          </p:nvSpPr>
          <p:spPr bwMode="auto">
            <a:xfrm>
              <a:off x="3408" y="12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12</a:t>
              </a:r>
            </a:p>
          </p:txBody>
        </p:sp>
        <p:sp>
          <p:nvSpPr>
            <p:cNvPr id="242794" name="Line 106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07"/>
          <p:cNvGrpSpPr>
            <a:grpSpLocks/>
          </p:cNvGrpSpPr>
          <p:nvPr/>
        </p:nvGrpSpPr>
        <p:grpSpPr bwMode="auto">
          <a:xfrm>
            <a:off x="6477000" y="1066800"/>
            <a:ext cx="930275" cy="950913"/>
            <a:chOff x="3792" y="864"/>
            <a:chExt cx="586" cy="599"/>
          </a:xfrm>
        </p:grpSpPr>
        <p:sp>
          <p:nvSpPr>
            <p:cNvPr id="242796" name="Text Box 108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5" name="Group 109"/>
            <p:cNvGrpSpPr>
              <a:grpSpLocks/>
            </p:cNvGrpSpPr>
            <p:nvPr/>
          </p:nvGrpSpPr>
          <p:grpSpPr bwMode="auto">
            <a:xfrm>
              <a:off x="4032" y="864"/>
              <a:ext cx="346" cy="599"/>
              <a:chOff x="3398" y="889"/>
              <a:chExt cx="346" cy="599"/>
            </a:xfrm>
          </p:grpSpPr>
          <p:sp>
            <p:nvSpPr>
              <p:cNvPr id="242798" name="Text Box 110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 </a:t>
                </a:r>
                <a:r>
                  <a:rPr lang="ru-RU" sz="2400"/>
                  <a:t>5</a:t>
                </a:r>
              </a:p>
            </p:txBody>
          </p:sp>
          <p:sp>
            <p:nvSpPr>
              <p:cNvPr id="242799" name="Text Box 111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15</a:t>
                </a:r>
              </a:p>
            </p:txBody>
          </p:sp>
          <p:sp>
            <p:nvSpPr>
              <p:cNvPr id="242800" name="Line 112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2801" name="Text Box 113"/>
          <p:cNvSpPr txBox="1">
            <a:spLocks noChangeArrowheads="1"/>
          </p:cNvSpPr>
          <p:nvPr/>
        </p:nvSpPr>
        <p:spPr bwMode="auto">
          <a:xfrm>
            <a:off x="7708900" y="1295400"/>
            <a:ext cx="113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Верно</a:t>
            </a:r>
          </a:p>
        </p:txBody>
      </p:sp>
      <p:grpSp>
        <p:nvGrpSpPr>
          <p:cNvPr id="6" name="Group 119"/>
          <p:cNvGrpSpPr>
            <a:grpSpLocks/>
          </p:cNvGrpSpPr>
          <p:nvPr/>
        </p:nvGrpSpPr>
        <p:grpSpPr bwMode="auto">
          <a:xfrm>
            <a:off x="5867402" y="2133601"/>
            <a:ext cx="2589214" cy="881063"/>
            <a:chOff x="3888" y="1440"/>
            <a:chExt cx="1631" cy="555"/>
          </a:xfrm>
        </p:grpSpPr>
        <p:graphicFrame>
          <p:nvGraphicFramePr>
            <p:cNvPr id="242803" name="Object 115"/>
            <p:cNvGraphicFramePr>
              <a:graphicFrameLocks noChangeAspect="1"/>
            </p:cNvGraphicFramePr>
            <p:nvPr/>
          </p:nvGraphicFramePr>
          <p:xfrm>
            <a:off x="3888" y="1440"/>
            <a:ext cx="232" cy="273"/>
          </p:xfrm>
          <a:graphic>
            <a:graphicData uri="http://schemas.openxmlformats.org/presentationml/2006/ole">
              <p:oleObj spid="_x0000_s14339" name="Формула" r:id="rId5" imgW="139680" imgH="164880" progId="Equation.3">
                <p:embed/>
              </p:oleObj>
            </a:graphicData>
          </a:graphic>
        </p:graphicFrame>
        <p:sp>
          <p:nvSpPr>
            <p:cNvPr id="242804" name="Text Box 116"/>
            <p:cNvSpPr txBox="1">
              <a:spLocks noChangeArrowheads="1"/>
            </p:cNvSpPr>
            <p:nvPr/>
          </p:nvSpPr>
          <p:spPr bwMode="auto">
            <a:xfrm>
              <a:off x="4080" y="1472"/>
              <a:ext cx="1439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MCO         </a:t>
              </a:r>
              <a:r>
                <a:rPr lang="ru-RU" sz="2400" dirty="0" smtClean="0"/>
                <a:t>    </a:t>
              </a:r>
              <a:r>
                <a:rPr lang="en-US" sz="2400" dirty="0" smtClean="0"/>
                <a:t>PKO</a:t>
              </a:r>
              <a:r>
                <a:rPr lang="ru-RU" sz="2400" dirty="0" smtClean="0"/>
                <a:t> </a:t>
              </a:r>
              <a:endParaRPr lang="ru-RU" sz="2400" dirty="0"/>
            </a:p>
            <a:p>
              <a:r>
                <a:rPr lang="ru-RU" sz="2400" dirty="0"/>
                <a:t>по 2 признаку</a:t>
              </a:r>
            </a:p>
          </p:txBody>
        </p:sp>
        <p:sp>
          <p:nvSpPr>
            <p:cNvPr id="242805" name="Freeform 117"/>
            <p:cNvSpPr>
              <a:spLocks/>
            </p:cNvSpPr>
            <p:nvPr/>
          </p:nvSpPr>
          <p:spPr bwMode="auto">
            <a:xfrm rot="206182">
              <a:off x="4608" y="1584"/>
              <a:ext cx="240" cy="95"/>
            </a:xfrm>
            <a:custGeom>
              <a:avLst/>
              <a:gdLst/>
              <a:ahLst/>
              <a:cxnLst>
                <a:cxn ang="0">
                  <a:pos x="203" y="138"/>
                </a:cxn>
                <a:cxn ang="0">
                  <a:pos x="160" y="181"/>
                </a:cxn>
                <a:cxn ang="0">
                  <a:pos x="73" y="199"/>
                </a:cxn>
                <a:cxn ang="0">
                  <a:pos x="11" y="148"/>
                </a:cxn>
                <a:cxn ang="0">
                  <a:pos x="11" y="66"/>
                </a:cxn>
                <a:cxn ang="0">
                  <a:pos x="68" y="26"/>
                </a:cxn>
                <a:cxn ang="0">
                  <a:pos x="160" y="39"/>
                </a:cxn>
                <a:cxn ang="0">
                  <a:pos x="285" y="110"/>
                </a:cxn>
                <a:cxn ang="0">
                  <a:pos x="378" y="172"/>
                </a:cxn>
                <a:cxn ang="0">
                  <a:pos x="485" y="167"/>
                </a:cxn>
                <a:cxn ang="0">
                  <a:pos x="535" y="113"/>
                </a:cxn>
                <a:cxn ang="0">
                  <a:pos x="517" y="31"/>
                </a:cxn>
                <a:cxn ang="0">
                  <a:pos x="433" y="3"/>
                </a:cxn>
                <a:cxn ang="0">
                  <a:pos x="348" y="49"/>
                </a:cxn>
              </a:cxnLst>
              <a:rect l="0" t="0" r="r" b="b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42806" name="Object 118"/>
            <p:cNvGraphicFramePr>
              <a:graphicFrameLocks noChangeAspect="1"/>
            </p:cNvGraphicFramePr>
            <p:nvPr/>
          </p:nvGraphicFramePr>
          <p:xfrm>
            <a:off x="4856" y="1440"/>
            <a:ext cx="232" cy="273"/>
          </p:xfrm>
          <a:graphic>
            <a:graphicData uri="http://schemas.openxmlformats.org/presentationml/2006/ole">
              <p:oleObj spid="_x0000_s14340" name="Формула" r:id="rId6" imgW="139680" imgH="164880" progId="Equation.3">
                <p:embed/>
              </p:oleObj>
            </a:graphicData>
          </a:graphic>
        </p:graphicFrame>
      </p:grpSp>
      <p:sp>
        <p:nvSpPr>
          <p:cNvPr id="242808" name="Text Box 120"/>
          <p:cNvSpPr txBox="1">
            <a:spLocks noChangeArrowheads="1"/>
          </p:cNvSpPr>
          <p:nvPr/>
        </p:nvSpPr>
        <p:spPr bwMode="auto">
          <a:xfrm>
            <a:off x="4648200" y="3048000"/>
            <a:ext cx="441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ru-RU" sz="2400">
                <a:solidFill>
                  <a:srgbClr val="660066"/>
                </a:solidFill>
              </a:rPr>
              <a:t>Запишите теорему об отношении площадей подобных треугольников </a:t>
            </a:r>
            <a:r>
              <a:rPr lang="en-US" sz="2400">
                <a:solidFill>
                  <a:srgbClr val="660066"/>
                </a:solidFill>
              </a:rPr>
              <a:t> </a:t>
            </a:r>
            <a:endParaRPr lang="ru-RU" sz="2400">
              <a:solidFill>
                <a:srgbClr val="660066"/>
              </a:solidFill>
            </a:endParaRPr>
          </a:p>
        </p:txBody>
      </p:sp>
      <p:grpSp>
        <p:nvGrpSpPr>
          <p:cNvPr id="7" name="Group 121"/>
          <p:cNvGrpSpPr>
            <a:grpSpLocks/>
          </p:cNvGrpSpPr>
          <p:nvPr/>
        </p:nvGrpSpPr>
        <p:grpSpPr bwMode="auto">
          <a:xfrm>
            <a:off x="4572000" y="4535488"/>
            <a:ext cx="1528763" cy="950912"/>
            <a:chOff x="3542" y="2137"/>
            <a:chExt cx="963" cy="599"/>
          </a:xfrm>
        </p:grpSpPr>
        <p:grpSp>
          <p:nvGrpSpPr>
            <p:cNvPr id="8" name="Group 122"/>
            <p:cNvGrpSpPr>
              <a:grpSpLocks/>
            </p:cNvGrpSpPr>
            <p:nvPr/>
          </p:nvGrpSpPr>
          <p:grpSpPr bwMode="auto">
            <a:xfrm>
              <a:off x="3542" y="2137"/>
              <a:ext cx="543" cy="599"/>
              <a:chOff x="3398" y="889"/>
              <a:chExt cx="543" cy="599"/>
            </a:xfrm>
          </p:grpSpPr>
          <p:sp>
            <p:nvSpPr>
              <p:cNvPr id="242811" name="Text Box 123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54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S</a:t>
                </a:r>
                <a:r>
                  <a:rPr lang="en-US" sz="2400" baseline="-25000"/>
                  <a:t>MCO</a:t>
                </a:r>
                <a:endParaRPr lang="ru-RU" sz="2400"/>
              </a:p>
            </p:txBody>
          </p:sp>
          <p:sp>
            <p:nvSpPr>
              <p:cNvPr id="242812" name="Text Box 124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51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S</a:t>
                </a:r>
                <a:r>
                  <a:rPr lang="en-US" sz="2400" baseline="-25000"/>
                  <a:t>KPO</a:t>
                </a:r>
                <a:endParaRPr lang="ru-RU" sz="2400"/>
              </a:p>
            </p:txBody>
          </p:sp>
          <p:sp>
            <p:nvSpPr>
              <p:cNvPr id="242813" name="Line 125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2814" name="Text Box 126"/>
            <p:cNvSpPr txBox="1">
              <a:spLocks noChangeArrowheads="1"/>
            </p:cNvSpPr>
            <p:nvPr/>
          </p:nvSpPr>
          <p:spPr bwMode="auto">
            <a:xfrm>
              <a:off x="3984" y="2208"/>
              <a:ext cx="52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 </a:t>
              </a: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k</a:t>
              </a:r>
              <a:r>
                <a:rPr lang="en-US" sz="3600" b="1" i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9" name="Group 127"/>
          <p:cNvGrpSpPr>
            <a:grpSpLocks/>
          </p:cNvGrpSpPr>
          <p:nvPr/>
        </p:nvGrpSpPr>
        <p:grpSpPr bwMode="auto">
          <a:xfrm>
            <a:off x="5927725" y="5830888"/>
            <a:ext cx="608013" cy="950912"/>
            <a:chOff x="3398" y="889"/>
            <a:chExt cx="383" cy="599"/>
          </a:xfrm>
        </p:grpSpPr>
        <p:sp>
          <p:nvSpPr>
            <p:cNvPr id="242816" name="Text Box 128"/>
            <p:cNvSpPr txBox="1">
              <a:spLocks noChangeArrowheads="1"/>
            </p:cNvSpPr>
            <p:nvPr/>
          </p:nvSpPr>
          <p:spPr bwMode="auto">
            <a:xfrm>
              <a:off x="3398" y="889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x-8</a:t>
              </a:r>
              <a:endParaRPr lang="ru-RU" sz="2400"/>
            </a:p>
          </p:txBody>
        </p:sp>
        <p:sp>
          <p:nvSpPr>
            <p:cNvPr id="242817" name="Text Box 129"/>
            <p:cNvSpPr txBox="1">
              <a:spLocks noChangeArrowheads="1"/>
            </p:cNvSpPr>
            <p:nvPr/>
          </p:nvSpPr>
          <p:spPr bwMode="auto">
            <a:xfrm>
              <a:off x="3408" y="1200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tx2"/>
                  </a:solidFill>
                </a:rPr>
                <a:t> </a:t>
              </a:r>
              <a:r>
                <a:rPr lang="en-US" sz="24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</a:t>
              </a:r>
              <a:endPara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42818" name="Line 130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131"/>
          <p:cNvGrpSpPr>
            <a:grpSpLocks/>
          </p:cNvGrpSpPr>
          <p:nvPr/>
        </p:nvGrpSpPr>
        <p:grpSpPr bwMode="auto">
          <a:xfrm>
            <a:off x="6553200" y="5791200"/>
            <a:ext cx="1023938" cy="950913"/>
            <a:chOff x="4272" y="3072"/>
            <a:chExt cx="645" cy="599"/>
          </a:xfrm>
        </p:grpSpPr>
        <p:sp>
          <p:nvSpPr>
            <p:cNvPr id="242820" name="Text Box 132"/>
            <p:cNvSpPr txBox="1">
              <a:spLocks noChangeArrowheads="1"/>
            </p:cNvSpPr>
            <p:nvPr/>
          </p:nvSpPr>
          <p:spPr bwMode="auto">
            <a:xfrm>
              <a:off x="4272" y="3264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sp>
          <p:nvSpPr>
            <p:cNvPr id="242821" name="Text Box 133"/>
            <p:cNvSpPr txBox="1">
              <a:spLocks noChangeArrowheads="1"/>
            </p:cNvSpPr>
            <p:nvPr/>
          </p:nvSpPr>
          <p:spPr bwMode="auto">
            <a:xfrm>
              <a:off x="4464" y="3072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r>
                <a:rPr lang="en-US" sz="24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endPara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42822" name="Text Box 134"/>
            <p:cNvSpPr txBox="1">
              <a:spLocks noChangeArrowheads="1"/>
            </p:cNvSpPr>
            <p:nvPr/>
          </p:nvSpPr>
          <p:spPr bwMode="auto">
            <a:xfrm>
              <a:off x="4464" y="3383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  9</a:t>
              </a:r>
              <a:endParaRPr lang="ru-RU" sz="2400"/>
            </a:p>
          </p:txBody>
        </p:sp>
        <p:sp>
          <p:nvSpPr>
            <p:cNvPr id="242823" name="Line 135"/>
            <p:cNvSpPr>
              <a:spLocks noChangeShapeType="1"/>
            </p:cNvSpPr>
            <p:nvPr/>
          </p:nvSpPr>
          <p:spPr bwMode="auto">
            <a:xfrm>
              <a:off x="4547" y="3383"/>
              <a:ext cx="37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136"/>
          <p:cNvGrpSpPr>
            <a:grpSpLocks/>
          </p:cNvGrpSpPr>
          <p:nvPr/>
        </p:nvGrpSpPr>
        <p:grpSpPr bwMode="auto">
          <a:xfrm>
            <a:off x="6851650" y="4484688"/>
            <a:ext cx="1741488" cy="950912"/>
            <a:chOff x="3552" y="2880"/>
            <a:chExt cx="1097" cy="599"/>
          </a:xfrm>
        </p:grpSpPr>
        <p:grpSp>
          <p:nvGrpSpPr>
            <p:cNvPr id="12" name="Group 137"/>
            <p:cNvGrpSpPr>
              <a:grpSpLocks/>
            </p:cNvGrpSpPr>
            <p:nvPr/>
          </p:nvGrpSpPr>
          <p:grpSpPr bwMode="auto">
            <a:xfrm>
              <a:off x="4224" y="2880"/>
              <a:ext cx="425" cy="599"/>
              <a:chOff x="3398" y="889"/>
              <a:chExt cx="425" cy="599"/>
            </a:xfrm>
          </p:grpSpPr>
          <p:sp>
            <p:nvSpPr>
              <p:cNvPr id="242826" name="Text Box 138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42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MO</a:t>
                </a:r>
                <a:endParaRPr lang="ru-RU" sz="2400"/>
              </a:p>
            </p:txBody>
          </p:sp>
          <p:sp>
            <p:nvSpPr>
              <p:cNvPr id="242827" name="Text Box 139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39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OK</a:t>
                </a:r>
                <a:endParaRPr lang="ru-RU" sz="2400"/>
              </a:p>
            </p:txBody>
          </p:sp>
          <p:sp>
            <p:nvSpPr>
              <p:cNvPr id="242828" name="Line 140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" name="Group 141"/>
            <p:cNvGrpSpPr>
              <a:grpSpLocks/>
            </p:cNvGrpSpPr>
            <p:nvPr/>
          </p:nvGrpSpPr>
          <p:grpSpPr bwMode="auto">
            <a:xfrm>
              <a:off x="3552" y="2880"/>
              <a:ext cx="543" cy="599"/>
              <a:chOff x="3398" y="889"/>
              <a:chExt cx="543" cy="599"/>
            </a:xfrm>
          </p:grpSpPr>
          <p:sp>
            <p:nvSpPr>
              <p:cNvPr id="242830" name="Text Box 142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54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S</a:t>
                </a:r>
                <a:r>
                  <a:rPr lang="en-US" sz="2400" baseline="-25000"/>
                  <a:t>MCO</a:t>
                </a:r>
                <a:endParaRPr lang="ru-RU" sz="2400"/>
              </a:p>
            </p:txBody>
          </p:sp>
          <p:sp>
            <p:nvSpPr>
              <p:cNvPr id="242831" name="Text Box 143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51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S</a:t>
                </a:r>
                <a:r>
                  <a:rPr lang="en-US" sz="2400" baseline="-25000"/>
                  <a:t>KPO</a:t>
                </a:r>
                <a:endParaRPr lang="ru-RU" sz="2400"/>
              </a:p>
            </p:txBody>
          </p:sp>
          <p:sp>
            <p:nvSpPr>
              <p:cNvPr id="242832" name="Line 144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2833" name="Text Box 145"/>
            <p:cNvSpPr txBox="1">
              <a:spLocks noChangeArrowheads="1"/>
            </p:cNvSpPr>
            <p:nvPr/>
          </p:nvSpPr>
          <p:spPr bwMode="auto">
            <a:xfrm>
              <a:off x="3994" y="3045"/>
              <a:ext cx="2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 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14" name="Group 146"/>
          <p:cNvGrpSpPr>
            <a:grpSpLocks/>
          </p:cNvGrpSpPr>
          <p:nvPr/>
        </p:nvGrpSpPr>
        <p:grpSpPr bwMode="auto">
          <a:xfrm>
            <a:off x="7888288" y="4230688"/>
            <a:ext cx="889000" cy="1219200"/>
            <a:chOff x="4205" y="2720"/>
            <a:chExt cx="560" cy="768"/>
          </a:xfrm>
        </p:grpSpPr>
        <p:sp>
          <p:nvSpPr>
            <p:cNvPr id="242835" name="Freeform 147"/>
            <p:cNvSpPr>
              <a:spLocks/>
            </p:cNvSpPr>
            <p:nvPr/>
          </p:nvSpPr>
          <p:spPr bwMode="auto">
            <a:xfrm>
              <a:off x="4205" y="2896"/>
              <a:ext cx="83" cy="592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3" y="320"/>
                </a:cxn>
                <a:cxn ang="0">
                  <a:pos x="83" y="592"/>
                </a:cxn>
              </a:cxnLst>
              <a:rect l="0" t="0" r="r" b="b"/>
              <a:pathLst>
                <a:path w="83" h="592">
                  <a:moveTo>
                    <a:pt x="67" y="0"/>
                  </a:moveTo>
                  <a:cubicBezTo>
                    <a:pt x="56" y="51"/>
                    <a:pt x="0" y="221"/>
                    <a:pt x="3" y="320"/>
                  </a:cubicBezTo>
                  <a:cubicBezTo>
                    <a:pt x="6" y="419"/>
                    <a:pt x="66" y="535"/>
                    <a:pt x="83" y="592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2836" name="Freeform 148"/>
            <p:cNvSpPr>
              <a:spLocks/>
            </p:cNvSpPr>
            <p:nvPr/>
          </p:nvSpPr>
          <p:spPr bwMode="auto">
            <a:xfrm flipH="1">
              <a:off x="4560" y="2880"/>
              <a:ext cx="83" cy="592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3" y="320"/>
                </a:cxn>
                <a:cxn ang="0">
                  <a:pos x="83" y="592"/>
                </a:cxn>
              </a:cxnLst>
              <a:rect l="0" t="0" r="r" b="b"/>
              <a:pathLst>
                <a:path w="83" h="592">
                  <a:moveTo>
                    <a:pt x="67" y="0"/>
                  </a:moveTo>
                  <a:cubicBezTo>
                    <a:pt x="56" y="51"/>
                    <a:pt x="0" y="221"/>
                    <a:pt x="3" y="320"/>
                  </a:cubicBezTo>
                  <a:cubicBezTo>
                    <a:pt x="6" y="419"/>
                    <a:pt x="66" y="535"/>
                    <a:pt x="83" y="592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2837" name="Text Box 149"/>
            <p:cNvSpPr txBox="1">
              <a:spLocks noChangeArrowheads="1"/>
            </p:cNvSpPr>
            <p:nvPr/>
          </p:nvSpPr>
          <p:spPr bwMode="auto">
            <a:xfrm>
              <a:off x="4560" y="272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endParaRPr lang="ru-RU" sz="20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42838" name="Rectangle 150"/>
          <p:cNvSpPr>
            <a:spLocks noChangeArrowheads="1"/>
          </p:cNvSpPr>
          <p:nvPr/>
        </p:nvSpPr>
        <p:spPr bwMode="auto">
          <a:xfrm>
            <a:off x="2817813" y="3952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2839" name="Rectangle 151"/>
          <p:cNvSpPr>
            <a:spLocks noChangeArrowheads="1"/>
          </p:cNvSpPr>
          <p:nvPr/>
        </p:nvSpPr>
        <p:spPr bwMode="auto">
          <a:xfrm>
            <a:off x="8153400" y="0"/>
            <a:ext cx="700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x-8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2840" name="Rectangle 152"/>
          <p:cNvSpPr>
            <a:spLocks noChangeArrowheads="1"/>
          </p:cNvSpPr>
          <p:nvPr/>
        </p:nvSpPr>
        <p:spPr bwMode="auto">
          <a:xfrm>
            <a:off x="1981200" y="2286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5</a:t>
            </a:r>
            <a:endParaRPr lang="ru-RU" sz="2400" b="1"/>
          </a:p>
        </p:txBody>
      </p:sp>
      <p:sp>
        <p:nvSpPr>
          <p:cNvPr id="242841" name="Rectangle 153"/>
          <p:cNvSpPr>
            <a:spLocks noChangeArrowheads="1"/>
          </p:cNvSpPr>
          <p:nvPr/>
        </p:nvSpPr>
        <p:spPr bwMode="auto">
          <a:xfrm>
            <a:off x="3200400" y="29718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2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2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2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27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27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27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27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27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27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27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27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42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427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42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42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2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2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2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2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500"/>
                                        <p:tgtEl>
                                          <p:spTgt spid="24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2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2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24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2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2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4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42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27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27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27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27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27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27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27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27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2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2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2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28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28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28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28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28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28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28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28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27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27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27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27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27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27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27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27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2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2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2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28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28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28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28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28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28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28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28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7 L 0.49601 0.71574 " pathEditMode="relative" rAng="0" ptsTypes="AA">
                                      <p:cBhvr>
                                        <p:cTn id="186" dur="500" fill="hold"/>
                                        <p:tgtEl>
                                          <p:spTgt spid="2428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833 0.58889 " pathEditMode="relative" ptsTypes="AA">
                                      <p:cBhvr>
                                        <p:cTn id="190" dur="500" fill="hold"/>
                                        <p:tgtEl>
                                          <p:spTgt spid="2428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0.65 0.26666 " pathEditMode="relative" ptsTypes="AA">
                                      <p:cBhvr>
                                        <p:cTn id="194" dur="500" fill="hold"/>
                                        <p:tgtEl>
                                          <p:spTgt spid="2428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0.52968 0.35555 " pathEditMode="relative" rAng="0" ptsTypes="AA">
                                      <p:cBhvr>
                                        <p:cTn id="198" dur="500" fill="hold"/>
                                        <p:tgtEl>
                                          <p:spTgt spid="2428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842" grpId="0" animBg="1"/>
      <p:bldP spid="242756" grpId="0" animBg="1"/>
      <p:bldP spid="242757" grpId="0" animBg="1"/>
      <p:bldP spid="242784" grpId="0"/>
      <p:bldP spid="242785" grpId="0"/>
      <p:bldP spid="242801" grpId="0"/>
      <p:bldP spid="242808" grpId="0"/>
      <p:bldP spid="242838" grpId="0"/>
      <p:bldP spid="242838" grpId="1"/>
      <p:bldP spid="242839" grpId="0"/>
      <p:bldP spid="242839" grpId="1"/>
      <p:bldP spid="242840" grpId="0"/>
      <p:bldP spid="2428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76" name="Text Box 36"/>
          <p:cNvSpPr txBox="1">
            <a:spLocks noChangeArrowheads="1"/>
          </p:cNvSpPr>
          <p:nvPr/>
        </p:nvSpPr>
        <p:spPr bwMode="auto">
          <a:xfrm>
            <a:off x="2895600" y="3292475"/>
            <a:ext cx="571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/>
              <a:t>докажем, что                   </a:t>
            </a:r>
            <a:r>
              <a:rPr lang="ru-RU" sz="2400" dirty="0" smtClean="0"/>
              <a:t>      и </a:t>
            </a:r>
            <a:r>
              <a:rPr lang="ru-RU" sz="2400" dirty="0"/>
              <a:t>применим </a:t>
            </a:r>
          </a:p>
          <a:p>
            <a:r>
              <a:rPr lang="ru-RU" sz="2400" dirty="0"/>
              <a:t>2 признак подобия треугольников </a:t>
            </a:r>
          </a:p>
        </p:txBody>
      </p:sp>
      <p:graphicFrame>
        <p:nvGraphicFramePr>
          <p:cNvPr id="189442" name="Object 2"/>
          <p:cNvGraphicFramePr>
            <a:graphicFrameLocks noChangeAspect="1"/>
          </p:cNvGraphicFramePr>
          <p:nvPr/>
        </p:nvGraphicFramePr>
        <p:xfrm>
          <a:off x="4814888" y="3276600"/>
          <a:ext cx="1585912" cy="500063"/>
        </p:xfrm>
        <a:graphic>
          <a:graphicData uri="http://schemas.openxmlformats.org/presentationml/2006/ole">
            <p:oleObj spid="_x0000_s15362" name="Формула" r:id="rId3" imgW="685800" imgH="215640" progId="Equation.3">
              <p:embed/>
            </p:oleObj>
          </a:graphicData>
        </a:graphic>
      </p:graphicFrame>
      <p:sp>
        <p:nvSpPr>
          <p:cNvPr id="189445" name="AutoShape 5"/>
          <p:cNvSpPr>
            <a:spLocks noChangeArrowheads="1"/>
          </p:cNvSpPr>
          <p:nvPr/>
        </p:nvSpPr>
        <p:spPr bwMode="auto">
          <a:xfrm>
            <a:off x="381000" y="4724400"/>
            <a:ext cx="3200400" cy="1447800"/>
          </a:xfrm>
          <a:prstGeom prst="triangle">
            <a:avLst>
              <a:gd name="adj" fmla="val 6407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4343400" y="6096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</a:p>
        </p:txBody>
      </p:sp>
      <p:sp>
        <p:nvSpPr>
          <p:cNvPr id="189447" name="Text Box 7"/>
          <p:cNvSpPr txBox="1">
            <a:spLocks noChangeArrowheads="1"/>
          </p:cNvSpPr>
          <p:nvPr/>
        </p:nvSpPr>
        <p:spPr bwMode="auto">
          <a:xfrm>
            <a:off x="7239000" y="39624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189448" name="Text Box 8"/>
          <p:cNvSpPr txBox="1">
            <a:spLocks noChangeArrowheads="1"/>
          </p:cNvSpPr>
          <p:nvPr/>
        </p:nvSpPr>
        <p:spPr bwMode="auto">
          <a:xfrm>
            <a:off x="8534400" y="6096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189449" name="Text Box 9"/>
          <p:cNvSpPr txBox="1">
            <a:spLocks noChangeArrowheads="1"/>
          </p:cNvSpPr>
          <p:nvPr/>
        </p:nvSpPr>
        <p:spPr bwMode="auto">
          <a:xfrm>
            <a:off x="3657600" y="61468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89450" name="Text Box 10"/>
          <p:cNvSpPr txBox="1">
            <a:spLocks noChangeArrowheads="1"/>
          </p:cNvSpPr>
          <p:nvPr/>
        </p:nvSpPr>
        <p:spPr bwMode="auto">
          <a:xfrm>
            <a:off x="1905000" y="426720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89451" name="Text Box 11"/>
          <p:cNvSpPr txBox="1">
            <a:spLocks noChangeArrowheads="1"/>
          </p:cNvSpPr>
          <p:nvPr/>
        </p:nvSpPr>
        <p:spPr bwMode="auto">
          <a:xfrm>
            <a:off x="152400" y="61468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89452" name="Text Box 12"/>
          <p:cNvSpPr txBox="1">
            <a:spLocks noChangeArrowheads="1"/>
          </p:cNvSpPr>
          <p:nvPr/>
        </p:nvSpPr>
        <p:spPr bwMode="auto">
          <a:xfrm>
            <a:off x="76200" y="-120650"/>
            <a:ext cx="9144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</a:t>
            </a:r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признак подобия треугольников.  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Если три стороны одного треугольника пропорциональны трем сторонам другого, то такие треугольники подобны. 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04800" y="2590800"/>
            <a:ext cx="5129213" cy="519113"/>
            <a:chOff x="2112" y="1392"/>
            <a:chExt cx="3231" cy="327"/>
          </a:xfrm>
        </p:grpSpPr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3216" y="1392"/>
              <a:ext cx="2127" cy="327"/>
              <a:chOff x="2208" y="1680"/>
              <a:chExt cx="2127" cy="327"/>
            </a:xfrm>
          </p:grpSpPr>
          <p:graphicFrame>
            <p:nvGraphicFramePr>
              <p:cNvPr id="189455" name="Object 15"/>
              <p:cNvGraphicFramePr>
                <a:graphicFrameLocks noChangeAspect="1"/>
              </p:cNvGraphicFramePr>
              <p:nvPr/>
            </p:nvGraphicFramePr>
            <p:xfrm>
              <a:off x="2208" y="1680"/>
              <a:ext cx="232" cy="273"/>
            </p:xfrm>
            <a:graphic>
              <a:graphicData uri="http://schemas.openxmlformats.org/presentationml/2006/ole">
                <p:oleObj spid="_x0000_s15366" name="Формула" r:id="rId4" imgW="139680" imgH="164880" progId="Equation.3">
                  <p:embed/>
                </p:oleObj>
              </a:graphicData>
            </a:graphic>
          </p:graphicFrame>
          <p:sp>
            <p:nvSpPr>
              <p:cNvPr id="189456" name="Text Box 16"/>
              <p:cNvSpPr txBox="1">
                <a:spLocks noChangeArrowheads="1"/>
              </p:cNvSpPr>
              <p:nvPr/>
            </p:nvSpPr>
            <p:spPr bwMode="auto">
              <a:xfrm>
                <a:off x="2400" y="1680"/>
                <a:ext cx="57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/>
                  <a:t>ABC</a:t>
                </a:r>
                <a:endParaRPr lang="ru-RU" sz="2800"/>
              </a:p>
            </p:txBody>
          </p:sp>
          <p:sp>
            <p:nvSpPr>
              <p:cNvPr id="189457" name="Freeform 17"/>
              <p:cNvSpPr>
                <a:spLocks/>
              </p:cNvSpPr>
              <p:nvPr/>
            </p:nvSpPr>
            <p:spPr bwMode="auto">
              <a:xfrm rot="206182">
                <a:off x="3022" y="1775"/>
                <a:ext cx="290" cy="145"/>
              </a:xfrm>
              <a:custGeom>
                <a:avLst/>
                <a:gdLst/>
                <a:ahLst/>
                <a:cxnLst>
                  <a:cxn ang="0">
                    <a:pos x="203" y="138"/>
                  </a:cxn>
                  <a:cxn ang="0">
                    <a:pos x="160" y="181"/>
                  </a:cxn>
                  <a:cxn ang="0">
                    <a:pos x="73" y="199"/>
                  </a:cxn>
                  <a:cxn ang="0">
                    <a:pos x="11" y="148"/>
                  </a:cxn>
                  <a:cxn ang="0">
                    <a:pos x="11" y="66"/>
                  </a:cxn>
                  <a:cxn ang="0">
                    <a:pos x="68" y="26"/>
                  </a:cxn>
                  <a:cxn ang="0">
                    <a:pos x="160" y="39"/>
                  </a:cxn>
                  <a:cxn ang="0">
                    <a:pos x="285" y="110"/>
                  </a:cxn>
                  <a:cxn ang="0">
                    <a:pos x="378" y="172"/>
                  </a:cxn>
                  <a:cxn ang="0">
                    <a:pos x="485" y="167"/>
                  </a:cxn>
                  <a:cxn ang="0">
                    <a:pos x="535" y="113"/>
                  </a:cxn>
                  <a:cxn ang="0">
                    <a:pos x="517" y="31"/>
                  </a:cxn>
                  <a:cxn ang="0">
                    <a:pos x="433" y="3"/>
                  </a:cxn>
                  <a:cxn ang="0">
                    <a:pos x="348" y="49"/>
                  </a:cxn>
                </a:cxnLst>
                <a:rect l="0" t="0" r="r" b="b"/>
                <a:pathLst>
                  <a:path w="540" h="205">
                    <a:moveTo>
                      <a:pt x="203" y="138"/>
                    </a:moveTo>
                    <a:cubicBezTo>
                      <a:pt x="196" y="145"/>
                      <a:pt x="182" y="171"/>
                      <a:pt x="160" y="181"/>
                    </a:cubicBezTo>
                    <a:cubicBezTo>
                      <a:pt x="139" y="191"/>
                      <a:pt x="98" y="205"/>
                      <a:pt x="73" y="199"/>
                    </a:cubicBezTo>
                    <a:cubicBezTo>
                      <a:pt x="48" y="194"/>
                      <a:pt x="21" y="170"/>
                      <a:pt x="11" y="148"/>
                    </a:cubicBezTo>
                    <a:cubicBezTo>
                      <a:pt x="0" y="126"/>
                      <a:pt x="1" y="86"/>
                      <a:pt x="11" y="66"/>
                    </a:cubicBezTo>
                    <a:cubicBezTo>
                      <a:pt x="20" y="45"/>
                      <a:pt x="43" y="31"/>
                      <a:pt x="68" y="26"/>
                    </a:cubicBezTo>
                    <a:cubicBezTo>
                      <a:pt x="93" y="22"/>
                      <a:pt x="124" y="24"/>
                      <a:pt x="160" y="39"/>
                    </a:cubicBezTo>
                    <a:cubicBezTo>
                      <a:pt x="197" y="53"/>
                      <a:pt x="249" y="88"/>
                      <a:pt x="285" y="110"/>
                    </a:cubicBezTo>
                    <a:cubicBezTo>
                      <a:pt x="322" y="133"/>
                      <a:pt x="345" y="162"/>
                      <a:pt x="378" y="172"/>
                    </a:cubicBezTo>
                    <a:cubicBezTo>
                      <a:pt x="411" y="182"/>
                      <a:pt x="459" y="177"/>
                      <a:pt x="485" y="167"/>
                    </a:cubicBezTo>
                    <a:cubicBezTo>
                      <a:pt x="511" y="158"/>
                      <a:pt x="530" y="136"/>
                      <a:pt x="535" y="113"/>
                    </a:cubicBezTo>
                    <a:cubicBezTo>
                      <a:pt x="540" y="90"/>
                      <a:pt x="534" y="49"/>
                      <a:pt x="517" y="31"/>
                    </a:cubicBezTo>
                    <a:cubicBezTo>
                      <a:pt x="500" y="13"/>
                      <a:pt x="461" y="0"/>
                      <a:pt x="433" y="3"/>
                    </a:cubicBezTo>
                    <a:cubicBezTo>
                      <a:pt x="405" y="6"/>
                      <a:pt x="366" y="40"/>
                      <a:pt x="348" y="49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189458" name="Object 18"/>
              <p:cNvGraphicFramePr>
                <a:graphicFrameLocks noChangeAspect="1"/>
              </p:cNvGraphicFramePr>
              <p:nvPr/>
            </p:nvGraphicFramePr>
            <p:xfrm>
              <a:off x="3312" y="1680"/>
              <a:ext cx="232" cy="273"/>
            </p:xfrm>
            <a:graphic>
              <a:graphicData uri="http://schemas.openxmlformats.org/presentationml/2006/ole">
                <p:oleObj spid="_x0000_s15367" name="Формула" r:id="rId5" imgW="139680" imgH="164880" progId="Equation.3">
                  <p:embed/>
                </p:oleObj>
              </a:graphicData>
            </a:graphic>
          </p:graphicFrame>
          <p:sp>
            <p:nvSpPr>
              <p:cNvPr id="189459" name="Text Box 19"/>
              <p:cNvSpPr txBox="1">
                <a:spLocks noChangeArrowheads="1"/>
              </p:cNvSpPr>
              <p:nvPr/>
            </p:nvSpPr>
            <p:spPr bwMode="auto">
              <a:xfrm>
                <a:off x="3504" y="1680"/>
                <a:ext cx="83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800"/>
                  <a:t>А</a:t>
                </a:r>
                <a:r>
                  <a:rPr lang="ru-RU" sz="2800" baseline="-25000"/>
                  <a:t>1</a:t>
                </a:r>
                <a:r>
                  <a:rPr lang="ru-RU" sz="2800"/>
                  <a:t>В</a:t>
                </a:r>
                <a:r>
                  <a:rPr lang="ru-RU" sz="2800" baseline="-25000"/>
                  <a:t>1</a:t>
                </a:r>
                <a:r>
                  <a:rPr lang="ru-RU" sz="2800"/>
                  <a:t>С</a:t>
                </a:r>
                <a:r>
                  <a:rPr lang="ru-RU" sz="2800" baseline="-25000"/>
                  <a:t>1</a:t>
                </a:r>
                <a:endParaRPr lang="ru-RU" sz="2800"/>
              </a:p>
            </p:txBody>
          </p:sp>
        </p:grpSp>
        <p:sp>
          <p:nvSpPr>
            <p:cNvPr id="189460" name="Text Box 20"/>
            <p:cNvSpPr txBox="1">
              <a:spLocks noChangeArrowheads="1"/>
            </p:cNvSpPr>
            <p:nvPr/>
          </p:nvSpPr>
          <p:spPr bwMode="auto">
            <a:xfrm>
              <a:off x="2112" y="1392"/>
              <a:ext cx="11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/>
                <a:t>Доказать: </a:t>
              </a:r>
            </a:p>
          </p:txBody>
        </p:sp>
      </p:grpSp>
      <p:sp>
        <p:nvSpPr>
          <p:cNvPr id="189461" name="Text Box 21"/>
          <p:cNvSpPr txBox="1">
            <a:spLocks noChangeArrowheads="1"/>
          </p:cNvSpPr>
          <p:nvPr/>
        </p:nvSpPr>
        <p:spPr bwMode="auto">
          <a:xfrm>
            <a:off x="228600" y="3352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Доказательство: </a:t>
            </a: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457200" y="1371600"/>
            <a:ext cx="6726238" cy="1012825"/>
            <a:chOff x="288" y="864"/>
            <a:chExt cx="4237" cy="638"/>
          </a:xfrm>
        </p:grpSpPr>
        <p:sp>
          <p:nvSpPr>
            <p:cNvPr id="189464" name="Text Box 24"/>
            <p:cNvSpPr txBox="1">
              <a:spLocks noChangeArrowheads="1"/>
            </p:cNvSpPr>
            <p:nvPr/>
          </p:nvSpPr>
          <p:spPr bwMode="auto">
            <a:xfrm>
              <a:off x="288" y="1022"/>
              <a:ext cx="6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Дано:</a:t>
              </a:r>
            </a:p>
          </p:txBody>
        </p:sp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864" y="1005"/>
              <a:ext cx="708" cy="305"/>
              <a:chOff x="3648" y="1983"/>
              <a:chExt cx="708" cy="305"/>
            </a:xfrm>
          </p:grpSpPr>
          <p:graphicFrame>
            <p:nvGraphicFramePr>
              <p:cNvPr id="189466" name="Object 26"/>
              <p:cNvGraphicFramePr>
                <a:graphicFrameLocks noChangeAspect="1"/>
              </p:cNvGraphicFramePr>
              <p:nvPr/>
            </p:nvGraphicFramePr>
            <p:xfrm>
              <a:off x="3648" y="1983"/>
              <a:ext cx="232" cy="273"/>
            </p:xfrm>
            <a:graphic>
              <a:graphicData uri="http://schemas.openxmlformats.org/presentationml/2006/ole">
                <p:oleObj spid="_x0000_s15365" name="Формула" r:id="rId6" imgW="139680" imgH="164880" progId="Equation.3">
                  <p:embed/>
                </p:oleObj>
              </a:graphicData>
            </a:graphic>
          </p:graphicFrame>
          <p:sp>
            <p:nvSpPr>
              <p:cNvPr id="189467" name="Text Box 27"/>
              <p:cNvSpPr txBox="1">
                <a:spLocks noChangeArrowheads="1"/>
              </p:cNvSpPr>
              <p:nvPr/>
            </p:nvSpPr>
            <p:spPr bwMode="auto">
              <a:xfrm>
                <a:off x="3792" y="2000"/>
                <a:ext cx="5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ABC</a:t>
                </a:r>
                <a:r>
                  <a:rPr lang="ru-RU" sz="2400"/>
                  <a:t>,</a:t>
                </a:r>
              </a:p>
            </p:txBody>
          </p:sp>
        </p:grpSp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1536" y="1005"/>
              <a:ext cx="913" cy="305"/>
              <a:chOff x="4760" y="1983"/>
              <a:chExt cx="913" cy="305"/>
            </a:xfrm>
          </p:grpSpPr>
          <p:graphicFrame>
            <p:nvGraphicFramePr>
              <p:cNvPr id="189469" name="Object 29"/>
              <p:cNvGraphicFramePr>
                <a:graphicFrameLocks noChangeAspect="1"/>
              </p:cNvGraphicFramePr>
              <p:nvPr/>
            </p:nvGraphicFramePr>
            <p:xfrm>
              <a:off x="4760" y="1983"/>
              <a:ext cx="232" cy="273"/>
            </p:xfrm>
            <a:graphic>
              <a:graphicData uri="http://schemas.openxmlformats.org/presentationml/2006/ole">
                <p:oleObj spid="_x0000_s15364" name="Формула" r:id="rId7" imgW="139680" imgH="164880" progId="Equation.3">
                  <p:embed/>
                </p:oleObj>
              </a:graphicData>
            </a:graphic>
          </p:graphicFrame>
          <p:sp>
            <p:nvSpPr>
              <p:cNvPr id="189470" name="Text Box 30"/>
              <p:cNvSpPr txBox="1">
                <a:spLocks noChangeArrowheads="1"/>
              </p:cNvSpPr>
              <p:nvPr/>
            </p:nvSpPr>
            <p:spPr bwMode="auto">
              <a:xfrm>
                <a:off x="4896" y="2000"/>
                <a:ext cx="77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А</a:t>
                </a:r>
                <a:r>
                  <a:rPr lang="ru-RU" sz="2400" baseline="-25000"/>
                  <a:t>1</a:t>
                </a:r>
                <a:r>
                  <a:rPr lang="ru-RU" sz="2400"/>
                  <a:t>В</a:t>
                </a:r>
                <a:r>
                  <a:rPr lang="ru-RU" sz="2400" baseline="-25000"/>
                  <a:t>1</a:t>
                </a:r>
                <a:r>
                  <a:rPr lang="ru-RU" sz="2400"/>
                  <a:t>С</a:t>
                </a:r>
                <a:r>
                  <a:rPr lang="ru-RU" sz="2400" baseline="-25000"/>
                  <a:t>1</a:t>
                </a:r>
                <a:r>
                  <a:rPr lang="ru-RU" sz="2400"/>
                  <a:t>,</a:t>
                </a:r>
              </a:p>
            </p:txBody>
          </p:sp>
        </p:grpSp>
        <p:graphicFrame>
          <p:nvGraphicFramePr>
            <p:cNvPr id="189471" name="Object 31"/>
            <p:cNvGraphicFramePr>
              <a:graphicFrameLocks noChangeAspect="1"/>
            </p:cNvGraphicFramePr>
            <p:nvPr/>
          </p:nvGraphicFramePr>
          <p:xfrm>
            <a:off x="2688" y="864"/>
            <a:ext cx="1837" cy="638"/>
          </p:xfrm>
          <a:graphic>
            <a:graphicData uri="http://schemas.openxmlformats.org/presentationml/2006/ole">
              <p:oleObj spid="_x0000_s15363" name="Формула" r:id="rId8" imgW="1244520" imgH="431640" progId="Equation.3">
                <p:embed/>
              </p:oleObj>
            </a:graphicData>
          </a:graphic>
        </p:graphicFrame>
      </p:grpSp>
      <p:sp>
        <p:nvSpPr>
          <p:cNvPr id="189474" name="AutoShape 34"/>
          <p:cNvSpPr>
            <a:spLocks noChangeArrowheads="1"/>
          </p:cNvSpPr>
          <p:nvPr/>
        </p:nvSpPr>
        <p:spPr bwMode="auto">
          <a:xfrm>
            <a:off x="4495800" y="4191000"/>
            <a:ext cx="4191000" cy="1905000"/>
          </a:xfrm>
          <a:prstGeom prst="triangle">
            <a:avLst>
              <a:gd name="adj" fmla="val 6407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18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18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500"/>
                                        <p:tgtEl>
                                          <p:spTgt spid="18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76" grpId="0"/>
      <p:bldP spid="1894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381000" y="1198563"/>
            <a:ext cx="6348413" cy="2292350"/>
            <a:chOff x="240" y="755"/>
            <a:chExt cx="3999" cy="1444"/>
          </a:xfrm>
        </p:grpSpPr>
        <p:sp>
          <p:nvSpPr>
            <p:cNvPr id="190467" name="Freeform 3"/>
            <p:cNvSpPr>
              <a:spLocks/>
            </p:cNvSpPr>
            <p:nvPr/>
          </p:nvSpPr>
          <p:spPr bwMode="auto">
            <a:xfrm>
              <a:off x="240" y="755"/>
              <a:ext cx="1075" cy="541"/>
            </a:xfrm>
            <a:custGeom>
              <a:avLst/>
              <a:gdLst/>
              <a:ahLst/>
              <a:cxnLst>
                <a:cxn ang="0">
                  <a:pos x="0" y="640"/>
                </a:cxn>
                <a:cxn ang="0">
                  <a:pos x="816" y="640"/>
                </a:cxn>
                <a:cxn ang="0">
                  <a:pos x="864" y="400"/>
                </a:cxn>
                <a:cxn ang="0">
                  <a:pos x="816" y="208"/>
                </a:cxn>
                <a:cxn ang="0">
                  <a:pos x="752" y="80"/>
                </a:cxn>
                <a:cxn ang="0">
                  <a:pos x="608" y="0"/>
                </a:cxn>
                <a:cxn ang="0">
                  <a:pos x="0" y="640"/>
                </a:cxn>
              </a:cxnLst>
              <a:rect l="0" t="0" r="r" b="b"/>
              <a:pathLst>
                <a:path w="864" h="640">
                  <a:moveTo>
                    <a:pt x="0" y="640"/>
                  </a:moveTo>
                  <a:lnTo>
                    <a:pt x="816" y="640"/>
                  </a:lnTo>
                  <a:lnTo>
                    <a:pt x="864" y="400"/>
                  </a:lnTo>
                  <a:lnTo>
                    <a:pt x="816" y="208"/>
                  </a:lnTo>
                  <a:lnTo>
                    <a:pt x="752" y="80"/>
                  </a:lnTo>
                  <a:lnTo>
                    <a:pt x="608" y="0"/>
                  </a:lnTo>
                  <a:lnTo>
                    <a:pt x="0" y="640"/>
                  </a:lnTo>
                  <a:close/>
                </a:path>
              </a:pathLst>
            </a:cu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0480" name="Freeform 16"/>
            <p:cNvSpPr>
              <a:spLocks/>
            </p:cNvSpPr>
            <p:nvPr/>
          </p:nvSpPr>
          <p:spPr bwMode="auto">
            <a:xfrm flipV="1">
              <a:off x="2832" y="1488"/>
              <a:ext cx="1407" cy="711"/>
            </a:xfrm>
            <a:custGeom>
              <a:avLst/>
              <a:gdLst/>
              <a:ahLst/>
              <a:cxnLst>
                <a:cxn ang="0">
                  <a:pos x="0" y="640"/>
                </a:cxn>
                <a:cxn ang="0">
                  <a:pos x="816" y="640"/>
                </a:cxn>
                <a:cxn ang="0">
                  <a:pos x="864" y="400"/>
                </a:cxn>
                <a:cxn ang="0">
                  <a:pos x="816" y="208"/>
                </a:cxn>
                <a:cxn ang="0">
                  <a:pos x="752" y="80"/>
                </a:cxn>
                <a:cxn ang="0">
                  <a:pos x="608" y="0"/>
                </a:cxn>
                <a:cxn ang="0">
                  <a:pos x="0" y="640"/>
                </a:cxn>
              </a:cxnLst>
              <a:rect l="0" t="0" r="r" b="b"/>
              <a:pathLst>
                <a:path w="864" h="640">
                  <a:moveTo>
                    <a:pt x="0" y="640"/>
                  </a:moveTo>
                  <a:lnTo>
                    <a:pt x="816" y="640"/>
                  </a:lnTo>
                  <a:lnTo>
                    <a:pt x="864" y="400"/>
                  </a:lnTo>
                  <a:lnTo>
                    <a:pt x="816" y="208"/>
                  </a:lnTo>
                  <a:lnTo>
                    <a:pt x="752" y="80"/>
                  </a:lnTo>
                  <a:lnTo>
                    <a:pt x="608" y="0"/>
                  </a:lnTo>
                  <a:lnTo>
                    <a:pt x="0" y="640"/>
                  </a:lnTo>
                  <a:close/>
                </a:path>
              </a:pathLst>
            </a:cu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2133600" y="1066800"/>
            <a:ext cx="6540500" cy="2667000"/>
            <a:chOff x="1344" y="672"/>
            <a:chExt cx="4120" cy="1680"/>
          </a:xfrm>
        </p:grpSpPr>
        <p:sp>
          <p:nvSpPr>
            <p:cNvPr id="190536" name="Freeform 72"/>
            <p:cNvSpPr>
              <a:spLocks/>
            </p:cNvSpPr>
            <p:nvPr/>
          </p:nvSpPr>
          <p:spPr bwMode="auto">
            <a:xfrm>
              <a:off x="4320" y="1480"/>
              <a:ext cx="1144" cy="872"/>
            </a:xfrm>
            <a:custGeom>
              <a:avLst/>
              <a:gdLst/>
              <a:ahLst/>
              <a:cxnLst>
                <a:cxn ang="0">
                  <a:pos x="943" y="0"/>
                </a:cxn>
                <a:cxn ang="0">
                  <a:pos x="129" y="16"/>
                </a:cxn>
                <a:cxn ang="0">
                  <a:pos x="0" y="299"/>
                </a:cxn>
                <a:cxn ang="0">
                  <a:pos x="130" y="544"/>
                </a:cxn>
                <a:cxn ang="0">
                  <a:pos x="282" y="654"/>
                </a:cxn>
                <a:cxn ang="0">
                  <a:pos x="383" y="728"/>
                </a:cxn>
                <a:cxn ang="0">
                  <a:pos x="943" y="0"/>
                </a:cxn>
              </a:cxnLst>
              <a:rect l="0" t="0" r="r" b="b"/>
              <a:pathLst>
                <a:path w="943" h="728">
                  <a:moveTo>
                    <a:pt x="943" y="0"/>
                  </a:moveTo>
                  <a:lnTo>
                    <a:pt x="129" y="16"/>
                  </a:lnTo>
                  <a:lnTo>
                    <a:pt x="0" y="299"/>
                  </a:lnTo>
                  <a:lnTo>
                    <a:pt x="130" y="544"/>
                  </a:lnTo>
                  <a:lnTo>
                    <a:pt x="282" y="654"/>
                  </a:lnTo>
                  <a:lnTo>
                    <a:pt x="383" y="728"/>
                  </a:lnTo>
                  <a:lnTo>
                    <a:pt x="943" y="0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0535" name="Freeform 71"/>
            <p:cNvSpPr>
              <a:spLocks/>
            </p:cNvSpPr>
            <p:nvPr/>
          </p:nvSpPr>
          <p:spPr bwMode="auto">
            <a:xfrm>
              <a:off x="1344" y="672"/>
              <a:ext cx="912" cy="624"/>
            </a:xfrm>
            <a:custGeom>
              <a:avLst/>
              <a:gdLst/>
              <a:ahLst/>
              <a:cxnLst>
                <a:cxn ang="0">
                  <a:pos x="720" y="480"/>
                </a:cxn>
                <a:cxn ang="0">
                  <a:pos x="336" y="0"/>
                </a:cxn>
                <a:cxn ang="0">
                  <a:pos x="96" y="48"/>
                </a:cxn>
                <a:cxn ang="0">
                  <a:pos x="0" y="240"/>
                </a:cxn>
                <a:cxn ang="0">
                  <a:pos x="0" y="384"/>
                </a:cxn>
                <a:cxn ang="0">
                  <a:pos x="0" y="480"/>
                </a:cxn>
                <a:cxn ang="0">
                  <a:pos x="720" y="480"/>
                </a:cxn>
              </a:cxnLst>
              <a:rect l="0" t="0" r="r" b="b"/>
              <a:pathLst>
                <a:path w="720" h="480">
                  <a:moveTo>
                    <a:pt x="720" y="480"/>
                  </a:moveTo>
                  <a:lnTo>
                    <a:pt x="336" y="0"/>
                  </a:lnTo>
                  <a:lnTo>
                    <a:pt x="96" y="48"/>
                  </a:lnTo>
                  <a:lnTo>
                    <a:pt x="0" y="240"/>
                  </a:lnTo>
                  <a:lnTo>
                    <a:pt x="0" y="384"/>
                  </a:lnTo>
                  <a:lnTo>
                    <a:pt x="0" y="480"/>
                  </a:lnTo>
                  <a:lnTo>
                    <a:pt x="720" y="480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0468" name="AutoShape 4"/>
          <p:cNvSpPr>
            <a:spLocks noChangeArrowheads="1"/>
          </p:cNvSpPr>
          <p:nvPr/>
        </p:nvSpPr>
        <p:spPr bwMode="auto">
          <a:xfrm>
            <a:off x="381000" y="609600"/>
            <a:ext cx="3200400" cy="1447800"/>
          </a:xfrm>
          <a:prstGeom prst="triangle">
            <a:avLst>
              <a:gd name="adj" fmla="val 6407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0469" name="Text Box 5"/>
          <p:cNvSpPr txBox="1">
            <a:spLocks noChangeArrowheads="1"/>
          </p:cNvSpPr>
          <p:nvPr/>
        </p:nvSpPr>
        <p:spPr bwMode="auto">
          <a:xfrm>
            <a:off x="4114800" y="1981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</a:p>
        </p:txBody>
      </p:sp>
      <p:sp>
        <p:nvSpPr>
          <p:cNvPr id="190470" name="Text Box 6"/>
          <p:cNvSpPr txBox="1">
            <a:spLocks noChangeArrowheads="1"/>
          </p:cNvSpPr>
          <p:nvPr/>
        </p:nvSpPr>
        <p:spPr bwMode="auto">
          <a:xfrm>
            <a:off x="7162800" y="762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190471" name="Text Box 7"/>
          <p:cNvSpPr txBox="1">
            <a:spLocks noChangeArrowheads="1"/>
          </p:cNvSpPr>
          <p:nvPr/>
        </p:nvSpPr>
        <p:spPr bwMode="auto">
          <a:xfrm>
            <a:off x="8534400" y="1905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190472" name="Text Box 8"/>
          <p:cNvSpPr txBox="1">
            <a:spLocks noChangeArrowheads="1"/>
          </p:cNvSpPr>
          <p:nvPr/>
        </p:nvSpPr>
        <p:spPr bwMode="auto">
          <a:xfrm>
            <a:off x="3200400" y="19812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90473" name="Text Box 9"/>
          <p:cNvSpPr txBox="1">
            <a:spLocks noChangeArrowheads="1"/>
          </p:cNvSpPr>
          <p:nvPr/>
        </p:nvSpPr>
        <p:spPr bwMode="auto">
          <a:xfrm>
            <a:off x="1905000" y="15240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90474" name="Text Box 10"/>
          <p:cNvSpPr txBox="1">
            <a:spLocks noChangeArrowheads="1"/>
          </p:cNvSpPr>
          <p:nvPr/>
        </p:nvSpPr>
        <p:spPr bwMode="auto">
          <a:xfrm>
            <a:off x="152400" y="20320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90477" name="AutoShape 13"/>
          <p:cNvSpPr>
            <a:spLocks noChangeArrowheads="1"/>
          </p:cNvSpPr>
          <p:nvPr/>
        </p:nvSpPr>
        <p:spPr bwMode="auto">
          <a:xfrm>
            <a:off x="4495800" y="457200"/>
            <a:ext cx="4191000" cy="1905000"/>
          </a:xfrm>
          <a:prstGeom prst="triangle">
            <a:avLst>
              <a:gd name="adj" fmla="val 6407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4495800" y="2362200"/>
            <a:ext cx="4191000" cy="2271713"/>
            <a:chOff x="2832" y="1488"/>
            <a:chExt cx="2640" cy="1431"/>
          </a:xfrm>
        </p:grpSpPr>
        <p:sp>
          <p:nvSpPr>
            <p:cNvPr id="190481" name="AutoShape 17"/>
            <p:cNvSpPr>
              <a:spLocks noChangeArrowheads="1"/>
            </p:cNvSpPr>
            <p:nvPr/>
          </p:nvSpPr>
          <p:spPr bwMode="auto">
            <a:xfrm flipV="1">
              <a:off x="2832" y="1488"/>
              <a:ext cx="2640" cy="1200"/>
            </a:xfrm>
            <a:prstGeom prst="triangle">
              <a:avLst>
                <a:gd name="adj" fmla="val 64074"/>
              </a:avLst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0482" name="Text Box 18"/>
            <p:cNvSpPr txBox="1">
              <a:spLocks noChangeArrowheads="1"/>
            </p:cNvSpPr>
            <p:nvPr/>
          </p:nvSpPr>
          <p:spPr bwMode="auto">
            <a:xfrm>
              <a:off x="4464" y="2592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/>
                <a:t>С</a:t>
              </a:r>
              <a:r>
                <a:rPr lang="ru-RU" sz="2800" baseline="-25000"/>
                <a:t>2</a:t>
              </a:r>
              <a:endParaRPr lang="ru-RU" sz="2800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152775" y="1828800"/>
            <a:ext cx="5365750" cy="990600"/>
            <a:chOff x="1986" y="1152"/>
            <a:chExt cx="3380" cy="624"/>
          </a:xfrm>
        </p:grpSpPr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5040" y="1488"/>
              <a:ext cx="326" cy="288"/>
              <a:chOff x="5040" y="1488"/>
              <a:chExt cx="326" cy="288"/>
            </a:xfrm>
          </p:grpSpPr>
          <p:sp>
            <p:nvSpPr>
              <p:cNvPr id="190485" name="Text Box 21"/>
              <p:cNvSpPr txBox="1">
                <a:spLocks noChangeArrowheads="1"/>
              </p:cNvSpPr>
              <p:nvPr/>
            </p:nvSpPr>
            <p:spPr bwMode="auto">
              <a:xfrm>
                <a:off x="5040" y="1488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</a:p>
            </p:txBody>
          </p:sp>
          <p:grpSp>
            <p:nvGrpSpPr>
              <p:cNvPr id="7" name="Group 22"/>
              <p:cNvGrpSpPr>
                <a:grpSpLocks/>
              </p:cNvGrpSpPr>
              <p:nvPr/>
            </p:nvGrpSpPr>
            <p:grpSpPr bwMode="auto">
              <a:xfrm>
                <a:off x="5232" y="1488"/>
                <a:ext cx="134" cy="174"/>
                <a:chOff x="5232" y="1488"/>
                <a:chExt cx="134" cy="174"/>
              </a:xfrm>
            </p:grpSpPr>
            <p:sp>
              <p:nvSpPr>
                <p:cNvPr id="190487" name="Freeform 23"/>
                <p:cNvSpPr>
                  <a:spLocks/>
                </p:cNvSpPr>
                <p:nvPr/>
              </p:nvSpPr>
              <p:spPr bwMode="auto">
                <a:xfrm>
                  <a:off x="5280" y="1488"/>
                  <a:ext cx="86" cy="1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90"/>
                    </a:cxn>
                    <a:cxn ang="0">
                      <a:pos x="86" y="138"/>
                    </a:cxn>
                  </a:cxnLst>
                  <a:rect l="0" t="0" r="r" b="b"/>
                  <a:pathLst>
                    <a:path w="86" h="138">
                      <a:moveTo>
                        <a:pt x="0" y="0"/>
                      </a:moveTo>
                      <a:cubicBezTo>
                        <a:pt x="3" y="15"/>
                        <a:pt x="4" y="67"/>
                        <a:pt x="18" y="90"/>
                      </a:cubicBezTo>
                      <a:cubicBezTo>
                        <a:pt x="32" y="113"/>
                        <a:pt x="72" y="128"/>
                        <a:pt x="86" y="138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0488" name="Freeform 24"/>
                <p:cNvSpPr>
                  <a:spLocks/>
                </p:cNvSpPr>
                <p:nvPr/>
              </p:nvSpPr>
              <p:spPr bwMode="auto">
                <a:xfrm>
                  <a:off x="5232" y="1488"/>
                  <a:ext cx="110" cy="17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6" y="114"/>
                    </a:cxn>
                    <a:cxn ang="0">
                      <a:pos x="110" y="174"/>
                    </a:cxn>
                  </a:cxnLst>
                  <a:rect l="0" t="0" r="r" b="b"/>
                  <a:pathLst>
                    <a:path w="110" h="174">
                      <a:moveTo>
                        <a:pt x="0" y="0"/>
                      </a:moveTo>
                      <a:cubicBezTo>
                        <a:pt x="4" y="19"/>
                        <a:pt x="8" y="85"/>
                        <a:pt x="26" y="114"/>
                      </a:cubicBezTo>
                      <a:cubicBezTo>
                        <a:pt x="44" y="143"/>
                        <a:pt x="93" y="162"/>
                        <a:pt x="110" y="174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8" name="Group 25"/>
            <p:cNvGrpSpPr>
              <a:grpSpLocks/>
            </p:cNvGrpSpPr>
            <p:nvPr/>
          </p:nvGrpSpPr>
          <p:grpSpPr bwMode="auto">
            <a:xfrm rot="3238569">
              <a:off x="2006" y="1132"/>
              <a:ext cx="134" cy="174"/>
              <a:chOff x="5232" y="1488"/>
              <a:chExt cx="134" cy="174"/>
            </a:xfrm>
          </p:grpSpPr>
          <p:sp>
            <p:nvSpPr>
              <p:cNvPr id="190490" name="Freeform 26"/>
              <p:cNvSpPr>
                <a:spLocks/>
              </p:cNvSpPr>
              <p:nvPr/>
            </p:nvSpPr>
            <p:spPr bwMode="auto">
              <a:xfrm>
                <a:off x="5280" y="1488"/>
                <a:ext cx="86" cy="1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90"/>
                  </a:cxn>
                  <a:cxn ang="0">
                    <a:pos x="86" y="138"/>
                  </a:cxn>
                </a:cxnLst>
                <a:rect l="0" t="0" r="r" b="b"/>
                <a:pathLst>
                  <a:path w="86" h="138">
                    <a:moveTo>
                      <a:pt x="0" y="0"/>
                    </a:moveTo>
                    <a:cubicBezTo>
                      <a:pt x="3" y="15"/>
                      <a:pt x="4" y="67"/>
                      <a:pt x="18" y="90"/>
                    </a:cubicBezTo>
                    <a:cubicBezTo>
                      <a:pt x="32" y="113"/>
                      <a:pt x="72" y="128"/>
                      <a:pt x="86" y="138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91" name="Freeform 27"/>
              <p:cNvSpPr>
                <a:spLocks/>
              </p:cNvSpPr>
              <p:nvPr/>
            </p:nvSpPr>
            <p:spPr bwMode="auto">
              <a:xfrm>
                <a:off x="5232" y="1488"/>
                <a:ext cx="110" cy="1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114"/>
                  </a:cxn>
                  <a:cxn ang="0">
                    <a:pos x="110" y="174"/>
                  </a:cxn>
                </a:cxnLst>
                <a:rect l="0" t="0" r="r" b="b"/>
                <a:pathLst>
                  <a:path w="110" h="174">
                    <a:moveTo>
                      <a:pt x="0" y="0"/>
                    </a:moveTo>
                    <a:cubicBezTo>
                      <a:pt x="4" y="19"/>
                      <a:pt x="8" y="85"/>
                      <a:pt x="26" y="114"/>
                    </a:cubicBezTo>
                    <a:cubicBezTo>
                      <a:pt x="44" y="143"/>
                      <a:pt x="93" y="162"/>
                      <a:pt x="110" y="174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739775" y="1781175"/>
            <a:ext cx="4643438" cy="1038225"/>
            <a:chOff x="466" y="1122"/>
            <a:chExt cx="2925" cy="654"/>
          </a:xfrm>
        </p:grpSpPr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3104" y="1488"/>
              <a:ext cx="287" cy="288"/>
              <a:chOff x="3104" y="1488"/>
              <a:chExt cx="287" cy="288"/>
            </a:xfrm>
          </p:grpSpPr>
          <p:sp>
            <p:nvSpPr>
              <p:cNvPr id="190494" name="Text Box 30"/>
              <p:cNvSpPr txBox="1">
                <a:spLocks noChangeArrowheads="1"/>
              </p:cNvSpPr>
              <p:nvPr/>
            </p:nvSpPr>
            <p:spPr bwMode="auto">
              <a:xfrm>
                <a:off x="3168" y="1488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190495" name="Freeform 31"/>
              <p:cNvSpPr>
                <a:spLocks/>
              </p:cNvSpPr>
              <p:nvPr/>
            </p:nvSpPr>
            <p:spPr bwMode="auto">
              <a:xfrm rot="-8140970">
                <a:off x="3104" y="1506"/>
                <a:ext cx="110" cy="1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114"/>
                  </a:cxn>
                  <a:cxn ang="0">
                    <a:pos x="110" y="174"/>
                  </a:cxn>
                </a:cxnLst>
                <a:rect l="0" t="0" r="r" b="b"/>
                <a:pathLst>
                  <a:path w="110" h="174">
                    <a:moveTo>
                      <a:pt x="0" y="0"/>
                    </a:moveTo>
                    <a:cubicBezTo>
                      <a:pt x="4" y="19"/>
                      <a:pt x="8" y="85"/>
                      <a:pt x="26" y="114"/>
                    </a:cubicBezTo>
                    <a:cubicBezTo>
                      <a:pt x="44" y="143"/>
                      <a:pt x="93" y="162"/>
                      <a:pt x="110" y="174"/>
                    </a:cubicBezTo>
                  </a:path>
                </a:pathLst>
              </a:custGeom>
              <a:noFill/>
              <a:ln w="3810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0496" name="Freeform 32"/>
            <p:cNvSpPr>
              <a:spLocks/>
            </p:cNvSpPr>
            <p:nvPr/>
          </p:nvSpPr>
          <p:spPr bwMode="auto">
            <a:xfrm rot="10800000">
              <a:off x="466" y="1122"/>
              <a:ext cx="110" cy="1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114"/>
                </a:cxn>
                <a:cxn ang="0">
                  <a:pos x="110" y="174"/>
                </a:cxn>
              </a:cxnLst>
              <a:rect l="0" t="0" r="r" b="b"/>
              <a:pathLst>
                <a:path w="110" h="174">
                  <a:moveTo>
                    <a:pt x="0" y="0"/>
                  </a:moveTo>
                  <a:cubicBezTo>
                    <a:pt x="4" y="19"/>
                    <a:pt x="8" y="85"/>
                    <a:pt x="26" y="114"/>
                  </a:cubicBezTo>
                  <a:cubicBezTo>
                    <a:pt x="44" y="143"/>
                    <a:pt x="93" y="162"/>
                    <a:pt x="110" y="174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33"/>
          <p:cNvGrpSpPr>
            <a:grpSpLocks/>
          </p:cNvGrpSpPr>
          <p:nvPr/>
        </p:nvGrpSpPr>
        <p:grpSpPr bwMode="auto">
          <a:xfrm>
            <a:off x="611188" y="2922591"/>
            <a:ext cx="5027613" cy="854076"/>
            <a:chOff x="97" y="1745"/>
            <a:chExt cx="3167" cy="538"/>
          </a:xfrm>
        </p:grpSpPr>
        <p:sp>
          <p:nvSpPr>
            <p:cNvPr id="190498" name="Text Box 34"/>
            <p:cNvSpPr txBox="1">
              <a:spLocks noChangeArrowheads="1"/>
            </p:cNvSpPr>
            <p:nvPr/>
          </p:nvSpPr>
          <p:spPr bwMode="auto">
            <a:xfrm>
              <a:off x="144" y="1760"/>
              <a:ext cx="312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dirty="0"/>
                <a:t>Рассмотрим               </a:t>
              </a:r>
              <a:r>
                <a:rPr lang="ru-RU" sz="2400" dirty="0" smtClean="0"/>
                <a:t>    у которого </a:t>
              </a:r>
              <a:endParaRPr lang="ru-RU" sz="2400" dirty="0"/>
            </a:p>
            <a:p>
              <a:r>
                <a:rPr lang="ru-RU" sz="2400" dirty="0"/>
                <a:t>   </a:t>
              </a:r>
              <a:r>
                <a:rPr lang="ru-RU" sz="2400" dirty="0" smtClean="0"/>
                <a:t>1 =    </a:t>
              </a:r>
              <a:r>
                <a:rPr lang="ru-RU" sz="2400" dirty="0"/>
                <a:t>А</a:t>
              </a:r>
              <a:r>
                <a:rPr lang="ru-RU" sz="2400" baseline="-25000" dirty="0"/>
                <a:t>1</a:t>
              </a:r>
              <a:r>
                <a:rPr lang="ru-RU" sz="2400" dirty="0"/>
                <a:t>,    </a:t>
              </a:r>
              <a:r>
                <a:rPr lang="ru-RU" sz="2400" dirty="0" smtClean="0"/>
                <a:t>       2 =    </a:t>
              </a:r>
              <a:r>
                <a:rPr lang="ru-RU" sz="2400" dirty="0"/>
                <a:t>В</a:t>
              </a:r>
              <a:r>
                <a:rPr lang="ru-RU" sz="2400" baseline="-25000" dirty="0"/>
                <a:t>1</a:t>
              </a:r>
              <a:r>
                <a:rPr lang="ru-RU" sz="2400" dirty="0"/>
                <a:t>.</a:t>
              </a:r>
            </a:p>
          </p:txBody>
        </p:sp>
        <p:graphicFrame>
          <p:nvGraphicFramePr>
            <p:cNvPr id="190499" name="Object 35"/>
            <p:cNvGraphicFramePr>
              <a:graphicFrameLocks noChangeAspect="1"/>
            </p:cNvGraphicFramePr>
            <p:nvPr/>
          </p:nvGraphicFramePr>
          <p:xfrm>
            <a:off x="97" y="2019"/>
            <a:ext cx="240" cy="222"/>
          </p:xfrm>
          <a:graphic>
            <a:graphicData uri="http://schemas.openxmlformats.org/presentationml/2006/ole">
              <p:oleObj spid="_x0000_s16390" name="Формула" r:id="rId3" imgW="164880" imgH="152280" progId="Equation.3">
                <p:embed/>
              </p:oleObj>
            </a:graphicData>
          </a:graphic>
        </p:graphicFrame>
        <p:grpSp>
          <p:nvGrpSpPr>
            <p:cNvPr id="12" name="Group 36"/>
            <p:cNvGrpSpPr>
              <a:grpSpLocks/>
            </p:cNvGrpSpPr>
            <p:nvPr/>
          </p:nvGrpSpPr>
          <p:grpSpPr bwMode="auto">
            <a:xfrm>
              <a:off x="1231" y="1745"/>
              <a:ext cx="808" cy="291"/>
              <a:chOff x="3535" y="2000"/>
              <a:chExt cx="808" cy="291"/>
            </a:xfrm>
          </p:grpSpPr>
          <p:graphicFrame>
            <p:nvGraphicFramePr>
              <p:cNvPr id="190501" name="Object 37"/>
              <p:cNvGraphicFramePr>
                <a:graphicFrameLocks noChangeAspect="1"/>
              </p:cNvGraphicFramePr>
              <p:nvPr/>
            </p:nvGraphicFramePr>
            <p:xfrm>
              <a:off x="3535" y="2001"/>
              <a:ext cx="232" cy="273"/>
            </p:xfrm>
            <a:graphic>
              <a:graphicData uri="http://schemas.openxmlformats.org/presentationml/2006/ole">
                <p:oleObj spid="_x0000_s16394" name="Формула" r:id="rId4" imgW="139680" imgH="164880" progId="Equation.3">
                  <p:embed/>
                </p:oleObj>
              </a:graphicData>
            </a:graphic>
          </p:graphicFrame>
          <p:sp>
            <p:nvSpPr>
              <p:cNvPr id="190502" name="Text Box 38"/>
              <p:cNvSpPr txBox="1">
                <a:spLocks noChangeArrowheads="1"/>
              </p:cNvSpPr>
              <p:nvPr/>
            </p:nvSpPr>
            <p:spPr bwMode="auto">
              <a:xfrm>
                <a:off x="3792" y="2000"/>
                <a:ext cx="55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ABC</a:t>
                </a:r>
                <a:r>
                  <a:rPr lang="ru-RU" sz="2400" baseline="-25000" dirty="0" smtClean="0"/>
                  <a:t>2</a:t>
                </a:r>
                <a:r>
                  <a:rPr lang="ru-RU" sz="2400" dirty="0"/>
                  <a:t>,</a:t>
                </a:r>
              </a:p>
            </p:txBody>
          </p:sp>
        </p:grpSp>
        <p:graphicFrame>
          <p:nvGraphicFramePr>
            <p:cNvPr id="190503" name="Object 39"/>
            <p:cNvGraphicFramePr>
              <a:graphicFrameLocks noChangeAspect="1"/>
            </p:cNvGraphicFramePr>
            <p:nvPr/>
          </p:nvGraphicFramePr>
          <p:xfrm>
            <a:off x="528" y="2016"/>
            <a:ext cx="240" cy="222"/>
          </p:xfrm>
          <a:graphic>
            <a:graphicData uri="http://schemas.openxmlformats.org/presentationml/2006/ole">
              <p:oleObj spid="_x0000_s16391" name="Формула" r:id="rId5" imgW="164880" imgH="152280" progId="Equation.3">
                <p:embed/>
              </p:oleObj>
            </a:graphicData>
          </a:graphic>
        </p:graphicFrame>
        <p:graphicFrame>
          <p:nvGraphicFramePr>
            <p:cNvPr id="190504" name="Object 40"/>
            <p:cNvGraphicFramePr>
              <a:graphicFrameLocks noChangeAspect="1"/>
            </p:cNvGraphicFramePr>
            <p:nvPr/>
          </p:nvGraphicFramePr>
          <p:xfrm>
            <a:off x="1200" y="2016"/>
            <a:ext cx="240" cy="222"/>
          </p:xfrm>
          <a:graphic>
            <a:graphicData uri="http://schemas.openxmlformats.org/presentationml/2006/ole">
              <p:oleObj spid="_x0000_s16392" name="Формула" r:id="rId6" imgW="164880" imgH="152280" progId="Equation.3">
                <p:embed/>
              </p:oleObj>
            </a:graphicData>
          </a:graphic>
        </p:graphicFrame>
        <p:graphicFrame>
          <p:nvGraphicFramePr>
            <p:cNvPr id="190505" name="Object 41"/>
            <p:cNvGraphicFramePr>
              <a:graphicFrameLocks noChangeAspect="1"/>
            </p:cNvGraphicFramePr>
            <p:nvPr/>
          </p:nvGraphicFramePr>
          <p:xfrm>
            <a:off x="1639" y="2019"/>
            <a:ext cx="240" cy="222"/>
          </p:xfrm>
          <a:graphic>
            <a:graphicData uri="http://schemas.openxmlformats.org/presentationml/2006/ole">
              <p:oleObj spid="_x0000_s16393" name="Формула" r:id="rId7" imgW="164880" imgH="152280" progId="Equation.3">
                <p:embed/>
              </p:oleObj>
            </a:graphicData>
          </a:graphic>
        </p:graphicFrame>
      </p:grpSp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914400" y="3962400"/>
            <a:ext cx="5562600" cy="484188"/>
            <a:chOff x="192" y="2496"/>
            <a:chExt cx="3504" cy="305"/>
          </a:xfrm>
        </p:grpSpPr>
        <p:grpSp>
          <p:nvGrpSpPr>
            <p:cNvPr id="14" name="Group 43"/>
            <p:cNvGrpSpPr>
              <a:grpSpLocks/>
            </p:cNvGrpSpPr>
            <p:nvPr/>
          </p:nvGrpSpPr>
          <p:grpSpPr bwMode="auto">
            <a:xfrm>
              <a:off x="192" y="2496"/>
              <a:ext cx="1872" cy="305"/>
              <a:chOff x="1968" y="2895"/>
              <a:chExt cx="1872" cy="305"/>
            </a:xfrm>
          </p:grpSpPr>
          <p:graphicFrame>
            <p:nvGraphicFramePr>
              <p:cNvPr id="190508" name="Object 44"/>
              <p:cNvGraphicFramePr>
                <a:graphicFrameLocks noChangeAspect="1"/>
              </p:cNvGraphicFramePr>
              <p:nvPr/>
            </p:nvGraphicFramePr>
            <p:xfrm>
              <a:off x="1968" y="2895"/>
              <a:ext cx="232" cy="273"/>
            </p:xfrm>
            <a:graphic>
              <a:graphicData uri="http://schemas.openxmlformats.org/presentationml/2006/ole">
                <p:oleObj spid="_x0000_s16388" name="Формула" r:id="rId8" imgW="139680" imgH="164880" progId="Equation.3">
                  <p:embed/>
                </p:oleObj>
              </a:graphicData>
            </a:graphic>
          </p:graphicFrame>
          <p:sp>
            <p:nvSpPr>
              <p:cNvPr id="190509" name="Text Box 45"/>
              <p:cNvSpPr txBox="1">
                <a:spLocks noChangeArrowheads="1"/>
              </p:cNvSpPr>
              <p:nvPr/>
            </p:nvSpPr>
            <p:spPr bwMode="auto">
              <a:xfrm>
                <a:off x="2112" y="2912"/>
                <a:ext cx="58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ABC</a:t>
                </a:r>
                <a:r>
                  <a:rPr lang="ru-RU" sz="2400" baseline="-25000"/>
                  <a:t>2</a:t>
                </a:r>
                <a:endParaRPr lang="ru-RU" sz="2400"/>
              </a:p>
            </p:txBody>
          </p:sp>
          <p:sp>
            <p:nvSpPr>
              <p:cNvPr id="190510" name="Freeform 46"/>
              <p:cNvSpPr>
                <a:spLocks/>
              </p:cNvSpPr>
              <p:nvPr/>
            </p:nvSpPr>
            <p:spPr bwMode="auto">
              <a:xfrm rot="206182">
                <a:off x="2640" y="2975"/>
                <a:ext cx="290" cy="145"/>
              </a:xfrm>
              <a:custGeom>
                <a:avLst/>
                <a:gdLst/>
                <a:ahLst/>
                <a:cxnLst>
                  <a:cxn ang="0">
                    <a:pos x="203" y="138"/>
                  </a:cxn>
                  <a:cxn ang="0">
                    <a:pos x="160" y="181"/>
                  </a:cxn>
                  <a:cxn ang="0">
                    <a:pos x="73" y="199"/>
                  </a:cxn>
                  <a:cxn ang="0">
                    <a:pos x="11" y="148"/>
                  </a:cxn>
                  <a:cxn ang="0">
                    <a:pos x="11" y="66"/>
                  </a:cxn>
                  <a:cxn ang="0">
                    <a:pos x="68" y="26"/>
                  </a:cxn>
                  <a:cxn ang="0">
                    <a:pos x="160" y="39"/>
                  </a:cxn>
                  <a:cxn ang="0">
                    <a:pos x="285" y="110"/>
                  </a:cxn>
                  <a:cxn ang="0">
                    <a:pos x="378" y="172"/>
                  </a:cxn>
                  <a:cxn ang="0">
                    <a:pos x="485" y="167"/>
                  </a:cxn>
                  <a:cxn ang="0">
                    <a:pos x="535" y="113"/>
                  </a:cxn>
                  <a:cxn ang="0">
                    <a:pos x="517" y="31"/>
                  </a:cxn>
                  <a:cxn ang="0">
                    <a:pos x="433" y="3"/>
                  </a:cxn>
                  <a:cxn ang="0">
                    <a:pos x="348" y="49"/>
                  </a:cxn>
                </a:cxnLst>
                <a:rect l="0" t="0" r="r" b="b"/>
                <a:pathLst>
                  <a:path w="540" h="205">
                    <a:moveTo>
                      <a:pt x="203" y="138"/>
                    </a:moveTo>
                    <a:cubicBezTo>
                      <a:pt x="196" y="145"/>
                      <a:pt x="182" y="171"/>
                      <a:pt x="160" y="181"/>
                    </a:cubicBezTo>
                    <a:cubicBezTo>
                      <a:pt x="139" y="191"/>
                      <a:pt x="98" y="205"/>
                      <a:pt x="73" y="199"/>
                    </a:cubicBezTo>
                    <a:cubicBezTo>
                      <a:pt x="48" y="194"/>
                      <a:pt x="21" y="170"/>
                      <a:pt x="11" y="148"/>
                    </a:cubicBezTo>
                    <a:cubicBezTo>
                      <a:pt x="0" y="126"/>
                      <a:pt x="1" y="86"/>
                      <a:pt x="11" y="66"/>
                    </a:cubicBezTo>
                    <a:cubicBezTo>
                      <a:pt x="20" y="45"/>
                      <a:pt x="43" y="31"/>
                      <a:pt x="68" y="26"/>
                    </a:cubicBezTo>
                    <a:cubicBezTo>
                      <a:pt x="93" y="22"/>
                      <a:pt x="124" y="24"/>
                      <a:pt x="160" y="39"/>
                    </a:cubicBezTo>
                    <a:cubicBezTo>
                      <a:pt x="197" y="53"/>
                      <a:pt x="249" y="88"/>
                      <a:pt x="285" y="110"/>
                    </a:cubicBezTo>
                    <a:cubicBezTo>
                      <a:pt x="322" y="133"/>
                      <a:pt x="345" y="162"/>
                      <a:pt x="378" y="172"/>
                    </a:cubicBezTo>
                    <a:cubicBezTo>
                      <a:pt x="411" y="182"/>
                      <a:pt x="459" y="177"/>
                      <a:pt x="485" y="167"/>
                    </a:cubicBezTo>
                    <a:cubicBezTo>
                      <a:pt x="511" y="158"/>
                      <a:pt x="530" y="136"/>
                      <a:pt x="535" y="113"/>
                    </a:cubicBezTo>
                    <a:cubicBezTo>
                      <a:pt x="540" y="90"/>
                      <a:pt x="534" y="49"/>
                      <a:pt x="517" y="31"/>
                    </a:cubicBezTo>
                    <a:cubicBezTo>
                      <a:pt x="500" y="13"/>
                      <a:pt x="461" y="0"/>
                      <a:pt x="433" y="3"/>
                    </a:cubicBezTo>
                    <a:cubicBezTo>
                      <a:pt x="405" y="6"/>
                      <a:pt x="366" y="40"/>
                      <a:pt x="348" y="49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190511" name="Object 47"/>
              <p:cNvGraphicFramePr>
                <a:graphicFrameLocks noChangeAspect="1"/>
              </p:cNvGraphicFramePr>
              <p:nvPr/>
            </p:nvGraphicFramePr>
            <p:xfrm>
              <a:off x="2936" y="2895"/>
              <a:ext cx="232" cy="273"/>
            </p:xfrm>
            <a:graphic>
              <a:graphicData uri="http://schemas.openxmlformats.org/presentationml/2006/ole">
                <p:oleObj spid="_x0000_s16389" name="Формула" r:id="rId9" imgW="139680" imgH="164880" progId="Equation.3">
                  <p:embed/>
                </p:oleObj>
              </a:graphicData>
            </a:graphic>
          </p:graphicFrame>
          <p:sp>
            <p:nvSpPr>
              <p:cNvPr id="190512" name="Text Box 48"/>
              <p:cNvSpPr txBox="1">
                <a:spLocks noChangeArrowheads="1"/>
              </p:cNvSpPr>
              <p:nvPr/>
            </p:nvSpPr>
            <p:spPr bwMode="auto">
              <a:xfrm>
                <a:off x="3116" y="2912"/>
                <a:ext cx="72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А</a:t>
                </a:r>
                <a:r>
                  <a:rPr lang="ru-RU" sz="2400" baseline="-25000"/>
                  <a:t>1</a:t>
                </a:r>
                <a:r>
                  <a:rPr lang="ru-RU" sz="2400"/>
                  <a:t>В</a:t>
                </a:r>
                <a:r>
                  <a:rPr lang="ru-RU" sz="2400" baseline="-25000"/>
                  <a:t>1</a:t>
                </a:r>
                <a:r>
                  <a:rPr lang="ru-RU" sz="2400"/>
                  <a:t>С</a:t>
                </a:r>
                <a:r>
                  <a:rPr lang="ru-RU" sz="2400" baseline="-25000"/>
                  <a:t>1</a:t>
                </a:r>
                <a:endParaRPr lang="ru-RU" sz="2400"/>
              </a:p>
            </p:txBody>
          </p:sp>
        </p:grpSp>
        <p:sp>
          <p:nvSpPr>
            <p:cNvPr id="190513" name="Text Box 49"/>
            <p:cNvSpPr txBox="1">
              <a:spLocks noChangeArrowheads="1"/>
            </p:cNvSpPr>
            <p:nvPr/>
          </p:nvSpPr>
          <p:spPr bwMode="auto">
            <a:xfrm>
              <a:off x="2160" y="2496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/>
                <a:t>по двум углам </a:t>
              </a:r>
            </a:p>
          </p:txBody>
        </p:sp>
      </p:grpSp>
      <p:grpSp>
        <p:nvGrpSpPr>
          <p:cNvPr id="15" name="Group 61"/>
          <p:cNvGrpSpPr>
            <a:grpSpLocks/>
          </p:cNvGrpSpPr>
          <p:nvPr/>
        </p:nvGrpSpPr>
        <p:grpSpPr bwMode="auto">
          <a:xfrm>
            <a:off x="381000" y="4572000"/>
            <a:ext cx="4211638" cy="1012825"/>
            <a:chOff x="240" y="2880"/>
            <a:chExt cx="2653" cy="638"/>
          </a:xfrm>
        </p:grpSpPr>
        <p:sp>
          <p:nvSpPr>
            <p:cNvPr id="190515" name="Text Box 51"/>
            <p:cNvSpPr txBox="1">
              <a:spLocks noChangeArrowheads="1"/>
            </p:cNvSpPr>
            <p:nvPr/>
          </p:nvSpPr>
          <p:spPr bwMode="auto">
            <a:xfrm>
              <a:off x="240" y="3072"/>
              <a:ext cx="6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Тогда</a:t>
              </a:r>
            </a:p>
          </p:txBody>
        </p:sp>
        <p:graphicFrame>
          <p:nvGraphicFramePr>
            <p:cNvPr id="190516" name="Object 52"/>
            <p:cNvGraphicFramePr>
              <a:graphicFrameLocks noChangeAspect="1"/>
            </p:cNvGraphicFramePr>
            <p:nvPr/>
          </p:nvGraphicFramePr>
          <p:xfrm>
            <a:off x="1056" y="2880"/>
            <a:ext cx="1837" cy="638"/>
          </p:xfrm>
          <a:graphic>
            <a:graphicData uri="http://schemas.openxmlformats.org/presentationml/2006/ole">
              <p:oleObj spid="_x0000_s16387" name="Формула" r:id="rId10" imgW="1244520" imgH="431640" progId="Equation.3">
                <p:embed/>
              </p:oleObj>
            </a:graphicData>
          </a:graphic>
        </p:graphicFrame>
      </p:grpSp>
      <p:grpSp>
        <p:nvGrpSpPr>
          <p:cNvPr id="16" name="Group 62"/>
          <p:cNvGrpSpPr>
            <a:grpSpLocks/>
          </p:cNvGrpSpPr>
          <p:nvPr/>
        </p:nvGrpSpPr>
        <p:grpSpPr bwMode="auto">
          <a:xfrm>
            <a:off x="304800" y="5715000"/>
            <a:ext cx="4745038" cy="1012825"/>
            <a:chOff x="192" y="3600"/>
            <a:chExt cx="2989" cy="638"/>
          </a:xfrm>
        </p:grpSpPr>
        <p:graphicFrame>
          <p:nvGraphicFramePr>
            <p:cNvPr id="190518" name="Object 54"/>
            <p:cNvGraphicFramePr>
              <a:graphicFrameLocks noChangeAspect="1"/>
            </p:cNvGraphicFramePr>
            <p:nvPr/>
          </p:nvGraphicFramePr>
          <p:xfrm>
            <a:off x="1344" y="3600"/>
            <a:ext cx="1837" cy="638"/>
          </p:xfrm>
          <a:graphic>
            <a:graphicData uri="http://schemas.openxmlformats.org/presentationml/2006/ole">
              <p:oleObj spid="_x0000_s16386" name="Формула" r:id="rId11" imgW="1244520" imgH="431640" progId="Equation.3">
                <p:embed/>
              </p:oleObj>
            </a:graphicData>
          </a:graphic>
        </p:graphicFrame>
        <p:sp>
          <p:nvSpPr>
            <p:cNvPr id="190519" name="Text Box 55"/>
            <p:cNvSpPr txBox="1">
              <a:spLocks noChangeArrowheads="1"/>
            </p:cNvSpPr>
            <p:nvPr/>
          </p:nvSpPr>
          <p:spPr bwMode="auto">
            <a:xfrm>
              <a:off x="192" y="3792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/>
                <a:t>по условию </a:t>
              </a:r>
            </a:p>
          </p:txBody>
        </p:sp>
      </p:grpSp>
      <p:sp>
        <p:nvSpPr>
          <p:cNvPr id="190520" name="Text Box 56"/>
          <p:cNvSpPr txBox="1">
            <a:spLocks noChangeArrowheads="1"/>
          </p:cNvSpPr>
          <p:nvPr/>
        </p:nvSpPr>
        <p:spPr bwMode="auto">
          <a:xfrm>
            <a:off x="5638800" y="5334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АС = АС</a:t>
            </a:r>
            <a:r>
              <a:rPr lang="ru-RU" sz="2400" baseline="-25000"/>
              <a:t>2</a:t>
            </a:r>
            <a:r>
              <a:rPr lang="ru-RU" sz="2400"/>
              <a:t> </a:t>
            </a:r>
          </a:p>
        </p:txBody>
      </p:sp>
      <p:sp>
        <p:nvSpPr>
          <p:cNvPr id="190521" name="Text Box 57"/>
          <p:cNvSpPr txBox="1">
            <a:spLocks noChangeArrowheads="1"/>
          </p:cNvSpPr>
          <p:nvPr/>
        </p:nvSpPr>
        <p:spPr bwMode="auto">
          <a:xfrm>
            <a:off x="152400" y="277336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1).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7" name="Group 58"/>
          <p:cNvGrpSpPr>
            <a:grpSpLocks/>
          </p:cNvGrpSpPr>
          <p:nvPr/>
        </p:nvGrpSpPr>
        <p:grpSpPr bwMode="auto">
          <a:xfrm>
            <a:off x="5867400" y="1143000"/>
            <a:ext cx="304800" cy="2438400"/>
            <a:chOff x="3696" y="720"/>
            <a:chExt cx="192" cy="1536"/>
          </a:xfrm>
        </p:grpSpPr>
        <p:sp>
          <p:nvSpPr>
            <p:cNvPr id="190523" name="Line 59"/>
            <p:cNvSpPr>
              <a:spLocks noChangeShapeType="1"/>
            </p:cNvSpPr>
            <p:nvPr/>
          </p:nvSpPr>
          <p:spPr bwMode="auto">
            <a:xfrm>
              <a:off x="3744" y="720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0524" name="Line 60"/>
            <p:cNvSpPr>
              <a:spLocks noChangeShapeType="1"/>
            </p:cNvSpPr>
            <p:nvPr/>
          </p:nvSpPr>
          <p:spPr bwMode="auto">
            <a:xfrm flipV="1">
              <a:off x="3696" y="2064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0527" name="Text Box 63"/>
          <p:cNvSpPr txBox="1">
            <a:spLocks noChangeArrowheads="1"/>
          </p:cNvSpPr>
          <p:nvPr/>
        </p:nvSpPr>
        <p:spPr bwMode="auto">
          <a:xfrm>
            <a:off x="7315200" y="5334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ВС = ВС</a:t>
            </a:r>
            <a:r>
              <a:rPr lang="ru-RU" sz="2400" baseline="-25000"/>
              <a:t>2</a:t>
            </a:r>
            <a:r>
              <a:rPr lang="ru-RU" sz="2400"/>
              <a:t> </a:t>
            </a:r>
          </a:p>
        </p:txBody>
      </p:sp>
      <p:grpSp>
        <p:nvGrpSpPr>
          <p:cNvPr id="18" name="Group 70"/>
          <p:cNvGrpSpPr>
            <a:grpSpLocks/>
          </p:cNvGrpSpPr>
          <p:nvPr/>
        </p:nvGrpSpPr>
        <p:grpSpPr bwMode="auto">
          <a:xfrm>
            <a:off x="7696200" y="1219200"/>
            <a:ext cx="381000" cy="2362200"/>
            <a:chOff x="4848" y="768"/>
            <a:chExt cx="240" cy="1488"/>
          </a:xfrm>
        </p:grpSpPr>
        <p:grpSp>
          <p:nvGrpSpPr>
            <p:cNvPr id="19" name="Group 66"/>
            <p:cNvGrpSpPr>
              <a:grpSpLocks/>
            </p:cNvGrpSpPr>
            <p:nvPr/>
          </p:nvGrpSpPr>
          <p:grpSpPr bwMode="auto">
            <a:xfrm>
              <a:off x="4848" y="768"/>
              <a:ext cx="240" cy="192"/>
              <a:chOff x="4848" y="768"/>
              <a:chExt cx="240" cy="192"/>
            </a:xfrm>
          </p:grpSpPr>
          <p:sp>
            <p:nvSpPr>
              <p:cNvPr id="190528" name="Line 64"/>
              <p:cNvSpPr>
                <a:spLocks noChangeShapeType="1"/>
              </p:cNvSpPr>
              <p:nvPr/>
            </p:nvSpPr>
            <p:spPr bwMode="auto">
              <a:xfrm flipH="1">
                <a:off x="4848" y="768"/>
                <a:ext cx="19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529" name="Line 65"/>
              <p:cNvSpPr>
                <a:spLocks noChangeShapeType="1"/>
              </p:cNvSpPr>
              <p:nvPr/>
            </p:nvSpPr>
            <p:spPr bwMode="auto">
              <a:xfrm flipH="1">
                <a:off x="4896" y="816"/>
                <a:ext cx="19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" name="Group 67"/>
            <p:cNvGrpSpPr>
              <a:grpSpLocks/>
            </p:cNvGrpSpPr>
            <p:nvPr/>
          </p:nvGrpSpPr>
          <p:grpSpPr bwMode="auto">
            <a:xfrm flipV="1">
              <a:off x="4848" y="2064"/>
              <a:ext cx="240" cy="192"/>
              <a:chOff x="4848" y="768"/>
              <a:chExt cx="240" cy="192"/>
            </a:xfrm>
          </p:grpSpPr>
          <p:sp>
            <p:nvSpPr>
              <p:cNvPr id="190532" name="Line 68"/>
              <p:cNvSpPr>
                <a:spLocks noChangeShapeType="1"/>
              </p:cNvSpPr>
              <p:nvPr/>
            </p:nvSpPr>
            <p:spPr bwMode="auto">
              <a:xfrm flipH="1">
                <a:off x="4848" y="768"/>
                <a:ext cx="19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533" name="Line 69"/>
              <p:cNvSpPr>
                <a:spLocks noChangeShapeType="1"/>
              </p:cNvSpPr>
              <p:nvPr/>
            </p:nvSpPr>
            <p:spPr bwMode="auto">
              <a:xfrm flipH="1">
                <a:off x="4896" y="816"/>
                <a:ext cx="19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0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0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500"/>
                                        <p:tgtEl>
                                          <p:spTgt spid="19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0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0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500"/>
                                        <p:tgtEl>
                                          <p:spTgt spid="19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520" grpId="0"/>
      <p:bldP spid="1905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2133600" y="1066800"/>
            <a:ext cx="6540500" cy="2667000"/>
            <a:chOff x="1344" y="672"/>
            <a:chExt cx="4120" cy="1680"/>
          </a:xfrm>
        </p:grpSpPr>
        <p:sp>
          <p:nvSpPr>
            <p:cNvPr id="191556" name="Freeform 68"/>
            <p:cNvSpPr>
              <a:spLocks/>
            </p:cNvSpPr>
            <p:nvPr/>
          </p:nvSpPr>
          <p:spPr bwMode="auto">
            <a:xfrm>
              <a:off x="4320" y="1480"/>
              <a:ext cx="1144" cy="872"/>
            </a:xfrm>
            <a:custGeom>
              <a:avLst/>
              <a:gdLst/>
              <a:ahLst/>
              <a:cxnLst>
                <a:cxn ang="0">
                  <a:pos x="943" y="0"/>
                </a:cxn>
                <a:cxn ang="0">
                  <a:pos x="129" y="16"/>
                </a:cxn>
                <a:cxn ang="0">
                  <a:pos x="0" y="299"/>
                </a:cxn>
                <a:cxn ang="0">
                  <a:pos x="130" y="544"/>
                </a:cxn>
                <a:cxn ang="0">
                  <a:pos x="282" y="654"/>
                </a:cxn>
                <a:cxn ang="0">
                  <a:pos x="383" y="728"/>
                </a:cxn>
                <a:cxn ang="0">
                  <a:pos x="943" y="0"/>
                </a:cxn>
              </a:cxnLst>
              <a:rect l="0" t="0" r="r" b="b"/>
              <a:pathLst>
                <a:path w="943" h="728">
                  <a:moveTo>
                    <a:pt x="943" y="0"/>
                  </a:moveTo>
                  <a:lnTo>
                    <a:pt x="129" y="16"/>
                  </a:lnTo>
                  <a:lnTo>
                    <a:pt x="0" y="299"/>
                  </a:lnTo>
                  <a:lnTo>
                    <a:pt x="130" y="544"/>
                  </a:lnTo>
                  <a:lnTo>
                    <a:pt x="282" y="654"/>
                  </a:lnTo>
                  <a:lnTo>
                    <a:pt x="383" y="728"/>
                  </a:lnTo>
                  <a:lnTo>
                    <a:pt x="943" y="0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1557" name="Freeform 69"/>
            <p:cNvSpPr>
              <a:spLocks/>
            </p:cNvSpPr>
            <p:nvPr/>
          </p:nvSpPr>
          <p:spPr bwMode="auto">
            <a:xfrm>
              <a:off x="1344" y="672"/>
              <a:ext cx="912" cy="624"/>
            </a:xfrm>
            <a:custGeom>
              <a:avLst/>
              <a:gdLst/>
              <a:ahLst/>
              <a:cxnLst>
                <a:cxn ang="0">
                  <a:pos x="720" y="480"/>
                </a:cxn>
                <a:cxn ang="0">
                  <a:pos x="336" y="0"/>
                </a:cxn>
                <a:cxn ang="0">
                  <a:pos x="96" y="48"/>
                </a:cxn>
                <a:cxn ang="0">
                  <a:pos x="0" y="240"/>
                </a:cxn>
                <a:cxn ang="0">
                  <a:pos x="0" y="384"/>
                </a:cxn>
                <a:cxn ang="0">
                  <a:pos x="0" y="480"/>
                </a:cxn>
                <a:cxn ang="0">
                  <a:pos x="720" y="480"/>
                </a:cxn>
              </a:cxnLst>
              <a:rect l="0" t="0" r="r" b="b"/>
              <a:pathLst>
                <a:path w="720" h="480">
                  <a:moveTo>
                    <a:pt x="720" y="480"/>
                  </a:moveTo>
                  <a:lnTo>
                    <a:pt x="336" y="0"/>
                  </a:lnTo>
                  <a:lnTo>
                    <a:pt x="96" y="48"/>
                  </a:lnTo>
                  <a:lnTo>
                    <a:pt x="0" y="240"/>
                  </a:lnTo>
                  <a:lnTo>
                    <a:pt x="0" y="384"/>
                  </a:lnTo>
                  <a:lnTo>
                    <a:pt x="0" y="480"/>
                  </a:lnTo>
                  <a:lnTo>
                    <a:pt x="720" y="480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555297" y="5105400"/>
            <a:ext cx="1944694" cy="457200"/>
            <a:chOff x="1535" y="3456"/>
            <a:chExt cx="865" cy="288"/>
          </a:xfrm>
        </p:grpSpPr>
        <p:graphicFrame>
          <p:nvGraphicFramePr>
            <p:cNvPr id="191539" name="Object 51"/>
            <p:cNvGraphicFramePr>
              <a:graphicFrameLocks noChangeAspect="1"/>
            </p:cNvGraphicFramePr>
            <p:nvPr/>
          </p:nvGraphicFramePr>
          <p:xfrm>
            <a:off x="1535" y="3489"/>
            <a:ext cx="240" cy="222"/>
          </p:xfrm>
          <a:graphic>
            <a:graphicData uri="http://schemas.openxmlformats.org/presentationml/2006/ole">
              <p:oleObj spid="_x0000_s17416" name="Формула" r:id="rId3" imgW="164880" imgH="152280" progId="Equation.3">
                <p:embed/>
              </p:oleObj>
            </a:graphicData>
          </a:graphic>
        </p:graphicFrame>
        <p:graphicFrame>
          <p:nvGraphicFramePr>
            <p:cNvPr id="191540" name="Object 52"/>
            <p:cNvGraphicFramePr>
              <a:graphicFrameLocks noChangeAspect="1"/>
            </p:cNvGraphicFramePr>
            <p:nvPr/>
          </p:nvGraphicFramePr>
          <p:xfrm>
            <a:off x="1920" y="3474"/>
            <a:ext cx="240" cy="222"/>
          </p:xfrm>
          <a:graphic>
            <a:graphicData uri="http://schemas.openxmlformats.org/presentationml/2006/ole">
              <p:oleObj spid="_x0000_s17417" name="Формула" r:id="rId4" imgW="164880" imgH="152280" progId="Equation.3">
                <p:embed/>
              </p:oleObj>
            </a:graphicData>
          </a:graphic>
        </p:graphicFrame>
        <p:sp>
          <p:nvSpPr>
            <p:cNvPr id="191541" name="Text Box 53"/>
            <p:cNvSpPr txBox="1">
              <a:spLocks noChangeArrowheads="1"/>
            </p:cNvSpPr>
            <p:nvPr/>
          </p:nvSpPr>
          <p:spPr bwMode="auto">
            <a:xfrm>
              <a:off x="1680" y="3456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dirty="0" smtClean="0"/>
                <a:t>1  =      А</a:t>
              </a:r>
              <a:r>
                <a:rPr lang="ru-RU" sz="2400" baseline="-25000" dirty="0" smtClean="0"/>
                <a:t>1</a:t>
              </a:r>
              <a:endParaRPr lang="ru-RU" sz="2400" dirty="0"/>
            </a:p>
          </p:txBody>
        </p:sp>
      </p:grpSp>
      <p:sp>
        <p:nvSpPr>
          <p:cNvPr id="191547" name="Text Box 59"/>
          <p:cNvSpPr txBox="1">
            <a:spLocks noChangeArrowheads="1"/>
          </p:cNvSpPr>
          <p:nvPr/>
        </p:nvSpPr>
        <p:spPr bwMode="auto">
          <a:xfrm>
            <a:off x="609600" y="5105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А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609600"/>
            <a:ext cx="3200400" cy="1447800"/>
            <a:chOff x="192" y="1200"/>
            <a:chExt cx="1392" cy="960"/>
          </a:xfrm>
        </p:grpSpPr>
        <p:sp>
          <p:nvSpPr>
            <p:cNvPr id="191491" name="Freeform 3"/>
            <p:cNvSpPr>
              <a:spLocks/>
            </p:cNvSpPr>
            <p:nvPr/>
          </p:nvSpPr>
          <p:spPr bwMode="auto">
            <a:xfrm>
              <a:off x="192" y="1591"/>
              <a:ext cx="742" cy="569"/>
            </a:xfrm>
            <a:custGeom>
              <a:avLst/>
              <a:gdLst/>
              <a:ahLst/>
              <a:cxnLst>
                <a:cxn ang="0">
                  <a:pos x="0" y="640"/>
                </a:cxn>
                <a:cxn ang="0">
                  <a:pos x="816" y="640"/>
                </a:cxn>
                <a:cxn ang="0">
                  <a:pos x="864" y="400"/>
                </a:cxn>
                <a:cxn ang="0">
                  <a:pos x="816" y="208"/>
                </a:cxn>
                <a:cxn ang="0">
                  <a:pos x="752" y="80"/>
                </a:cxn>
                <a:cxn ang="0">
                  <a:pos x="608" y="0"/>
                </a:cxn>
                <a:cxn ang="0">
                  <a:pos x="0" y="640"/>
                </a:cxn>
              </a:cxnLst>
              <a:rect l="0" t="0" r="r" b="b"/>
              <a:pathLst>
                <a:path w="864" h="640">
                  <a:moveTo>
                    <a:pt x="0" y="640"/>
                  </a:moveTo>
                  <a:lnTo>
                    <a:pt x="816" y="640"/>
                  </a:lnTo>
                  <a:lnTo>
                    <a:pt x="864" y="400"/>
                  </a:lnTo>
                  <a:lnTo>
                    <a:pt x="816" y="208"/>
                  </a:lnTo>
                  <a:lnTo>
                    <a:pt x="752" y="80"/>
                  </a:lnTo>
                  <a:lnTo>
                    <a:pt x="608" y="0"/>
                  </a:lnTo>
                  <a:lnTo>
                    <a:pt x="0" y="640"/>
                  </a:lnTo>
                  <a:close/>
                </a:path>
              </a:pathLst>
            </a:cu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1492" name="AutoShape 4"/>
            <p:cNvSpPr>
              <a:spLocks noChangeArrowheads="1"/>
            </p:cNvSpPr>
            <p:nvPr/>
          </p:nvSpPr>
          <p:spPr bwMode="auto">
            <a:xfrm>
              <a:off x="192" y="1200"/>
              <a:ext cx="1392" cy="960"/>
            </a:xfrm>
            <a:prstGeom prst="triangle">
              <a:avLst>
                <a:gd name="adj" fmla="val 6407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1493" name="Text Box 5"/>
          <p:cNvSpPr txBox="1">
            <a:spLocks noChangeArrowheads="1"/>
          </p:cNvSpPr>
          <p:nvPr/>
        </p:nvSpPr>
        <p:spPr bwMode="auto">
          <a:xfrm>
            <a:off x="4114800" y="1981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</a:p>
        </p:txBody>
      </p:sp>
      <p:sp>
        <p:nvSpPr>
          <p:cNvPr id="191494" name="Text Box 6"/>
          <p:cNvSpPr txBox="1">
            <a:spLocks noChangeArrowheads="1"/>
          </p:cNvSpPr>
          <p:nvPr/>
        </p:nvSpPr>
        <p:spPr bwMode="auto">
          <a:xfrm>
            <a:off x="7162800" y="762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191495" name="Text Box 7"/>
          <p:cNvSpPr txBox="1">
            <a:spLocks noChangeArrowheads="1"/>
          </p:cNvSpPr>
          <p:nvPr/>
        </p:nvSpPr>
        <p:spPr bwMode="auto">
          <a:xfrm>
            <a:off x="8534400" y="1905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191496" name="Text Box 8"/>
          <p:cNvSpPr txBox="1">
            <a:spLocks noChangeArrowheads="1"/>
          </p:cNvSpPr>
          <p:nvPr/>
        </p:nvSpPr>
        <p:spPr bwMode="auto">
          <a:xfrm>
            <a:off x="3200400" y="19812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1905000" y="15240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91498" name="Text Box 10"/>
          <p:cNvSpPr txBox="1">
            <a:spLocks noChangeArrowheads="1"/>
          </p:cNvSpPr>
          <p:nvPr/>
        </p:nvSpPr>
        <p:spPr bwMode="auto">
          <a:xfrm>
            <a:off x="152400" y="20320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91500" name="Freeform 12"/>
          <p:cNvSpPr>
            <a:spLocks/>
          </p:cNvSpPr>
          <p:nvPr/>
        </p:nvSpPr>
        <p:spPr bwMode="auto">
          <a:xfrm>
            <a:off x="4495800" y="1233488"/>
            <a:ext cx="2233613" cy="1128712"/>
          </a:xfrm>
          <a:custGeom>
            <a:avLst/>
            <a:gdLst/>
            <a:ahLst/>
            <a:cxnLst>
              <a:cxn ang="0">
                <a:pos x="0" y="640"/>
              </a:cxn>
              <a:cxn ang="0">
                <a:pos x="816" y="640"/>
              </a:cxn>
              <a:cxn ang="0">
                <a:pos x="864" y="400"/>
              </a:cxn>
              <a:cxn ang="0">
                <a:pos x="816" y="208"/>
              </a:cxn>
              <a:cxn ang="0">
                <a:pos x="752" y="80"/>
              </a:cxn>
              <a:cxn ang="0">
                <a:pos x="608" y="0"/>
              </a:cxn>
              <a:cxn ang="0">
                <a:pos x="0" y="640"/>
              </a:cxn>
            </a:cxnLst>
            <a:rect l="0" t="0" r="r" b="b"/>
            <a:pathLst>
              <a:path w="864" h="640">
                <a:moveTo>
                  <a:pt x="0" y="640"/>
                </a:moveTo>
                <a:lnTo>
                  <a:pt x="816" y="640"/>
                </a:lnTo>
                <a:lnTo>
                  <a:pt x="864" y="400"/>
                </a:lnTo>
                <a:lnTo>
                  <a:pt x="816" y="208"/>
                </a:lnTo>
                <a:lnTo>
                  <a:pt x="752" y="80"/>
                </a:lnTo>
                <a:lnTo>
                  <a:pt x="608" y="0"/>
                </a:lnTo>
                <a:lnTo>
                  <a:pt x="0" y="640"/>
                </a:lnTo>
                <a:close/>
              </a:path>
            </a:pathLst>
          </a:cu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501" name="AutoShape 13"/>
          <p:cNvSpPr>
            <a:spLocks noChangeArrowheads="1"/>
          </p:cNvSpPr>
          <p:nvPr/>
        </p:nvSpPr>
        <p:spPr bwMode="auto">
          <a:xfrm>
            <a:off x="4495800" y="457200"/>
            <a:ext cx="4191000" cy="1905000"/>
          </a:xfrm>
          <a:prstGeom prst="triangle">
            <a:avLst>
              <a:gd name="adj" fmla="val 6407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495800" y="2362200"/>
            <a:ext cx="4191000" cy="2271713"/>
            <a:chOff x="2832" y="1488"/>
            <a:chExt cx="2640" cy="1431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 flipV="1">
              <a:off x="2832" y="1488"/>
              <a:ext cx="2640" cy="1200"/>
              <a:chOff x="192" y="1200"/>
              <a:chExt cx="1392" cy="960"/>
            </a:xfrm>
          </p:grpSpPr>
          <p:sp>
            <p:nvSpPr>
              <p:cNvPr id="191504" name="Freeform 16"/>
              <p:cNvSpPr>
                <a:spLocks/>
              </p:cNvSpPr>
              <p:nvPr/>
            </p:nvSpPr>
            <p:spPr bwMode="auto">
              <a:xfrm>
                <a:off x="192" y="1591"/>
                <a:ext cx="742" cy="569"/>
              </a:xfrm>
              <a:custGeom>
                <a:avLst/>
                <a:gdLst/>
                <a:ahLst/>
                <a:cxnLst>
                  <a:cxn ang="0">
                    <a:pos x="0" y="640"/>
                  </a:cxn>
                  <a:cxn ang="0">
                    <a:pos x="816" y="640"/>
                  </a:cxn>
                  <a:cxn ang="0">
                    <a:pos x="864" y="400"/>
                  </a:cxn>
                  <a:cxn ang="0">
                    <a:pos x="816" y="208"/>
                  </a:cxn>
                  <a:cxn ang="0">
                    <a:pos x="752" y="80"/>
                  </a:cxn>
                  <a:cxn ang="0">
                    <a:pos x="608" y="0"/>
                  </a:cxn>
                  <a:cxn ang="0">
                    <a:pos x="0" y="640"/>
                  </a:cxn>
                </a:cxnLst>
                <a:rect l="0" t="0" r="r" b="b"/>
                <a:pathLst>
                  <a:path w="864" h="640">
                    <a:moveTo>
                      <a:pt x="0" y="640"/>
                    </a:moveTo>
                    <a:lnTo>
                      <a:pt x="816" y="640"/>
                    </a:lnTo>
                    <a:lnTo>
                      <a:pt x="864" y="400"/>
                    </a:lnTo>
                    <a:lnTo>
                      <a:pt x="816" y="208"/>
                    </a:lnTo>
                    <a:lnTo>
                      <a:pt x="752" y="80"/>
                    </a:lnTo>
                    <a:lnTo>
                      <a:pt x="608" y="0"/>
                    </a:lnTo>
                    <a:lnTo>
                      <a:pt x="0" y="64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FF"/>
                  </a:gs>
                  <a:gs pos="100000">
                    <a:schemeClr val="bg1"/>
                  </a:gs>
                </a:gsLst>
                <a:path path="rect">
                  <a:fillToRect t="100000" r="10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1505" name="AutoShape 17"/>
              <p:cNvSpPr>
                <a:spLocks noChangeArrowheads="1"/>
              </p:cNvSpPr>
              <p:nvPr/>
            </p:nvSpPr>
            <p:spPr bwMode="auto">
              <a:xfrm>
                <a:off x="192" y="1200"/>
                <a:ext cx="1392" cy="960"/>
              </a:xfrm>
              <a:prstGeom prst="triangle">
                <a:avLst>
                  <a:gd name="adj" fmla="val 64074"/>
                </a:avLst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91506" name="Text Box 18"/>
            <p:cNvSpPr txBox="1">
              <a:spLocks noChangeArrowheads="1"/>
            </p:cNvSpPr>
            <p:nvPr/>
          </p:nvSpPr>
          <p:spPr bwMode="auto">
            <a:xfrm>
              <a:off x="4464" y="2592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/>
                <a:t>С</a:t>
              </a:r>
              <a:r>
                <a:rPr lang="ru-RU" sz="2800" baseline="-25000"/>
                <a:t>2</a:t>
              </a:r>
              <a:endParaRPr lang="ru-RU" sz="2800"/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152775" y="1828800"/>
            <a:ext cx="5365750" cy="990600"/>
            <a:chOff x="1986" y="1152"/>
            <a:chExt cx="3380" cy="624"/>
          </a:xfrm>
        </p:grpSpPr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5040" y="1488"/>
              <a:ext cx="326" cy="288"/>
              <a:chOff x="5040" y="1488"/>
              <a:chExt cx="326" cy="288"/>
            </a:xfrm>
          </p:grpSpPr>
          <p:sp>
            <p:nvSpPr>
              <p:cNvPr id="191509" name="Text Box 21"/>
              <p:cNvSpPr txBox="1">
                <a:spLocks noChangeArrowheads="1"/>
              </p:cNvSpPr>
              <p:nvPr/>
            </p:nvSpPr>
            <p:spPr bwMode="auto">
              <a:xfrm>
                <a:off x="5040" y="1488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</a:p>
            </p:txBody>
          </p: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5232" y="1488"/>
                <a:ext cx="134" cy="174"/>
                <a:chOff x="5232" y="1488"/>
                <a:chExt cx="134" cy="174"/>
              </a:xfrm>
            </p:grpSpPr>
            <p:sp>
              <p:nvSpPr>
                <p:cNvPr id="191511" name="Freeform 23"/>
                <p:cNvSpPr>
                  <a:spLocks/>
                </p:cNvSpPr>
                <p:nvPr/>
              </p:nvSpPr>
              <p:spPr bwMode="auto">
                <a:xfrm>
                  <a:off x="5280" y="1488"/>
                  <a:ext cx="86" cy="1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90"/>
                    </a:cxn>
                    <a:cxn ang="0">
                      <a:pos x="86" y="138"/>
                    </a:cxn>
                  </a:cxnLst>
                  <a:rect l="0" t="0" r="r" b="b"/>
                  <a:pathLst>
                    <a:path w="86" h="138">
                      <a:moveTo>
                        <a:pt x="0" y="0"/>
                      </a:moveTo>
                      <a:cubicBezTo>
                        <a:pt x="3" y="15"/>
                        <a:pt x="4" y="67"/>
                        <a:pt x="18" y="90"/>
                      </a:cubicBezTo>
                      <a:cubicBezTo>
                        <a:pt x="32" y="113"/>
                        <a:pt x="72" y="128"/>
                        <a:pt x="86" y="138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1512" name="Freeform 24"/>
                <p:cNvSpPr>
                  <a:spLocks/>
                </p:cNvSpPr>
                <p:nvPr/>
              </p:nvSpPr>
              <p:spPr bwMode="auto">
                <a:xfrm>
                  <a:off x="5232" y="1488"/>
                  <a:ext cx="110" cy="17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6" y="114"/>
                    </a:cxn>
                    <a:cxn ang="0">
                      <a:pos x="110" y="174"/>
                    </a:cxn>
                  </a:cxnLst>
                  <a:rect l="0" t="0" r="r" b="b"/>
                  <a:pathLst>
                    <a:path w="110" h="174">
                      <a:moveTo>
                        <a:pt x="0" y="0"/>
                      </a:moveTo>
                      <a:cubicBezTo>
                        <a:pt x="4" y="19"/>
                        <a:pt x="8" y="85"/>
                        <a:pt x="26" y="114"/>
                      </a:cubicBezTo>
                      <a:cubicBezTo>
                        <a:pt x="44" y="143"/>
                        <a:pt x="93" y="162"/>
                        <a:pt x="110" y="174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 rot="3238569">
              <a:off x="2006" y="1132"/>
              <a:ext cx="134" cy="174"/>
              <a:chOff x="5232" y="1488"/>
              <a:chExt cx="134" cy="174"/>
            </a:xfrm>
          </p:grpSpPr>
          <p:sp>
            <p:nvSpPr>
              <p:cNvPr id="191514" name="Freeform 26"/>
              <p:cNvSpPr>
                <a:spLocks/>
              </p:cNvSpPr>
              <p:nvPr/>
            </p:nvSpPr>
            <p:spPr bwMode="auto">
              <a:xfrm>
                <a:off x="5280" y="1488"/>
                <a:ext cx="86" cy="1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90"/>
                  </a:cxn>
                  <a:cxn ang="0">
                    <a:pos x="86" y="138"/>
                  </a:cxn>
                </a:cxnLst>
                <a:rect l="0" t="0" r="r" b="b"/>
                <a:pathLst>
                  <a:path w="86" h="138">
                    <a:moveTo>
                      <a:pt x="0" y="0"/>
                    </a:moveTo>
                    <a:cubicBezTo>
                      <a:pt x="3" y="15"/>
                      <a:pt x="4" y="67"/>
                      <a:pt x="18" y="90"/>
                    </a:cubicBezTo>
                    <a:cubicBezTo>
                      <a:pt x="32" y="113"/>
                      <a:pt x="72" y="128"/>
                      <a:pt x="86" y="138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1515" name="Freeform 27"/>
              <p:cNvSpPr>
                <a:spLocks/>
              </p:cNvSpPr>
              <p:nvPr/>
            </p:nvSpPr>
            <p:spPr bwMode="auto">
              <a:xfrm>
                <a:off x="5232" y="1488"/>
                <a:ext cx="110" cy="1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114"/>
                  </a:cxn>
                  <a:cxn ang="0">
                    <a:pos x="110" y="174"/>
                  </a:cxn>
                </a:cxnLst>
                <a:rect l="0" t="0" r="r" b="b"/>
                <a:pathLst>
                  <a:path w="110" h="174">
                    <a:moveTo>
                      <a:pt x="0" y="0"/>
                    </a:moveTo>
                    <a:cubicBezTo>
                      <a:pt x="4" y="19"/>
                      <a:pt x="8" y="85"/>
                      <a:pt x="26" y="114"/>
                    </a:cubicBezTo>
                    <a:cubicBezTo>
                      <a:pt x="44" y="143"/>
                      <a:pt x="93" y="162"/>
                      <a:pt x="110" y="174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1" name="Group 28"/>
          <p:cNvGrpSpPr>
            <a:grpSpLocks/>
          </p:cNvGrpSpPr>
          <p:nvPr/>
        </p:nvGrpSpPr>
        <p:grpSpPr bwMode="auto">
          <a:xfrm>
            <a:off x="739775" y="1781175"/>
            <a:ext cx="4643438" cy="1038225"/>
            <a:chOff x="466" y="1122"/>
            <a:chExt cx="2925" cy="65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3104" y="1488"/>
              <a:ext cx="287" cy="288"/>
              <a:chOff x="3104" y="1488"/>
              <a:chExt cx="287" cy="288"/>
            </a:xfrm>
          </p:grpSpPr>
          <p:sp>
            <p:nvSpPr>
              <p:cNvPr id="191518" name="Text Box 30"/>
              <p:cNvSpPr txBox="1">
                <a:spLocks noChangeArrowheads="1"/>
              </p:cNvSpPr>
              <p:nvPr/>
            </p:nvSpPr>
            <p:spPr bwMode="auto">
              <a:xfrm>
                <a:off x="3168" y="1488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191519" name="Freeform 31"/>
              <p:cNvSpPr>
                <a:spLocks/>
              </p:cNvSpPr>
              <p:nvPr/>
            </p:nvSpPr>
            <p:spPr bwMode="auto">
              <a:xfrm rot="-8140970">
                <a:off x="3104" y="1506"/>
                <a:ext cx="110" cy="1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114"/>
                  </a:cxn>
                  <a:cxn ang="0">
                    <a:pos x="110" y="174"/>
                  </a:cxn>
                </a:cxnLst>
                <a:rect l="0" t="0" r="r" b="b"/>
                <a:pathLst>
                  <a:path w="110" h="174">
                    <a:moveTo>
                      <a:pt x="0" y="0"/>
                    </a:moveTo>
                    <a:cubicBezTo>
                      <a:pt x="4" y="19"/>
                      <a:pt x="8" y="85"/>
                      <a:pt x="26" y="114"/>
                    </a:cubicBezTo>
                    <a:cubicBezTo>
                      <a:pt x="44" y="143"/>
                      <a:pt x="93" y="162"/>
                      <a:pt x="110" y="174"/>
                    </a:cubicBezTo>
                  </a:path>
                </a:pathLst>
              </a:custGeom>
              <a:noFill/>
              <a:ln w="3810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1520" name="Freeform 32"/>
            <p:cNvSpPr>
              <a:spLocks/>
            </p:cNvSpPr>
            <p:nvPr/>
          </p:nvSpPr>
          <p:spPr bwMode="auto">
            <a:xfrm rot="10800000">
              <a:off x="466" y="1122"/>
              <a:ext cx="110" cy="1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114"/>
                </a:cxn>
                <a:cxn ang="0">
                  <a:pos x="110" y="174"/>
                </a:cxn>
              </a:cxnLst>
              <a:rect l="0" t="0" r="r" b="b"/>
              <a:pathLst>
                <a:path w="110" h="174">
                  <a:moveTo>
                    <a:pt x="0" y="0"/>
                  </a:moveTo>
                  <a:cubicBezTo>
                    <a:pt x="4" y="19"/>
                    <a:pt x="8" y="85"/>
                    <a:pt x="26" y="114"/>
                  </a:cubicBezTo>
                  <a:cubicBezTo>
                    <a:pt x="44" y="143"/>
                    <a:pt x="93" y="162"/>
                    <a:pt x="110" y="174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1521" name="Text Box 33"/>
          <p:cNvSpPr txBox="1">
            <a:spLocks noChangeArrowheads="1"/>
          </p:cNvSpPr>
          <p:nvPr/>
        </p:nvSpPr>
        <p:spPr bwMode="auto">
          <a:xfrm>
            <a:off x="381000" y="3200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2).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3" name="Group 34"/>
          <p:cNvGrpSpPr>
            <a:grpSpLocks/>
          </p:cNvGrpSpPr>
          <p:nvPr/>
        </p:nvGrpSpPr>
        <p:grpSpPr bwMode="auto">
          <a:xfrm>
            <a:off x="5867400" y="1143000"/>
            <a:ext cx="304800" cy="2438400"/>
            <a:chOff x="3696" y="720"/>
            <a:chExt cx="192" cy="1536"/>
          </a:xfrm>
        </p:grpSpPr>
        <p:sp>
          <p:nvSpPr>
            <p:cNvPr id="191523" name="Line 35"/>
            <p:cNvSpPr>
              <a:spLocks noChangeShapeType="1"/>
            </p:cNvSpPr>
            <p:nvPr/>
          </p:nvSpPr>
          <p:spPr bwMode="auto">
            <a:xfrm>
              <a:off x="3744" y="720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1524" name="Line 36"/>
            <p:cNvSpPr>
              <a:spLocks noChangeShapeType="1"/>
            </p:cNvSpPr>
            <p:nvPr/>
          </p:nvSpPr>
          <p:spPr bwMode="auto">
            <a:xfrm flipV="1">
              <a:off x="3696" y="2064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228600" y="4038600"/>
            <a:ext cx="6553200" cy="484188"/>
            <a:chOff x="240" y="3072"/>
            <a:chExt cx="4128" cy="305"/>
          </a:xfrm>
        </p:grpSpPr>
        <p:grpSp>
          <p:nvGrpSpPr>
            <p:cNvPr id="15" name="Group 38"/>
            <p:cNvGrpSpPr>
              <a:grpSpLocks/>
            </p:cNvGrpSpPr>
            <p:nvPr/>
          </p:nvGrpSpPr>
          <p:grpSpPr bwMode="auto">
            <a:xfrm>
              <a:off x="240" y="3072"/>
              <a:ext cx="1530" cy="305"/>
              <a:chOff x="576" y="2496"/>
              <a:chExt cx="1530" cy="305"/>
            </a:xfrm>
          </p:grpSpPr>
          <p:graphicFrame>
            <p:nvGraphicFramePr>
              <p:cNvPr id="191527" name="Object 39"/>
              <p:cNvGraphicFramePr>
                <a:graphicFrameLocks noChangeAspect="1"/>
              </p:cNvGraphicFramePr>
              <p:nvPr/>
            </p:nvGraphicFramePr>
            <p:xfrm>
              <a:off x="576" y="2496"/>
              <a:ext cx="232" cy="273"/>
            </p:xfrm>
            <a:graphic>
              <a:graphicData uri="http://schemas.openxmlformats.org/presentationml/2006/ole">
                <p:oleObj spid="_x0000_s17414" name="Формула" r:id="rId5" imgW="139680" imgH="164880" progId="Equation.3">
                  <p:embed/>
                </p:oleObj>
              </a:graphicData>
            </a:graphic>
          </p:graphicFrame>
          <p:sp>
            <p:nvSpPr>
              <p:cNvPr id="191528" name="Text Box 40"/>
              <p:cNvSpPr txBox="1">
                <a:spLocks noChangeArrowheads="1"/>
              </p:cNvSpPr>
              <p:nvPr/>
            </p:nvSpPr>
            <p:spPr bwMode="auto">
              <a:xfrm>
                <a:off x="720" y="2513"/>
                <a:ext cx="6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ABC</a:t>
                </a:r>
                <a:r>
                  <a:rPr lang="ru-RU" sz="2400" baseline="-25000"/>
                  <a:t> </a:t>
                </a:r>
                <a:r>
                  <a:rPr lang="ru-RU" sz="2400"/>
                  <a:t>=</a:t>
                </a:r>
              </a:p>
            </p:txBody>
          </p:sp>
          <p:graphicFrame>
            <p:nvGraphicFramePr>
              <p:cNvPr id="191529" name="Object 41"/>
              <p:cNvGraphicFramePr>
                <a:graphicFrameLocks noChangeAspect="1"/>
              </p:cNvGraphicFramePr>
              <p:nvPr/>
            </p:nvGraphicFramePr>
            <p:xfrm>
              <a:off x="1344" y="2496"/>
              <a:ext cx="232" cy="273"/>
            </p:xfrm>
            <a:graphic>
              <a:graphicData uri="http://schemas.openxmlformats.org/presentationml/2006/ole">
                <p:oleObj spid="_x0000_s17415" name="Формула" r:id="rId6" imgW="139680" imgH="164880" progId="Equation.3">
                  <p:embed/>
                </p:oleObj>
              </a:graphicData>
            </a:graphic>
          </p:graphicFrame>
          <p:sp>
            <p:nvSpPr>
              <p:cNvPr id="191530" name="Text Box 42"/>
              <p:cNvSpPr txBox="1">
                <a:spLocks noChangeArrowheads="1"/>
              </p:cNvSpPr>
              <p:nvPr/>
            </p:nvSpPr>
            <p:spPr bwMode="auto">
              <a:xfrm>
                <a:off x="1524" y="2513"/>
                <a:ext cx="58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АВС</a:t>
                </a:r>
                <a:r>
                  <a:rPr lang="ru-RU" sz="2400" baseline="-25000"/>
                  <a:t>2</a:t>
                </a:r>
                <a:endParaRPr lang="ru-RU" sz="2400"/>
              </a:p>
            </p:txBody>
          </p:sp>
        </p:grpSp>
        <p:sp>
          <p:nvSpPr>
            <p:cNvPr id="191531" name="Text Box 43"/>
            <p:cNvSpPr txBox="1">
              <a:spLocks noChangeArrowheads="1"/>
            </p:cNvSpPr>
            <p:nvPr/>
          </p:nvSpPr>
          <p:spPr bwMode="auto">
            <a:xfrm>
              <a:off x="1920" y="3072"/>
              <a:ext cx="24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/>
                <a:t>по трем сторонам</a:t>
              </a:r>
            </a:p>
          </p:txBody>
        </p:sp>
      </p:grpSp>
      <p:sp>
        <p:nvSpPr>
          <p:cNvPr id="191532" name="Freeform 44"/>
          <p:cNvSpPr>
            <a:spLocks/>
          </p:cNvSpPr>
          <p:nvPr/>
        </p:nvSpPr>
        <p:spPr bwMode="auto">
          <a:xfrm>
            <a:off x="6172200" y="2197100"/>
            <a:ext cx="838200" cy="317500"/>
          </a:xfrm>
          <a:custGeom>
            <a:avLst/>
            <a:gdLst/>
            <a:ahLst/>
            <a:cxnLst>
              <a:cxn ang="0">
                <a:pos x="0" y="152"/>
              </a:cxn>
              <a:cxn ang="0">
                <a:pos x="144" y="8"/>
              </a:cxn>
              <a:cxn ang="0">
                <a:pos x="336" y="200"/>
              </a:cxn>
              <a:cxn ang="0">
                <a:pos x="528" y="8"/>
              </a:cxn>
            </a:cxnLst>
            <a:rect l="0" t="0" r="r" b="b"/>
            <a:pathLst>
              <a:path w="528" h="200">
                <a:moveTo>
                  <a:pt x="0" y="152"/>
                </a:moveTo>
                <a:cubicBezTo>
                  <a:pt x="44" y="76"/>
                  <a:pt x="88" y="0"/>
                  <a:pt x="144" y="8"/>
                </a:cubicBezTo>
                <a:cubicBezTo>
                  <a:pt x="200" y="16"/>
                  <a:pt x="272" y="200"/>
                  <a:pt x="336" y="200"/>
                </a:cubicBezTo>
                <a:cubicBezTo>
                  <a:pt x="400" y="200"/>
                  <a:pt x="464" y="104"/>
                  <a:pt x="528" y="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6" name="Group 46"/>
          <p:cNvGrpSpPr>
            <a:grpSpLocks/>
          </p:cNvGrpSpPr>
          <p:nvPr/>
        </p:nvGrpSpPr>
        <p:grpSpPr bwMode="auto">
          <a:xfrm>
            <a:off x="381001" y="5105406"/>
            <a:ext cx="1958751" cy="461963"/>
            <a:chOff x="480" y="3456"/>
            <a:chExt cx="912" cy="291"/>
          </a:xfrm>
        </p:grpSpPr>
        <p:sp>
          <p:nvSpPr>
            <p:cNvPr id="191535" name="Text Box 47"/>
            <p:cNvSpPr txBox="1">
              <a:spLocks noChangeArrowheads="1"/>
            </p:cNvSpPr>
            <p:nvPr/>
          </p:nvSpPr>
          <p:spPr bwMode="auto">
            <a:xfrm>
              <a:off x="624" y="3456"/>
              <a:ext cx="76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dirty="0" smtClean="0"/>
                <a:t>   =     </a:t>
              </a:r>
              <a:r>
                <a:rPr lang="ru-RU" sz="2400" dirty="0"/>
                <a:t>1,    </a:t>
              </a:r>
            </a:p>
          </p:txBody>
        </p:sp>
        <p:graphicFrame>
          <p:nvGraphicFramePr>
            <p:cNvPr id="191536" name="Object 48"/>
            <p:cNvGraphicFramePr>
              <a:graphicFrameLocks noChangeAspect="1"/>
            </p:cNvGraphicFramePr>
            <p:nvPr/>
          </p:nvGraphicFramePr>
          <p:xfrm>
            <a:off x="480" y="3474"/>
            <a:ext cx="240" cy="222"/>
          </p:xfrm>
          <a:graphic>
            <a:graphicData uri="http://schemas.openxmlformats.org/presentationml/2006/ole">
              <p:oleObj spid="_x0000_s17412" name="Формула" r:id="rId7" imgW="164880" imgH="152280" progId="Equation.3">
                <p:embed/>
              </p:oleObj>
            </a:graphicData>
          </a:graphic>
        </p:graphicFrame>
        <p:graphicFrame>
          <p:nvGraphicFramePr>
            <p:cNvPr id="191537" name="Object 49"/>
            <p:cNvGraphicFramePr>
              <a:graphicFrameLocks noChangeAspect="1"/>
            </p:cNvGraphicFramePr>
            <p:nvPr/>
          </p:nvGraphicFramePr>
          <p:xfrm>
            <a:off x="789" y="3489"/>
            <a:ext cx="240" cy="222"/>
          </p:xfrm>
          <a:graphic>
            <a:graphicData uri="http://schemas.openxmlformats.org/presentationml/2006/ole">
              <p:oleObj spid="_x0000_s17413" name="Формула" r:id="rId8" imgW="164880" imgH="152280" progId="Equation.3">
                <p:embed/>
              </p:oleObj>
            </a:graphicData>
          </a:graphic>
        </p:graphicFrame>
      </p:grpSp>
      <p:grpSp>
        <p:nvGrpSpPr>
          <p:cNvPr id="17" name="Group 54"/>
          <p:cNvGrpSpPr>
            <a:grpSpLocks/>
          </p:cNvGrpSpPr>
          <p:nvPr/>
        </p:nvGrpSpPr>
        <p:grpSpPr bwMode="auto">
          <a:xfrm>
            <a:off x="1371600" y="5867400"/>
            <a:ext cx="1219200" cy="457200"/>
            <a:chOff x="864" y="3696"/>
            <a:chExt cx="768" cy="288"/>
          </a:xfrm>
        </p:grpSpPr>
        <p:sp>
          <p:nvSpPr>
            <p:cNvPr id="191543" name="Text Box 55"/>
            <p:cNvSpPr txBox="1">
              <a:spLocks noChangeArrowheads="1"/>
            </p:cNvSpPr>
            <p:nvPr/>
          </p:nvSpPr>
          <p:spPr bwMode="auto">
            <a:xfrm>
              <a:off x="1200" y="369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/>
                <a:t>=</a:t>
              </a:r>
            </a:p>
          </p:txBody>
        </p:sp>
        <p:graphicFrame>
          <p:nvGraphicFramePr>
            <p:cNvPr id="191544" name="Object 56"/>
            <p:cNvGraphicFramePr>
              <a:graphicFrameLocks noChangeAspect="1"/>
            </p:cNvGraphicFramePr>
            <p:nvPr/>
          </p:nvGraphicFramePr>
          <p:xfrm>
            <a:off x="864" y="3714"/>
            <a:ext cx="240" cy="222"/>
          </p:xfrm>
          <a:graphic>
            <a:graphicData uri="http://schemas.openxmlformats.org/presentationml/2006/ole">
              <p:oleObj spid="_x0000_s17410" name="Формула" r:id="rId9" imgW="164880" imgH="152280" progId="Equation.3">
                <p:embed/>
              </p:oleObj>
            </a:graphicData>
          </a:graphic>
        </p:graphicFrame>
        <p:graphicFrame>
          <p:nvGraphicFramePr>
            <p:cNvPr id="191545" name="Object 57"/>
            <p:cNvGraphicFramePr>
              <a:graphicFrameLocks noChangeAspect="1"/>
            </p:cNvGraphicFramePr>
            <p:nvPr/>
          </p:nvGraphicFramePr>
          <p:xfrm>
            <a:off x="1392" y="3714"/>
            <a:ext cx="240" cy="222"/>
          </p:xfrm>
          <a:graphic>
            <a:graphicData uri="http://schemas.openxmlformats.org/presentationml/2006/ole">
              <p:oleObj spid="_x0000_s17411" name="Формула" r:id="rId10" imgW="164880" imgH="152280" progId="Equation.3">
                <p:embed/>
              </p:oleObj>
            </a:graphicData>
          </a:graphic>
        </p:graphicFrame>
      </p:grpSp>
      <p:grpSp>
        <p:nvGrpSpPr>
          <p:cNvPr id="18" name="Group 60"/>
          <p:cNvGrpSpPr>
            <a:grpSpLocks/>
          </p:cNvGrpSpPr>
          <p:nvPr/>
        </p:nvGrpSpPr>
        <p:grpSpPr bwMode="auto">
          <a:xfrm>
            <a:off x="7696200" y="1219200"/>
            <a:ext cx="381000" cy="2362200"/>
            <a:chOff x="4848" y="768"/>
            <a:chExt cx="240" cy="1488"/>
          </a:xfrm>
        </p:grpSpPr>
        <p:grpSp>
          <p:nvGrpSpPr>
            <p:cNvPr id="19" name="Group 61"/>
            <p:cNvGrpSpPr>
              <a:grpSpLocks/>
            </p:cNvGrpSpPr>
            <p:nvPr/>
          </p:nvGrpSpPr>
          <p:grpSpPr bwMode="auto">
            <a:xfrm>
              <a:off x="4848" y="768"/>
              <a:ext cx="240" cy="192"/>
              <a:chOff x="4848" y="768"/>
              <a:chExt cx="240" cy="192"/>
            </a:xfrm>
          </p:grpSpPr>
          <p:sp>
            <p:nvSpPr>
              <p:cNvPr id="191550" name="Line 62"/>
              <p:cNvSpPr>
                <a:spLocks noChangeShapeType="1"/>
              </p:cNvSpPr>
              <p:nvPr/>
            </p:nvSpPr>
            <p:spPr bwMode="auto">
              <a:xfrm flipH="1">
                <a:off x="4848" y="768"/>
                <a:ext cx="19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1551" name="Line 63"/>
              <p:cNvSpPr>
                <a:spLocks noChangeShapeType="1"/>
              </p:cNvSpPr>
              <p:nvPr/>
            </p:nvSpPr>
            <p:spPr bwMode="auto">
              <a:xfrm flipH="1">
                <a:off x="4896" y="816"/>
                <a:ext cx="19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" name="Group 64"/>
            <p:cNvGrpSpPr>
              <a:grpSpLocks/>
            </p:cNvGrpSpPr>
            <p:nvPr/>
          </p:nvGrpSpPr>
          <p:grpSpPr bwMode="auto">
            <a:xfrm flipV="1">
              <a:off x="4848" y="2064"/>
              <a:ext cx="240" cy="192"/>
              <a:chOff x="4848" y="768"/>
              <a:chExt cx="240" cy="192"/>
            </a:xfrm>
          </p:grpSpPr>
          <p:sp>
            <p:nvSpPr>
              <p:cNvPr id="191553" name="Line 65"/>
              <p:cNvSpPr>
                <a:spLocks noChangeShapeType="1"/>
              </p:cNvSpPr>
              <p:nvPr/>
            </p:nvSpPr>
            <p:spPr bwMode="auto">
              <a:xfrm flipH="1">
                <a:off x="4848" y="768"/>
                <a:ext cx="19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1554" name="Line 66"/>
              <p:cNvSpPr>
                <a:spLocks noChangeShapeType="1"/>
              </p:cNvSpPr>
              <p:nvPr/>
            </p:nvSpPr>
            <p:spPr bwMode="auto">
              <a:xfrm flipH="1">
                <a:off x="4896" y="816"/>
                <a:ext cx="19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1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1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19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666 0.11111 " pathEditMode="relative" ptsTypes="AA">
                                      <p:cBhvr>
                                        <p:cTn id="41" dur="500" fill="hold"/>
                                        <p:tgtEl>
                                          <p:spTgt spid="191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47" grpId="0"/>
      <p:bldP spid="191547" grpId="1"/>
      <p:bldP spid="191500" grpId="0" animBg="1"/>
      <p:bldP spid="1915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AutoShape 2"/>
          <p:cNvSpPr>
            <a:spLocks noChangeArrowheads="1"/>
          </p:cNvSpPr>
          <p:nvPr/>
        </p:nvSpPr>
        <p:spPr bwMode="auto">
          <a:xfrm>
            <a:off x="457200" y="2362200"/>
            <a:ext cx="2057400" cy="17526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947" name="AutoShape 3"/>
          <p:cNvSpPr>
            <a:spLocks noChangeArrowheads="1"/>
          </p:cNvSpPr>
          <p:nvPr/>
        </p:nvSpPr>
        <p:spPr bwMode="auto">
          <a:xfrm>
            <a:off x="2133600" y="3276600"/>
            <a:ext cx="3124200" cy="26670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 flipH="1">
            <a:off x="1676400" y="57912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A</a:t>
            </a:r>
            <a:endParaRPr lang="ru-RU" sz="2800"/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3581400" y="28194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</a:t>
            </a:r>
            <a:endParaRPr lang="ru-RU" sz="2800"/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5257800" y="57912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</a:t>
            </a:r>
            <a:endParaRPr lang="ru-RU" sz="2800"/>
          </a:p>
        </p:txBody>
      </p:sp>
      <p:sp>
        <p:nvSpPr>
          <p:cNvPr id="210951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                       Найдите пары подобных </a:t>
            </a:r>
          </a:p>
          <a:p>
            <a:r>
              <a:rPr lang="ru-RU" sz="2400"/>
              <a:t>                            треугольников и докажите их подобие. </a:t>
            </a:r>
          </a:p>
        </p:txBody>
      </p:sp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76200" y="7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Блиц-опрос </a:t>
            </a:r>
          </a:p>
        </p:txBody>
      </p:sp>
      <p:sp>
        <p:nvSpPr>
          <p:cNvPr id="210953" name="Text Box 9"/>
          <p:cNvSpPr txBox="1">
            <a:spLocks noChangeArrowheads="1"/>
          </p:cNvSpPr>
          <p:nvPr/>
        </p:nvSpPr>
        <p:spPr bwMode="auto">
          <a:xfrm>
            <a:off x="228600" y="40386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endParaRPr lang="ru-RU" sz="2800"/>
          </a:p>
        </p:txBody>
      </p:sp>
      <p:sp>
        <p:nvSpPr>
          <p:cNvPr id="210954" name="Text Box 10"/>
          <p:cNvSpPr txBox="1">
            <a:spLocks noChangeArrowheads="1"/>
          </p:cNvSpPr>
          <p:nvPr/>
        </p:nvSpPr>
        <p:spPr bwMode="auto">
          <a:xfrm>
            <a:off x="1219200" y="1905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E</a:t>
            </a:r>
            <a:endParaRPr lang="ru-RU" sz="2800"/>
          </a:p>
        </p:txBody>
      </p:sp>
      <p:sp>
        <p:nvSpPr>
          <p:cNvPr id="210955" name="Text Box 11"/>
          <p:cNvSpPr txBox="1">
            <a:spLocks noChangeArrowheads="1"/>
          </p:cNvSpPr>
          <p:nvPr/>
        </p:nvSpPr>
        <p:spPr bwMode="auto">
          <a:xfrm>
            <a:off x="2362200" y="40386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F</a:t>
            </a:r>
            <a:endParaRPr lang="ru-RU" sz="2800"/>
          </a:p>
        </p:txBody>
      </p:sp>
      <p:sp>
        <p:nvSpPr>
          <p:cNvPr id="210956" name="Text Box 12"/>
          <p:cNvSpPr txBox="1">
            <a:spLocks noChangeArrowheads="1"/>
          </p:cNvSpPr>
          <p:nvPr/>
        </p:nvSpPr>
        <p:spPr bwMode="auto">
          <a:xfrm>
            <a:off x="1905000" y="2895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3</a:t>
            </a:r>
            <a:r>
              <a:rPr lang="ru-RU" sz="2400"/>
              <a:t>см</a:t>
            </a:r>
          </a:p>
        </p:txBody>
      </p:sp>
      <p:sp>
        <p:nvSpPr>
          <p:cNvPr id="210957" name="Text Box 13"/>
          <p:cNvSpPr txBox="1">
            <a:spLocks noChangeArrowheads="1"/>
          </p:cNvSpPr>
          <p:nvPr/>
        </p:nvSpPr>
        <p:spPr bwMode="auto">
          <a:xfrm>
            <a:off x="304800" y="2895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3</a:t>
            </a:r>
            <a:r>
              <a:rPr lang="ru-RU" sz="2400"/>
              <a:t>см</a:t>
            </a:r>
          </a:p>
        </p:txBody>
      </p:sp>
      <p:sp>
        <p:nvSpPr>
          <p:cNvPr id="210958" name="Text Box 14"/>
          <p:cNvSpPr txBox="1">
            <a:spLocks noChangeArrowheads="1"/>
          </p:cNvSpPr>
          <p:nvPr/>
        </p:nvSpPr>
        <p:spPr bwMode="auto">
          <a:xfrm>
            <a:off x="1143000" y="4038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3</a:t>
            </a:r>
            <a:r>
              <a:rPr lang="ru-RU" sz="2400"/>
              <a:t>см</a:t>
            </a:r>
          </a:p>
        </p:txBody>
      </p:sp>
      <p:sp>
        <p:nvSpPr>
          <p:cNvPr id="210959" name="Text Box 15"/>
          <p:cNvSpPr txBox="1">
            <a:spLocks noChangeArrowheads="1"/>
          </p:cNvSpPr>
          <p:nvPr/>
        </p:nvSpPr>
        <p:spPr bwMode="auto">
          <a:xfrm>
            <a:off x="4495800" y="4343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5</a:t>
            </a:r>
            <a:r>
              <a:rPr lang="ru-RU" sz="2400"/>
              <a:t>см</a:t>
            </a:r>
          </a:p>
        </p:txBody>
      </p:sp>
      <p:sp>
        <p:nvSpPr>
          <p:cNvPr id="210960" name="Text Box 16"/>
          <p:cNvSpPr txBox="1">
            <a:spLocks noChangeArrowheads="1"/>
          </p:cNvSpPr>
          <p:nvPr/>
        </p:nvSpPr>
        <p:spPr bwMode="auto">
          <a:xfrm>
            <a:off x="3352800" y="5867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5</a:t>
            </a:r>
            <a:r>
              <a:rPr lang="ru-RU" sz="2400"/>
              <a:t>см</a:t>
            </a:r>
          </a:p>
        </p:txBody>
      </p:sp>
      <p:sp>
        <p:nvSpPr>
          <p:cNvPr id="210961" name="Text Box 17"/>
          <p:cNvSpPr txBox="1">
            <a:spLocks noChangeArrowheads="1"/>
          </p:cNvSpPr>
          <p:nvPr/>
        </p:nvSpPr>
        <p:spPr bwMode="auto">
          <a:xfrm>
            <a:off x="2209800" y="4495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5</a:t>
            </a:r>
            <a:r>
              <a:rPr lang="ru-RU" sz="2400"/>
              <a:t>см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905000" y="1066800"/>
            <a:ext cx="549275" cy="950913"/>
            <a:chOff x="3398" y="889"/>
            <a:chExt cx="346" cy="599"/>
          </a:xfrm>
        </p:grpSpPr>
        <p:sp>
          <p:nvSpPr>
            <p:cNvPr id="210963" name="Text Box 19"/>
            <p:cNvSpPr txBox="1">
              <a:spLocks noChangeArrowheads="1"/>
            </p:cNvSpPr>
            <p:nvPr/>
          </p:nvSpPr>
          <p:spPr bwMode="auto">
            <a:xfrm>
              <a:off x="3398" y="889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 3</a:t>
              </a:r>
            </a:p>
          </p:txBody>
        </p:sp>
        <p:sp>
          <p:nvSpPr>
            <p:cNvPr id="210964" name="Text Box 20"/>
            <p:cNvSpPr txBox="1">
              <a:spLocks noChangeArrowheads="1"/>
            </p:cNvSpPr>
            <p:nvPr/>
          </p:nvSpPr>
          <p:spPr bwMode="auto">
            <a:xfrm>
              <a:off x="3408" y="1200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 5</a:t>
              </a:r>
              <a:endParaRPr lang="ru-RU" sz="2400"/>
            </a:p>
          </p:txBody>
        </p:sp>
        <p:sp>
          <p:nvSpPr>
            <p:cNvPr id="210965" name="Line 21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470150" y="1027113"/>
            <a:ext cx="930275" cy="950912"/>
            <a:chOff x="3792" y="864"/>
            <a:chExt cx="586" cy="599"/>
          </a:xfrm>
        </p:grpSpPr>
        <p:sp>
          <p:nvSpPr>
            <p:cNvPr id="210967" name="Text Box 23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4032" y="864"/>
              <a:ext cx="346" cy="599"/>
              <a:chOff x="3398" y="889"/>
              <a:chExt cx="346" cy="599"/>
            </a:xfrm>
          </p:grpSpPr>
          <p:sp>
            <p:nvSpPr>
              <p:cNvPr id="210969" name="Text Box 25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 </a:t>
                </a:r>
                <a:r>
                  <a:rPr lang="en-US" sz="2400"/>
                  <a:t>3</a:t>
                </a:r>
                <a:endParaRPr lang="ru-RU" sz="2400"/>
              </a:p>
            </p:txBody>
          </p:sp>
          <p:sp>
            <p:nvSpPr>
              <p:cNvPr id="210970" name="Text Box 26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 5</a:t>
                </a:r>
                <a:endParaRPr lang="ru-RU" sz="2400"/>
              </a:p>
            </p:txBody>
          </p:sp>
          <p:sp>
            <p:nvSpPr>
              <p:cNvPr id="210971" name="Line 27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10972" name="Text Box 28"/>
          <p:cNvSpPr txBox="1">
            <a:spLocks noChangeArrowheads="1"/>
          </p:cNvSpPr>
          <p:nvPr/>
        </p:nvSpPr>
        <p:spPr bwMode="auto">
          <a:xfrm>
            <a:off x="4495800" y="1219200"/>
            <a:ext cx="113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Верно</a:t>
            </a: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5943600" y="1143001"/>
            <a:ext cx="2513013" cy="881063"/>
            <a:chOff x="288" y="1200"/>
            <a:chExt cx="1583" cy="555"/>
          </a:xfrm>
        </p:grpSpPr>
        <p:graphicFrame>
          <p:nvGraphicFramePr>
            <p:cNvPr id="210974" name="Object 30"/>
            <p:cNvGraphicFramePr>
              <a:graphicFrameLocks noChangeAspect="1"/>
            </p:cNvGraphicFramePr>
            <p:nvPr/>
          </p:nvGraphicFramePr>
          <p:xfrm>
            <a:off x="288" y="1200"/>
            <a:ext cx="232" cy="273"/>
          </p:xfrm>
          <a:graphic>
            <a:graphicData uri="http://schemas.openxmlformats.org/presentationml/2006/ole">
              <p:oleObj spid="_x0000_s18434" name="Формула" r:id="rId4" imgW="139680" imgH="164880" progId="Equation.3">
                <p:embed/>
              </p:oleObj>
            </a:graphicData>
          </a:graphic>
        </p:graphicFrame>
        <p:sp>
          <p:nvSpPr>
            <p:cNvPr id="210975" name="Text Box 31"/>
            <p:cNvSpPr txBox="1">
              <a:spLocks noChangeArrowheads="1"/>
            </p:cNvSpPr>
            <p:nvPr/>
          </p:nvSpPr>
          <p:spPr bwMode="auto">
            <a:xfrm>
              <a:off x="480" y="1232"/>
              <a:ext cx="139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DEF         </a:t>
              </a:r>
              <a:r>
                <a:rPr lang="ru-RU" sz="2400" dirty="0" smtClean="0"/>
                <a:t>     </a:t>
              </a:r>
              <a:r>
                <a:rPr lang="en-US" sz="2400" dirty="0" smtClean="0"/>
                <a:t>ABC</a:t>
              </a:r>
              <a:r>
                <a:rPr lang="ru-RU" sz="2400" dirty="0" smtClean="0"/>
                <a:t> </a:t>
              </a:r>
              <a:endParaRPr lang="ru-RU" sz="2400" dirty="0"/>
            </a:p>
            <a:p>
              <a:r>
                <a:rPr lang="ru-RU" sz="2400" dirty="0"/>
                <a:t>по </a:t>
              </a:r>
              <a:r>
                <a:rPr lang="en-US" sz="2400" dirty="0"/>
                <a:t>3</a:t>
              </a:r>
              <a:r>
                <a:rPr lang="ru-RU" sz="2400" dirty="0"/>
                <a:t> признаку</a:t>
              </a:r>
            </a:p>
          </p:txBody>
        </p:sp>
        <p:sp>
          <p:nvSpPr>
            <p:cNvPr id="210976" name="Freeform 32"/>
            <p:cNvSpPr>
              <a:spLocks/>
            </p:cNvSpPr>
            <p:nvPr/>
          </p:nvSpPr>
          <p:spPr bwMode="auto">
            <a:xfrm rot="206182">
              <a:off x="960" y="1344"/>
              <a:ext cx="240" cy="95"/>
            </a:xfrm>
            <a:custGeom>
              <a:avLst/>
              <a:gdLst/>
              <a:ahLst/>
              <a:cxnLst>
                <a:cxn ang="0">
                  <a:pos x="203" y="138"/>
                </a:cxn>
                <a:cxn ang="0">
                  <a:pos x="160" y="181"/>
                </a:cxn>
                <a:cxn ang="0">
                  <a:pos x="73" y="199"/>
                </a:cxn>
                <a:cxn ang="0">
                  <a:pos x="11" y="148"/>
                </a:cxn>
                <a:cxn ang="0">
                  <a:pos x="11" y="66"/>
                </a:cxn>
                <a:cxn ang="0">
                  <a:pos x="68" y="26"/>
                </a:cxn>
                <a:cxn ang="0">
                  <a:pos x="160" y="39"/>
                </a:cxn>
                <a:cxn ang="0">
                  <a:pos x="285" y="110"/>
                </a:cxn>
                <a:cxn ang="0">
                  <a:pos x="378" y="172"/>
                </a:cxn>
                <a:cxn ang="0">
                  <a:pos x="485" y="167"/>
                </a:cxn>
                <a:cxn ang="0">
                  <a:pos x="535" y="113"/>
                </a:cxn>
                <a:cxn ang="0">
                  <a:pos x="517" y="31"/>
                </a:cxn>
                <a:cxn ang="0">
                  <a:pos x="433" y="3"/>
                </a:cxn>
                <a:cxn ang="0">
                  <a:pos x="348" y="49"/>
                </a:cxn>
              </a:cxnLst>
              <a:rect l="0" t="0" r="r" b="b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10977" name="Object 33"/>
            <p:cNvGraphicFramePr>
              <a:graphicFrameLocks noChangeAspect="1"/>
            </p:cNvGraphicFramePr>
            <p:nvPr/>
          </p:nvGraphicFramePr>
          <p:xfrm>
            <a:off x="1208" y="1200"/>
            <a:ext cx="232" cy="273"/>
          </p:xfrm>
          <a:graphic>
            <a:graphicData uri="http://schemas.openxmlformats.org/presentationml/2006/ole">
              <p:oleObj spid="_x0000_s18435" name="Формула" r:id="rId5" imgW="139680" imgH="164880" progId="Equation.3">
                <p:embed/>
              </p:oleObj>
            </a:graphicData>
          </a:graphic>
        </p:graphicFrame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3384550" y="1027113"/>
            <a:ext cx="930275" cy="950912"/>
            <a:chOff x="3792" y="864"/>
            <a:chExt cx="586" cy="599"/>
          </a:xfrm>
        </p:grpSpPr>
        <p:sp>
          <p:nvSpPr>
            <p:cNvPr id="210979" name="Text Box 35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7" name="Group 36"/>
            <p:cNvGrpSpPr>
              <a:grpSpLocks/>
            </p:cNvGrpSpPr>
            <p:nvPr/>
          </p:nvGrpSpPr>
          <p:grpSpPr bwMode="auto">
            <a:xfrm>
              <a:off x="4032" y="864"/>
              <a:ext cx="346" cy="599"/>
              <a:chOff x="3398" y="889"/>
              <a:chExt cx="346" cy="599"/>
            </a:xfrm>
          </p:grpSpPr>
          <p:sp>
            <p:nvSpPr>
              <p:cNvPr id="210981" name="Text Box 37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 </a:t>
                </a:r>
                <a:r>
                  <a:rPr lang="en-US" sz="2400"/>
                  <a:t>3</a:t>
                </a:r>
                <a:endParaRPr lang="ru-RU" sz="2400"/>
              </a:p>
            </p:txBody>
          </p:sp>
          <p:sp>
            <p:nvSpPr>
              <p:cNvPr id="210982" name="Text Box 38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 5</a:t>
                </a:r>
                <a:endParaRPr lang="ru-RU" sz="2400"/>
              </a:p>
            </p:txBody>
          </p:sp>
          <p:sp>
            <p:nvSpPr>
              <p:cNvPr id="210983" name="Line 39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10984" name="Text Box 40"/>
          <p:cNvSpPr txBox="1">
            <a:spLocks noChangeArrowheads="1"/>
          </p:cNvSpPr>
          <p:nvPr/>
        </p:nvSpPr>
        <p:spPr bwMode="auto">
          <a:xfrm>
            <a:off x="4114800" y="2286000"/>
            <a:ext cx="502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Докажите по 1 признаку подобия, </a:t>
            </a:r>
          </a:p>
          <a:p>
            <a:r>
              <a:rPr lang="ru-RU" sz="2400"/>
              <a:t>             по 2 признаку.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21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21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72" grpId="0"/>
      <p:bldP spid="2109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ext Box 2"/>
          <p:cNvSpPr txBox="1">
            <a:spLocks noChangeArrowheads="1"/>
          </p:cNvSpPr>
          <p:nvPr/>
        </p:nvSpPr>
        <p:spPr bwMode="auto">
          <a:xfrm>
            <a:off x="304800" y="5791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</a:t>
            </a:r>
            <a:endParaRPr lang="ru-RU" sz="2800"/>
          </a:p>
        </p:txBody>
      </p:sp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533400" y="2286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</a:t>
            </a:r>
            <a:endParaRPr lang="ru-RU" sz="2800"/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2895600" y="2286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76200" y="762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/>
              <a:t>                            </a:t>
            </a:r>
            <a:r>
              <a:rPr lang="en-US" sz="2400" dirty="0"/>
              <a:t>BC II AD. </a:t>
            </a:r>
            <a:r>
              <a:rPr lang="ru-RU" sz="2400" dirty="0"/>
              <a:t> Найдите пары подобных </a:t>
            </a:r>
          </a:p>
          <a:p>
            <a:r>
              <a:rPr lang="ru-RU" sz="2400" dirty="0"/>
              <a:t>                            треугольников и докажите их подобие. </a:t>
            </a:r>
          </a:p>
        </p:txBody>
      </p:sp>
      <p:graphicFrame>
        <p:nvGraphicFramePr>
          <p:cNvPr id="233478" name="Object 6"/>
          <p:cNvGraphicFramePr>
            <a:graphicFrameLocks noChangeAspect="1"/>
          </p:cNvGraphicFramePr>
          <p:nvPr/>
        </p:nvGraphicFramePr>
        <p:xfrm>
          <a:off x="382588" y="914400"/>
          <a:ext cx="2965450" cy="552450"/>
        </p:xfrm>
        <a:graphic>
          <a:graphicData uri="http://schemas.openxmlformats.org/presentationml/2006/ole">
            <p:oleObj spid="_x0000_s1026" name="Формула" r:id="rId4" imgW="1091880" imgH="203040" progId="Equation.3">
              <p:embed/>
            </p:oleObj>
          </a:graphicData>
        </a:graphic>
      </p:graphicFrame>
      <p:graphicFrame>
        <p:nvGraphicFramePr>
          <p:cNvPr id="233479" name="Object 7"/>
          <p:cNvGraphicFramePr>
            <a:graphicFrameLocks noChangeAspect="1"/>
          </p:cNvGraphicFramePr>
          <p:nvPr/>
        </p:nvGraphicFramePr>
        <p:xfrm>
          <a:off x="4191000" y="990600"/>
          <a:ext cx="2867025" cy="484188"/>
        </p:xfrm>
        <a:graphic>
          <a:graphicData uri="http://schemas.openxmlformats.org/presentationml/2006/ole">
            <p:oleObj spid="_x0000_s1027" name="Формула" r:id="rId5" imgW="1054080" imgH="177480" progId="Equation.3">
              <p:embed/>
            </p:oleObj>
          </a:graphicData>
        </a:graphic>
      </p:graphicFrame>
      <p:sp>
        <p:nvSpPr>
          <p:cNvPr id="233480" name="Text Box 8"/>
          <p:cNvSpPr txBox="1">
            <a:spLocks noChangeArrowheads="1"/>
          </p:cNvSpPr>
          <p:nvPr/>
        </p:nvSpPr>
        <p:spPr bwMode="auto">
          <a:xfrm>
            <a:off x="76200" y="7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Блиц-опрос </a:t>
            </a:r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4038600" y="2209800"/>
            <a:ext cx="502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660066"/>
                </a:solidFill>
              </a:rPr>
              <a:t> Запишите равенство отношений </a:t>
            </a:r>
          </a:p>
          <a:p>
            <a:r>
              <a:rPr lang="en-US" sz="2400">
                <a:solidFill>
                  <a:srgbClr val="660066"/>
                </a:solidFill>
              </a:rPr>
              <a:t>      </a:t>
            </a:r>
            <a:r>
              <a:rPr lang="ru-RU" sz="2400">
                <a:solidFill>
                  <a:srgbClr val="660066"/>
                </a:solidFill>
              </a:rPr>
              <a:t>соответствующих сторон. </a:t>
            </a:r>
            <a:r>
              <a:rPr lang="en-US" sz="2400">
                <a:solidFill>
                  <a:srgbClr val="660066"/>
                </a:solidFill>
              </a:rPr>
              <a:t> </a:t>
            </a:r>
            <a:endParaRPr lang="ru-RU" sz="2400">
              <a:solidFill>
                <a:srgbClr val="660066"/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667000" y="1600202"/>
            <a:ext cx="5570539" cy="512763"/>
            <a:chOff x="288" y="1200"/>
            <a:chExt cx="3509" cy="323"/>
          </a:xfrm>
        </p:grpSpPr>
        <p:graphicFrame>
          <p:nvGraphicFramePr>
            <p:cNvPr id="233483" name="Object 11"/>
            <p:cNvGraphicFramePr>
              <a:graphicFrameLocks noChangeAspect="1"/>
            </p:cNvGraphicFramePr>
            <p:nvPr/>
          </p:nvGraphicFramePr>
          <p:xfrm>
            <a:off x="288" y="1200"/>
            <a:ext cx="232" cy="273"/>
          </p:xfrm>
          <a:graphic>
            <a:graphicData uri="http://schemas.openxmlformats.org/presentationml/2006/ole">
              <p:oleObj spid="_x0000_s1028" name="Формула" r:id="rId6" imgW="139680" imgH="164880" progId="Equation.3">
                <p:embed/>
              </p:oleObj>
            </a:graphicData>
          </a:graphic>
        </p:graphicFrame>
        <p:sp>
          <p:nvSpPr>
            <p:cNvPr id="233484" name="Text Box 12"/>
            <p:cNvSpPr txBox="1">
              <a:spLocks noChangeArrowheads="1"/>
            </p:cNvSpPr>
            <p:nvPr/>
          </p:nvSpPr>
          <p:spPr bwMode="auto">
            <a:xfrm>
              <a:off x="480" y="1232"/>
              <a:ext cx="331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COB         </a:t>
              </a:r>
              <a:r>
                <a:rPr lang="ru-RU" sz="2400" dirty="0" smtClean="0"/>
                <a:t>    </a:t>
              </a:r>
              <a:r>
                <a:rPr lang="en-US" sz="2400" dirty="0" smtClean="0"/>
                <a:t>AOD</a:t>
              </a:r>
              <a:r>
                <a:rPr lang="ru-RU" sz="2400" dirty="0" smtClean="0"/>
                <a:t> </a:t>
              </a:r>
              <a:r>
                <a:rPr lang="ru-RU" sz="2400" dirty="0"/>
                <a:t>по 1 признаку подобия</a:t>
              </a:r>
            </a:p>
          </p:txBody>
        </p:sp>
        <p:sp>
          <p:nvSpPr>
            <p:cNvPr id="233485" name="Freeform 13"/>
            <p:cNvSpPr>
              <a:spLocks/>
            </p:cNvSpPr>
            <p:nvPr/>
          </p:nvSpPr>
          <p:spPr bwMode="auto">
            <a:xfrm rot="206182">
              <a:off x="960" y="1344"/>
              <a:ext cx="240" cy="95"/>
            </a:xfrm>
            <a:custGeom>
              <a:avLst/>
              <a:gdLst/>
              <a:ahLst/>
              <a:cxnLst>
                <a:cxn ang="0">
                  <a:pos x="203" y="138"/>
                </a:cxn>
                <a:cxn ang="0">
                  <a:pos x="160" y="181"/>
                </a:cxn>
                <a:cxn ang="0">
                  <a:pos x="73" y="199"/>
                </a:cxn>
                <a:cxn ang="0">
                  <a:pos x="11" y="148"/>
                </a:cxn>
                <a:cxn ang="0">
                  <a:pos x="11" y="66"/>
                </a:cxn>
                <a:cxn ang="0">
                  <a:pos x="68" y="26"/>
                </a:cxn>
                <a:cxn ang="0">
                  <a:pos x="160" y="39"/>
                </a:cxn>
                <a:cxn ang="0">
                  <a:pos x="285" y="110"/>
                </a:cxn>
                <a:cxn ang="0">
                  <a:pos x="378" y="172"/>
                </a:cxn>
                <a:cxn ang="0">
                  <a:pos x="485" y="167"/>
                </a:cxn>
                <a:cxn ang="0">
                  <a:pos x="535" y="113"/>
                </a:cxn>
                <a:cxn ang="0">
                  <a:pos x="517" y="31"/>
                </a:cxn>
                <a:cxn ang="0">
                  <a:pos x="433" y="3"/>
                </a:cxn>
                <a:cxn ang="0">
                  <a:pos x="348" y="49"/>
                </a:cxn>
              </a:cxnLst>
              <a:rect l="0" t="0" r="r" b="b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33486" name="Object 14"/>
            <p:cNvGraphicFramePr>
              <a:graphicFrameLocks noChangeAspect="1"/>
            </p:cNvGraphicFramePr>
            <p:nvPr/>
          </p:nvGraphicFramePr>
          <p:xfrm>
            <a:off x="1208" y="1200"/>
            <a:ext cx="232" cy="273"/>
          </p:xfrm>
          <a:graphic>
            <a:graphicData uri="http://schemas.openxmlformats.org/presentationml/2006/ole">
              <p:oleObj spid="_x0000_s1029" name="Формула" r:id="rId7" imgW="139680" imgH="164880" progId="Equation.3">
                <p:embed/>
              </p:oleObj>
            </a:graphicData>
          </a:graphic>
        </p:graphicFrame>
      </p:grpSp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4572000" y="57912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endParaRPr lang="ru-RU" sz="2800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241925" y="3392488"/>
            <a:ext cx="623888" cy="950912"/>
            <a:chOff x="3398" y="889"/>
            <a:chExt cx="393" cy="599"/>
          </a:xfrm>
        </p:grpSpPr>
        <p:sp>
          <p:nvSpPr>
            <p:cNvPr id="233489" name="Text Box 17"/>
            <p:cNvSpPr txBox="1">
              <a:spLocks noChangeArrowheads="1"/>
            </p:cNvSpPr>
            <p:nvPr/>
          </p:nvSpPr>
          <p:spPr bwMode="auto">
            <a:xfrm>
              <a:off x="3398" y="889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BC</a:t>
              </a:r>
              <a:endParaRPr lang="ru-RU" sz="2400"/>
            </a:p>
          </p:txBody>
        </p:sp>
        <p:sp>
          <p:nvSpPr>
            <p:cNvPr id="233490" name="Text Box 18"/>
            <p:cNvSpPr txBox="1">
              <a:spLocks noChangeArrowheads="1"/>
            </p:cNvSpPr>
            <p:nvPr/>
          </p:nvSpPr>
          <p:spPr bwMode="auto">
            <a:xfrm>
              <a:off x="3408" y="1200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AD</a:t>
              </a:r>
              <a:endParaRPr lang="ru-RU" sz="2400"/>
            </a:p>
          </p:txBody>
        </p:sp>
        <p:sp>
          <p:nvSpPr>
            <p:cNvPr id="233491" name="Line 19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867400" y="3352800"/>
            <a:ext cx="1038225" cy="950913"/>
            <a:chOff x="3792" y="864"/>
            <a:chExt cx="654" cy="599"/>
          </a:xfrm>
        </p:grpSpPr>
        <p:sp>
          <p:nvSpPr>
            <p:cNvPr id="233493" name="Text Box 21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4032" y="864"/>
              <a:ext cx="414" cy="599"/>
              <a:chOff x="3398" y="889"/>
              <a:chExt cx="414" cy="599"/>
            </a:xfrm>
          </p:grpSpPr>
          <p:sp>
            <p:nvSpPr>
              <p:cNvPr id="233495" name="Text Box 23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39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BO</a:t>
                </a:r>
                <a:endParaRPr lang="ru-RU" sz="2400"/>
              </a:p>
            </p:txBody>
          </p:sp>
          <p:sp>
            <p:nvSpPr>
              <p:cNvPr id="233496" name="Text Box 24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OD</a:t>
                </a:r>
                <a:endParaRPr lang="ru-RU" sz="2400"/>
              </a:p>
            </p:txBody>
          </p:sp>
          <p:sp>
            <p:nvSpPr>
              <p:cNvPr id="233497" name="Line 25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33498" name="Text Box 26"/>
          <p:cNvSpPr txBox="1">
            <a:spLocks noChangeArrowheads="1"/>
          </p:cNvSpPr>
          <p:nvPr/>
        </p:nvSpPr>
        <p:spPr bwMode="auto">
          <a:xfrm>
            <a:off x="7162800" y="3352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OC</a:t>
            </a:r>
            <a:endParaRPr lang="ru-RU" sz="2400"/>
          </a:p>
        </p:txBody>
      </p:sp>
      <p:sp>
        <p:nvSpPr>
          <p:cNvPr id="233499" name="Text Box 27"/>
          <p:cNvSpPr txBox="1">
            <a:spLocks noChangeArrowheads="1"/>
          </p:cNvSpPr>
          <p:nvPr/>
        </p:nvSpPr>
        <p:spPr bwMode="auto">
          <a:xfrm>
            <a:off x="7178675" y="3846513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OA</a:t>
            </a:r>
            <a:endParaRPr lang="ru-RU" sz="2400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6858000" y="3581400"/>
            <a:ext cx="854075" cy="457200"/>
            <a:chOff x="4416" y="1008"/>
            <a:chExt cx="538" cy="288"/>
          </a:xfrm>
        </p:grpSpPr>
        <p:sp>
          <p:nvSpPr>
            <p:cNvPr id="233501" name="Text Box 29"/>
            <p:cNvSpPr txBox="1">
              <a:spLocks noChangeArrowheads="1"/>
            </p:cNvSpPr>
            <p:nvPr/>
          </p:nvSpPr>
          <p:spPr bwMode="auto">
            <a:xfrm>
              <a:off x="4416" y="1008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sp>
          <p:nvSpPr>
            <p:cNvPr id="233502" name="Line 30"/>
            <p:cNvSpPr>
              <a:spLocks noChangeShapeType="1"/>
            </p:cNvSpPr>
            <p:nvPr/>
          </p:nvSpPr>
          <p:spPr bwMode="auto">
            <a:xfrm>
              <a:off x="4618" y="1175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3503" name="Freeform 31"/>
          <p:cNvSpPr>
            <a:spLocks/>
          </p:cNvSpPr>
          <p:nvPr/>
        </p:nvSpPr>
        <p:spPr bwMode="auto">
          <a:xfrm>
            <a:off x="444500" y="2743200"/>
            <a:ext cx="2794000" cy="3048000"/>
          </a:xfrm>
          <a:custGeom>
            <a:avLst/>
            <a:gdLst/>
            <a:ahLst/>
            <a:cxnLst>
              <a:cxn ang="0">
                <a:pos x="1760" y="0"/>
              </a:cxn>
              <a:cxn ang="0">
                <a:pos x="0" y="1920"/>
              </a:cxn>
            </a:cxnLst>
            <a:rect l="0" t="0" r="r" b="b"/>
            <a:pathLst>
              <a:path w="1760" h="1920">
                <a:moveTo>
                  <a:pt x="1760" y="0"/>
                </a:moveTo>
                <a:lnTo>
                  <a:pt x="0" y="192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504" name="Line 32"/>
          <p:cNvSpPr>
            <a:spLocks noChangeShapeType="1"/>
          </p:cNvSpPr>
          <p:nvPr/>
        </p:nvSpPr>
        <p:spPr bwMode="auto">
          <a:xfrm>
            <a:off x="381000" y="2743200"/>
            <a:ext cx="342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505" name="Freeform 33"/>
          <p:cNvSpPr>
            <a:spLocks/>
          </p:cNvSpPr>
          <p:nvPr/>
        </p:nvSpPr>
        <p:spPr bwMode="auto">
          <a:xfrm>
            <a:off x="88900" y="5791200"/>
            <a:ext cx="45974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96" y="0"/>
              </a:cxn>
            </a:cxnLst>
            <a:rect l="0" t="0" r="r" b="b"/>
            <a:pathLst>
              <a:path w="2896" h="1">
                <a:moveTo>
                  <a:pt x="0" y="0"/>
                </a:moveTo>
                <a:lnTo>
                  <a:pt x="289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506" name="Line 34"/>
          <p:cNvSpPr>
            <a:spLocks noChangeShapeType="1"/>
          </p:cNvSpPr>
          <p:nvPr/>
        </p:nvSpPr>
        <p:spPr bwMode="auto">
          <a:xfrm>
            <a:off x="762000" y="2743200"/>
            <a:ext cx="3657600" cy="3048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507" name="Text Box 35"/>
          <p:cNvSpPr txBox="1">
            <a:spLocks noChangeArrowheads="1"/>
          </p:cNvSpPr>
          <p:nvPr/>
        </p:nvSpPr>
        <p:spPr bwMode="auto">
          <a:xfrm>
            <a:off x="1600200" y="3657600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O</a:t>
            </a:r>
            <a:endParaRPr lang="ru-RU" sz="2800"/>
          </a:p>
        </p:txBody>
      </p: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1852613" y="3521075"/>
            <a:ext cx="633412" cy="787400"/>
            <a:chOff x="1167" y="2218"/>
            <a:chExt cx="399" cy="496"/>
          </a:xfrm>
        </p:grpSpPr>
        <p:sp>
          <p:nvSpPr>
            <p:cNvPr id="233509" name="Freeform 37"/>
            <p:cNvSpPr>
              <a:spLocks/>
            </p:cNvSpPr>
            <p:nvPr/>
          </p:nvSpPr>
          <p:spPr bwMode="auto">
            <a:xfrm>
              <a:off x="1167" y="2218"/>
              <a:ext cx="366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186" y="2"/>
                </a:cxn>
                <a:cxn ang="0">
                  <a:pos x="366" y="62"/>
                </a:cxn>
              </a:cxnLst>
              <a:rect l="0" t="0" r="r" b="b"/>
              <a:pathLst>
                <a:path w="366" h="74">
                  <a:moveTo>
                    <a:pt x="0" y="74"/>
                  </a:moveTo>
                  <a:cubicBezTo>
                    <a:pt x="31" y="62"/>
                    <a:pt x="125" y="4"/>
                    <a:pt x="186" y="2"/>
                  </a:cubicBezTo>
                  <a:cubicBezTo>
                    <a:pt x="247" y="0"/>
                    <a:pt x="328" y="49"/>
                    <a:pt x="366" y="62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3510" name="Freeform 38"/>
            <p:cNvSpPr>
              <a:spLocks/>
            </p:cNvSpPr>
            <p:nvPr/>
          </p:nvSpPr>
          <p:spPr bwMode="auto">
            <a:xfrm flipH="1" flipV="1">
              <a:off x="1200" y="2640"/>
              <a:ext cx="366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186" y="2"/>
                </a:cxn>
                <a:cxn ang="0">
                  <a:pos x="366" y="62"/>
                </a:cxn>
              </a:cxnLst>
              <a:rect l="0" t="0" r="r" b="b"/>
              <a:pathLst>
                <a:path w="366" h="74">
                  <a:moveTo>
                    <a:pt x="0" y="74"/>
                  </a:moveTo>
                  <a:cubicBezTo>
                    <a:pt x="31" y="62"/>
                    <a:pt x="125" y="4"/>
                    <a:pt x="186" y="2"/>
                  </a:cubicBezTo>
                  <a:cubicBezTo>
                    <a:pt x="247" y="0"/>
                    <a:pt x="328" y="49"/>
                    <a:pt x="366" y="62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661988" y="2743200"/>
            <a:ext cx="2371725" cy="3048000"/>
            <a:chOff x="417" y="1728"/>
            <a:chExt cx="1494" cy="1920"/>
          </a:xfrm>
        </p:grpSpPr>
        <p:grpSp>
          <p:nvGrpSpPr>
            <p:cNvPr id="9" name="Group 40"/>
            <p:cNvGrpSpPr>
              <a:grpSpLocks/>
            </p:cNvGrpSpPr>
            <p:nvPr/>
          </p:nvGrpSpPr>
          <p:grpSpPr bwMode="auto">
            <a:xfrm>
              <a:off x="1761" y="1728"/>
              <a:ext cx="150" cy="180"/>
              <a:chOff x="1761" y="1728"/>
              <a:chExt cx="150" cy="180"/>
            </a:xfrm>
          </p:grpSpPr>
          <p:sp>
            <p:nvSpPr>
              <p:cNvPr id="233513" name="Freeform 41"/>
              <p:cNvSpPr>
                <a:spLocks/>
              </p:cNvSpPr>
              <p:nvPr/>
            </p:nvSpPr>
            <p:spPr bwMode="auto">
              <a:xfrm>
                <a:off x="1761" y="1728"/>
                <a:ext cx="108" cy="180"/>
              </a:xfrm>
              <a:custGeom>
                <a:avLst/>
                <a:gdLst/>
                <a:ahLst/>
                <a:cxnLst>
                  <a:cxn ang="0">
                    <a:pos x="108" y="180"/>
                  </a:cxn>
                  <a:cxn ang="0">
                    <a:pos x="24" y="120"/>
                  </a:cxn>
                  <a:cxn ang="0">
                    <a:pos x="0" y="0"/>
                  </a:cxn>
                </a:cxnLst>
                <a:rect l="0" t="0" r="r" b="b"/>
                <a:pathLst>
                  <a:path w="108" h="180">
                    <a:moveTo>
                      <a:pt x="108" y="180"/>
                    </a:moveTo>
                    <a:cubicBezTo>
                      <a:pt x="95" y="170"/>
                      <a:pt x="42" y="150"/>
                      <a:pt x="24" y="120"/>
                    </a:cubicBezTo>
                    <a:cubicBezTo>
                      <a:pt x="6" y="90"/>
                      <a:pt x="5" y="25"/>
                      <a:pt x="0" y="0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3514" name="Freeform 42"/>
              <p:cNvSpPr>
                <a:spLocks/>
              </p:cNvSpPr>
              <p:nvPr/>
            </p:nvSpPr>
            <p:spPr bwMode="auto">
              <a:xfrm>
                <a:off x="1824" y="1728"/>
                <a:ext cx="87" cy="138"/>
              </a:xfrm>
              <a:custGeom>
                <a:avLst/>
                <a:gdLst/>
                <a:ahLst/>
                <a:cxnLst>
                  <a:cxn ang="0">
                    <a:pos x="87" y="138"/>
                  </a:cxn>
                  <a:cxn ang="0">
                    <a:pos x="15" y="90"/>
                  </a:cxn>
                  <a:cxn ang="0">
                    <a:pos x="0" y="0"/>
                  </a:cxn>
                </a:cxnLst>
                <a:rect l="0" t="0" r="r" b="b"/>
                <a:pathLst>
                  <a:path w="87" h="138">
                    <a:moveTo>
                      <a:pt x="87" y="138"/>
                    </a:moveTo>
                    <a:cubicBezTo>
                      <a:pt x="75" y="130"/>
                      <a:pt x="29" y="113"/>
                      <a:pt x="15" y="90"/>
                    </a:cubicBezTo>
                    <a:cubicBezTo>
                      <a:pt x="1" y="67"/>
                      <a:pt x="3" y="19"/>
                      <a:pt x="0" y="0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43"/>
            <p:cNvGrpSpPr>
              <a:grpSpLocks/>
            </p:cNvGrpSpPr>
            <p:nvPr/>
          </p:nvGrpSpPr>
          <p:grpSpPr bwMode="auto">
            <a:xfrm>
              <a:off x="417" y="3456"/>
              <a:ext cx="159" cy="192"/>
              <a:chOff x="417" y="3456"/>
              <a:chExt cx="159" cy="192"/>
            </a:xfrm>
          </p:grpSpPr>
          <p:sp>
            <p:nvSpPr>
              <p:cNvPr id="233516" name="Freeform 44"/>
              <p:cNvSpPr>
                <a:spLocks/>
              </p:cNvSpPr>
              <p:nvPr/>
            </p:nvSpPr>
            <p:spPr bwMode="auto">
              <a:xfrm>
                <a:off x="459" y="3456"/>
                <a:ext cx="117" cy="1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3" y="72"/>
                  </a:cxn>
                  <a:cxn ang="0">
                    <a:pos x="117" y="192"/>
                  </a:cxn>
                </a:cxnLst>
                <a:rect l="0" t="0" r="r" b="b"/>
                <a:pathLst>
                  <a:path w="117" h="192">
                    <a:moveTo>
                      <a:pt x="0" y="0"/>
                    </a:moveTo>
                    <a:cubicBezTo>
                      <a:pt x="15" y="13"/>
                      <a:pt x="74" y="40"/>
                      <a:pt x="93" y="72"/>
                    </a:cubicBezTo>
                    <a:cubicBezTo>
                      <a:pt x="112" y="104"/>
                      <a:pt x="112" y="167"/>
                      <a:pt x="117" y="192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3517" name="Freeform 45"/>
              <p:cNvSpPr>
                <a:spLocks/>
              </p:cNvSpPr>
              <p:nvPr/>
            </p:nvSpPr>
            <p:spPr bwMode="auto">
              <a:xfrm>
                <a:off x="417" y="3504"/>
                <a:ext cx="98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2" y="54"/>
                  </a:cxn>
                  <a:cxn ang="0">
                    <a:pos x="97" y="144"/>
                  </a:cxn>
                </a:cxnLst>
                <a:rect l="0" t="0" r="r" b="b"/>
                <a:pathLst>
                  <a:path w="98" h="144">
                    <a:moveTo>
                      <a:pt x="0" y="0"/>
                    </a:moveTo>
                    <a:cubicBezTo>
                      <a:pt x="13" y="9"/>
                      <a:pt x="66" y="30"/>
                      <a:pt x="82" y="54"/>
                    </a:cubicBezTo>
                    <a:cubicBezTo>
                      <a:pt x="98" y="78"/>
                      <a:pt x="94" y="125"/>
                      <a:pt x="97" y="144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33518" name="Text Box 46"/>
          <p:cNvSpPr txBox="1">
            <a:spLocks noChangeArrowheads="1"/>
          </p:cNvSpPr>
          <p:nvPr/>
        </p:nvSpPr>
        <p:spPr bwMode="auto">
          <a:xfrm>
            <a:off x="2667000" y="3200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3519" name="Text Box 47"/>
          <p:cNvSpPr txBox="1">
            <a:spLocks noChangeArrowheads="1"/>
          </p:cNvSpPr>
          <p:nvPr/>
        </p:nvSpPr>
        <p:spPr bwMode="auto">
          <a:xfrm>
            <a:off x="914400" y="44958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3520" name="Text Box 48"/>
          <p:cNvSpPr txBox="1">
            <a:spLocks noChangeArrowheads="1"/>
          </p:cNvSpPr>
          <p:nvPr/>
        </p:nvSpPr>
        <p:spPr bwMode="auto">
          <a:xfrm>
            <a:off x="3200400" y="44196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21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3521" name="Text Box 49"/>
          <p:cNvSpPr txBox="1">
            <a:spLocks noChangeArrowheads="1"/>
          </p:cNvSpPr>
          <p:nvPr/>
        </p:nvSpPr>
        <p:spPr bwMode="auto">
          <a:xfrm>
            <a:off x="3200400" y="44196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21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3522" name="Text Box 50"/>
          <p:cNvSpPr txBox="1">
            <a:spLocks noChangeArrowheads="1"/>
          </p:cNvSpPr>
          <p:nvPr/>
        </p:nvSpPr>
        <p:spPr bwMode="auto">
          <a:xfrm>
            <a:off x="2667000" y="3200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3523" name="Text Box 51"/>
          <p:cNvSpPr txBox="1">
            <a:spLocks noChangeArrowheads="1"/>
          </p:cNvSpPr>
          <p:nvPr/>
        </p:nvSpPr>
        <p:spPr bwMode="auto">
          <a:xfrm>
            <a:off x="914400" y="44958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3524" name="Text Box 52"/>
          <p:cNvSpPr txBox="1">
            <a:spLocks noChangeArrowheads="1"/>
          </p:cNvSpPr>
          <p:nvPr/>
        </p:nvSpPr>
        <p:spPr bwMode="auto">
          <a:xfrm>
            <a:off x="990600" y="3124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endParaRPr lang="ru-RU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3525" name="Text Box 53"/>
          <p:cNvSpPr txBox="1">
            <a:spLocks noChangeArrowheads="1"/>
          </p:cNvSpPr>
          <p:nvPr/>
        </p:nvSpPr>
        <p:spPr bwMode="auto">
          <a:xfrm>
            <a:off x="1017588" y="31242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endParaRPr lang="ru-RU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5638800" y="4953000"/>
            <a:ext cx="549275" cy="950913"/>
            <a:chOff x="3398" y="889"/>
            <a:chExt cx="346" cy="599"/>
          </a:xfrm>
        </p:grpSpPr>
        <p:sp>
          <p:nvSpPr>
            <p:cNvPr id="233527" name="Text Box 55"/>
            <p:cNvSpPr txBox="1">
              <a:spLocks noChangeArrowheads="1"/>
            </p:cNvSpPr>
            <p:nvPr/>
          </p:nvSpPr>
          <p:spPr bwMode="auto">
            <a:xfrm>
              <a:off x="3398" y="889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 </a:t>
              </a:r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</a:t>
              </a:r>
              <a:endPara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33528" name="Text Box 56"/>
            <p:cNvSpPr txBox="1">
              <a:spLocks noChangeArrowheads="1"/>
            </p:cNvSpPr>
            <p:nvPr/>
          </p:nvSpPr>
          <p:spPr bwMode="auto">
            <a:xfrm>
              <a:off x="3408" y="12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21</a:t>
              </a:r>
              <a:endParaRPr lang="ru-RU" sz="2400"/>
            </a:p>
          </p:txBody>
        </p:sp>
        <p:sp>
          <p:nvSpPr>
            <p:cNvPr id="233529" name="Line 57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6172200" y="4916488"/>
            <a:ext cx="930275" cy="950912"/>
            <a:chOff x="3792" y="864"/>
            <a:chExt cx="586" cy="599"/>
          </a:xfrm>
        </p:grpSpPr>
        <p:sp>
          <p:nvSpPr>
            <p:cNvPr id="233531" name="Text Box 59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13" name="Group 60"/>
            <p:cNvGrpSpPr>
              <a:grpSpLocks/>
            </p:cNvGrpSpPr>
            <p:nvPr/>
          </p:nvGrpSpPr>
          <p:grpSpPr bwMode="auto">
            <a:xfrm>
              <a:off x="4032" y="864"/>
              <a:ext cx="346" cy="599"/>
              <a:chOff x="3398" y="889"/>
              <a:chExt cx="346" cy="599"/>
            </a:xfrm>
          </p:grpSpPr>
          <p:sp>
            <p:nvSpPr>
              <p:cNvPr id="233533" name="Text Box 61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 </a:t>
                </a:r>
                <a:r>
                  <a:rPr lang="en-US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4</a:t>
                </a:r>
                <a:endParaRPr lang="ru-RU" sz="2400"/>
              </a:p>
            </p:txBody>
          </p:sp>
          <p:sp>
            <p:nvSpPr>
              <p:cNvPr id="233534" name="Text Box 62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12</a:t>
                </a:r>
                <a:endParaRPr lang="ru-RU" sz="2400"/>
              </a:p>
            </p:txBody>
          </p:sp>
          <p:sp>
            <p:nvSpPr>
              <p:cNvPr id="233535" name="Line 63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233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4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33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500"/>
                                        <p:tgtEl>
                                          <p:spTgt spid="23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500"/>
                                        <p:tgtEl>
                                          <p:spTgt spid="23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1.11111E-6 L 0.59166 -0.01111 " pathEditMode="relative" ptsTypes="AA">
                                      <p:cBhvr>
                                        <p:cTn id="89" dur="500" fill="hold"/>
                                        <p:tgtEl>
                                          <p:spTgt spid="233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0.54166 -0.02222 " pathEditMode="relative" ptsTypes="AA">
                                      <p:cBhvr>
                                        <p:cTn id="93" dur="500" fill="hold"/>
                                        <p:tgtEl>
                                          <p:spTgt spid="233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33802 -0.03334 " pathEditMode="relative" rAng="0" ptsTypes="AA">
                                      <p:cBhvr>
                                        <p:cTn id="97" dur="500" fill="hold"/>
                                        <p:tgtEl>
                                          <p:spTgt spid="2335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71666 -0.05556 " pathEditMode="relative" ptsTypes="AA">
                                      <p:cBhvr>
                                        <p:cTn id="101" dur="500" fill="hold"/>
                                        <p:tgtEl>
                                          <p:spTgt spid="233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1" grpId="0"/>
      <p:bldP spid="233498" grpId="0"/>
      <p:bldP spid="233499" grpId="0"/>
      <p:bldP spid="233521" grpId="0"/>
      <p:bldP spid="233522" grpId="0"/>
      <p:bldP spid="233523" grpId="0"/>
      <p:bldP spid="2335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AutoShape 2"/>
          <p:cNvSpPr>
            <a:spLocks noChangeArrowheads="1"/>
          </p:cNvSpPr>
          <p:nvPr/>
        </p:nvSpPr>
        <p:spPr bwMode="auto">
          <a:xfrm>
            <a:off x="457200" y="2362200"/>
            <a:ext cx="2057400" cy="1752600"/>
          </a:xfrm>
          <a:prstGeom prst="triangle">
            <a:avLst>
              <a:gd name="adj" fmla="val 90741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2995" name="AutoShape 3"/>
          <p:cNvSpPr>
            <a:spLocks noChangeArrowheads="1"/>
          </p:cNvSpPr>
          <p:nvPr/>
        </p:nvSpPr>
        <p:spPr bwMode="auto">
          <a:xfrm>
            <a:off x="2133600" y="3276600"/>
            <a:ext cx="3124200" cy="2667000"/>
          </a:xfrm>
          <a:prstGeom prst="triangle">
            <a:avLst>
              <a:gd name="adj" fmla="val 89838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 flipH="1">
            <a:off x="1676400" y="57912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A</a:t>
            </a:r>
            <a:endParaRPr lang="ru-RU" sz="2800"/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5029200" y="29718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</a:t>
            </a:r>
            <a:endParaRPr lang="ru-RU" sz="2800"/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5257800" y="57912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</a:t>
            </a:r>
            <a:endParaRPr lang="ru-RU" sz="2800"/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                       Найдите пары подобных </a:t>
            </a:r>
          </a:p>
          <a:p>
            <a:r>
              <a:rPr lang="ru-RU" sz="2400"/>
              <a:t>                            треугольников и докажите их подобие. </a:t>
            </a:r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76200" y="7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Блиц-опрос </a:t>
            </a: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228600" y="40386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endParaRPr lang="ru-RU" sz="2800"/>
          </a:p>
        </p:txBody>
      </p:sp>
      <p:sp>
        <p:nvSpPr>
          <p:cNvPr id="213002" name="Text Box 10"/>
          <p:cNvSpPr txBox="1">
            <a:spLocks noChangeArrowheads="1"/>
          </p:cNvSpPr>
          <p:nvPr/>
        </p:nvSpPr>
        <p:spPr bwMode="auto">
          <a:xfrm>
            <a:off x="2057400" y="1905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E</a:t>
            </a:r>
            <a:endParaRPr lang="ru-RU" sz="2800"/>
          </a:p>
        </p:txBody>
      </p:sp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2362200" y="40386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F</a:t>
            </a:r>
            <a:endParaRPr lang="ru-RU" sz="2800"/>
          </a:p>
        </p:txBody>
      </p:sp>
      <p:sp>
        <p:nvSpPr>
          <p:cNvPr id="213004" name="Text Box 12"/>
          <p:cNvSpPr txBox="1">
            <a:spLocks noChangeArrowheads="1"/>
          </p:cNvSpPr>
          <p:nvPr/>
        </p:nvSpPr>
        <p:spPr bwMode="auto">
          <a:xfrm>
            <a:off x="2362200" y="2971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4см</a:t>
            </a:r>
          </a:p>
        </p:txBody>
      </p:sp>
      <p:sp>
        <p:nvSpPr>
          <p:cNvPr id="213005" name="Text Box 13"/>
          <p:cNvSpPr txBox="1">
            <a:spLocks noChangeArrowheads="1"/>
          </p:cNvSpPr>
          <p:nvPr/>
        </p:nvSpPr>
        <p:spPr bwMode="auto">
          <a:xfrm>
            <a:off x="685800" y="2895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8см</a:t>
            </a:r>
          </a:p>
        </p:txBody>
      </p:sp>
      <p:sp>
        <p:nvSpPr>
          <p:cNvPr id="213006" name="Text Box 14"/>
          <p:cNvSpPr txBox="1">
            <a:spLocks noChangeArrowheads="1"/>
          </p:cNvSpPr>
          <p:nvPr/>
        </p:nvSpPr>
        <p:spPr bwMode="auto">
          <a:xfrm>
            <a:off x="1143000" y="4038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6см</a:t>
            </a:r>
          </a:p>
        </p:txBody>
      </p:sp>
      <p:sp>
        <p:nvSpPr>
          <p:cNvPr id="213007" name="Text Box 15"/>
          <p:cNvSpPr txBox="1">
            <a:spLocks noChangeArrowheads="1"/>
          </p:cNvSpPr>
          <p:nvPr/>
        </p:nvSpPr>
        <p:spPr bwMode="auto">
          <a:xfrm>
            <a:off x="5105400" y="4419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6см</a:t>
            </a:r>
          </a:p>
        </p:txBody>
      </p:sp>
      <p:sp>
        <p:nvSpPr>
          <p:cNvPr id="213008" name="Text Box 16"/>
          <p:cNvSpPr txBox="1">
            <a:spLocks noChangeArrowheads="1"/>
          </p:cNvSpPr>
          <p:nvPr/>
        </p:nvSpPr>
        <p:spPr bwMode="auto">
          <a:xfrm>
            <a:off x="3352800" y="5867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9см</a:t>
            </a:r>
          </a:p>
        </p:txBody>
      </p:sp>
      <p:sp>
        <p:nvSpPr>
          <p:cNvPr id="213009" name="Text Box 17"/>
          <p:cNvSpPr txBox="1">
            <a:spLocks noChangeArrowheads="1"/>
          </p:cNvSpPr>
          <p:nvPr/>
        </p:nvSpPr>
        <p:spPr bwMode="auto">
          <a:xfrm>
            <a:off x="2743200" y="4267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12см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905000" y="1066800"/>
            <a:ext cx="549275" cy="950913"/>
            <a:chOff x="3398" y="889"/>
            <a:chExt cx="346" cy="599"/>
          </a:xfrm>
        </p:grpSpPr>
        <p:sp>
          <p:nvSpPr>
            <p:cNvPr id="213011" name="Text Box 19"/>
            <p:cNvSpPr txBox="1">
              <a:spLocks noChangeArrowheads="1"/>
            </p:cNvSpPr>
            <p:nvPr/>
          </p:nvSpPr>
          <p:spPr bwMode="auto">
            <a:xfrm>
              <a:off x="3398" y="889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 6</a:t>
              </a:r>
            </a:p>
          </p:txBody>
        </p:sp>
        <p:sp>
          <p:nvSpPr>
            <p:cNvPr id="213012" name="Text Box 20"/>
            <p:cNvSpPr txBox="1">
              <a:spLocks noChangeArrowheads="1"/>
            </p:cNvSpPr>
            <p:nvPr/>
          </p:nvSpPr>
          <p:spPr bwMode="auto">
            <a:xfrm>
              <a:off x="3408" y="1200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 </a:t>
              </a:r>
              <a:r>
                <a:rPr lang="ru-RU" sz="2400"/>
                <a:t>4</a:t>
              </a:r>
            </a:p>
          </p:txBody>
        </p:sp>
        <p:sp>
          <p:nvSpPr>
            <p:cNvPr id="213013" name="Line 21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470150" y="1027113"/>
            <a:ext cx="930275" cy="950912"/>
            <a:chOff x="3792" y="864"/>
            <a:chExt cx="586" cy="599"/>
          </a:xfrm>
        </p:grpSpPr>
        <p:sp>
          <p:nvSpPr>
            <p:cNvPr id="213015" name="Text Box 23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4032" y="864"/>
              <a:ext cx="346" cy="599"/>
              <a:chOff x="3398" y="889"/>
              <a:chExt cx="346" cy="599"/>
            </a:xfrm>
          </p:grpSpPr>
          <p:sp>
            <p:nvSpPr>
              <p:cNvPr id="213017" name="Text Box 25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 9</a:t>
                </a:r>
              </a:p>
            </p:txBody>
          </p:sp>
          <p:sp>
            <p:nvSpPr>
              <p:cNvPr id="213018" name="Text Box 26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 </a:t>
                </a:r>
                <a:r>
                  <a:rPr lang="ru-RU" sz="2400"/>
                  <a:t>6</a:t>
                </a:r>
              </a:p>
            </p:txBody>
          </p:sp>
          <p:sp>
            <p:nvSpPr>
              <p:cNvPr id="213019" name="Line 27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13020" name="Text Box 28"/>
          <p:cNvSpPr txBox="1">
            <a:spLocks noChangeArrowheads="1"/>
          </p:cNvSpPr>
          <p:nvPr/>
        </p:nvSpPr>
        <p:spPr bwMode="auto">
          <a:xfrm>
            <a:off x="4495800" y="1219200"/>
            <a:ext cx="113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Верно</a:t>
            </a: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5943600" y="1143001"/>
            <a:ext cx="2513013" cy="881063"/>
            <a:chOff x="288" y="1200"/>
            <a:chExt cx="1583" cy="555"/>
          </a:xfrm>
        </p:grpSpPr>
        <p:graphicFrame>
          <p:nvGraphicFramePr>
            <p:cNvPr id="213022" name="Object 30"/>
            <p:cNvGraphicFramePr>
              <a:graphicFrameLocks noChangeAspect="1"/>
            </p:cNvGraphicFramePr>
            <p:nvPr/>
          </p:nvGraphicFramePr>
          <p:xfrm>
            <a:off x="288" y="1200"/>
            <a:ext cx="232" cy="273"/>
          </p:xfrm>
          <a:graphic>
            <a:graphicData uri="http://schemas.openxmlformats.org/presentationml/2006/ole">
              <p:oleObj spid="_x0000_s19458" name="Формула" r:id="rId4" imgW="139680" imgH="164880" progId="Equation.3">
                <p:embed/>
              </p:oleObj>
            </a:graphicData>
          </a:graphic>
        </p:graphicFrame>
        <p:sp>
          <p:nvSpPr>
            <p:cNvPr id="213023" name="Text Box 31"/>
            <p:cNvSpPr txBox="1">
              <a:spLocks noChangeArrowheads="1"/>
            </p:cNvSpPr>
            <p:nvPr/>
          </p:nvSpPr>
          <p:spPr bwMode="auto">
            <a:xfrm>
              <a:off x="480" y="1232"/>
              <a:ext cx="139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DEF         </a:t>
              </a:r>
              <a:r>
                <a:rPr lang="ru-RU" sz="2400" dirty="0" smtClean="0"/>
                <a:t>     </a:t>
              </a:r>
              <a:r>
                <a:rPr lang="en-US" sz="2400" dirty="0" smtClean="0"/>
                <a:t>ABC</a:t>
              </a:r>
              <a:r>
                <a:rPr lang="ru-RU" sz="2400" dirty="0" smtClean="0"/>
                <a:t> </a:t>
              </a:r>
              <a:endParaRPr lang="ru-RU" sz="2400" dirty="0"/>
            </a:p>
            <a:p>
              <a:r>
                <a:rPr lang="ru-RU" sz="2400" dirty="0"/>
                <a:t>по </a:t>
              </a:r>
              <a:r>
                <a:rPr lang="en-US" sz="2400" dirty="0"/>
                <a:t>3</a:t>
              </a:r>
              <a:r>
                <a:rPr lang="ru-RU" sz="2400" dirty="0"/>
                <a:t> признаку</a:t>
              </a:r>
            </a:p>
          </p:txBody>
        </p:sp>
        <p:sp>
          <p:nvSpPr>
            <p:cNvPr id="213024" name="Freeform 32"/>
            <p:cNvSpPr>
              <a:spLocks/>
            </p:cNvSpPr>
            <p:nvPr/>
          </p:nvSpPr>
          <p:spPr bwMode="auto">
            <a:xfrm rot="206182">
              <a:off x="960" y="1344"/>
              <a:ext cx="240" cy="95"/>
            </a:xfrm>
            <a:custGeom>
              <a:avLst/>
              <a:gdLst/>
              <a:ahLst/>
              <a:cxnLst>
                <a:cxn ang="0">
                  <a:pos x="203" y="138"/>
                </a:cxn>
                <a:cxn ang="0">
                  <a:pos x="160" y="181"/>
                </a:cxn>
                <a:cxn ang="0">
                  <a:pos x="73" y="199"/>
                </a:cxn>
                <a:cxn ang="0">
                  <a:pos x="11" y="148"/>
                </a:cxn>
                <a:cxn ang="0">
                  <a:pos x="11" y="66"/>
                </a:cxn>
                <a:cxn ang="0">
                  <a:pos x="68" y="26"/>
                </a:cxn>
                <a:cxn ang="0">
                  <a:pos x="160" y="39"/>
                </a:cxn>
                <a:cxn ang="0">
                  <a:pos x="285" y="110"/>
                </a:cxn>
                <a:cxn ang="0">
                  <a:pos x="378" y="172"/>
                </a:cxn>
                <a:cxn ang="0">
                  <a:pos x="485" y="167"/>
                </a:cxn>
                <a:cxn ang="0">
                  <a:pos x="535" y="113"/>
                </a:cxn>
                <a:cxn ang="0">
                  <a:pos x="517" y="31"/>
                </a:cxn>
                <a:cxn ang="0">
                  <a:pos x="433" y="3"/>
                </a:cxn>
                <a:cxn ang="0">
                  <a:pos x="348" y="49"/>
                </a:cxn>
              </a:cxnLst>
              <a:rect l="0" t="0" r="r" b="b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13025" name="Object 33"/>
            <p:cNvGraphicFramePr>
              <a:graphicFrameLocks noChangeAspect="1"/>
            </p:cNvGraphicFramePr>
            <p:nvPr/>
          </p:nvGraphicFramePr>
          <p:xfrm>
            <a:off x="1208" y="1200"/>
            <a:ext cx="232" cy="273"/>
          </p:xfrm>
          <a:graphic>
            <a:graphicData uri="http://schemas.openxmlformats.org/presentationml/2006/ole">
              <p:oleObj spid="_x0000_s19459" name="Формула" r:id="rId5" imgW="139680" imgH="164880" progId="Equation.3">
                <p:embed/>
              </p:oleObj>
            </a:graphicData>
          </a:graphic>
        </p:graphicFrame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3384550" y="1027113"/>
            <a:ext cx="930275" cy="950912"/>
            <a:chOff x="3792" y="864"/>
            <a:chExt cx="586" cy="599"/>
          </a:xfrm>
        </p:grpSpPr>
        <p:sp>
          <p:nvSpPr>
            <p:cNvPr id="213027" name="Text Box 35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7" name="Group 36"/>
            <p:cNvGrpSpPr>
              <a:grpSpLocks/>
            </p:cNvGrpSpPr>
            <p:nvPr/>
          </p:nvGrpSpPr>
          <p:grpSpPr bwMode="auto">
            <a:xfrm>
              <a:off x="4032" y="864"/>
              <a:ext cx="346" cy="599"/>
              <a:chOff x="3398" y="889"/>
              <a:chExt cx="346" cy="599"/>
            </a:xfrm>
          </p:grpSpPr>
          <p:sp>
            <p:nvSpPr>
              <p:cNvPr id="213029" name="Text Box 37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12</a:t>
                </a:r>
              </a:p>
            </p:txBody>
          </p:sp>
          <p:sp>
            <p:nvSpPr>
              <p:cNvPr id="213030" name="Text Box 38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 </a:t>
                </a:r>
                <a:r>
                  <a:rPr lang="ru-RU" sz="2400"/>
                  <a:t>8</a:t>
                </a:r>
              </a:p>
            </p:txBody>
          </p:sp>
          <p:sp>
            <p:nvSpPr>
              <p:cNvPr id="213031" name="Line 39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21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ext Box 2"/>
          <p:cNvSpPr txBox="1">
            <a:spLocks noChangeArrowheads="1"/>
          </p:cNvSpPr>
          <p:nvPr/>
        </p:nvSpPr>
        <p:spPr bwMode="auto">
          <a:xfrm>
            <a:off x="76200" y="762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                       Найдите пары подобных </a:t>
            </a:r>
          </a:p>
          <a:p>
            <a:r>
              <a:rPr lang="ru-RU" sz="2400"/>
              <a:t>                            треугольников и докажите их подобие. </a:t>
            </a:r>
          </a:p>
        </p:txBody>
      </p:sp>
      <p:sp>
        <p:nvSpPr>
          <p:cNvPr id="215043" name="Text Box 3"/>
          <p:cNvSpPr txBox="1">
            <a:spLocks noChangeArrowheads="1"/>
          </p:cNvSpPr>
          <p:nvPr/>
        </p:nvSpPr>
        <p:spPr bwMode="auto">
          <a:xfrm>
            <a:off x="76200" y="7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Блиц-опрос </a:t>
            </a:r>
          </a:p>
        </p:txBody>
      </p:sp>
      <p:sp>
        <p:nvSpPr>
          <p:cNvPr id="215044" name="AutoShape 4"/>
          <p:cNvSpPr>
            <a:spLocks noChangeArrowheads="1"/>
          </p:cNvSpPr>
          <p:nvPr/>
        </p:nvSpPr>
        <p:spPr bwMode="auto">
          <a:xfrm rot="-1749595">
            <a:off x="2819400" y="1981200"/>
            <a:ext cx="2514600" cy="3352800"/>
          </a:xfrm>
          <a:prstGeom prst="triangle">
            <a:avLst>
              <a:gd name="adj" fmla="val 49495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045" name="AutoShape 5"/>
          <p:cNvSpPr>
            <a:spLocks noChangeArrowheads="1"/>
          </p:cNvSpPr>
          <p:nvPr/>
        </p:nvSpPr>
        <p:spPr bwMode="auto">
          <a:xfrm rot="-1569905">
            <a:off x="457200" y="2590800"/>
            <a:ext cx="1828800" cy="2438400"/>
          </a:xfrm>
          <a:prstGeom prst="triangle">
            <a:avLst>
              <a:gd name="adj" fmla="val 48264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046" name="Text Box 6"/>
          <p:cNvSpPr txBox="1">
            <a:spLocks noChangeArrowheads="1"/>
          </p:cNvSpPr>
          <p:nvPr/>
        </p:nvSpPr>
        <p:spPr bwMode="auto">
          <a:xfrm>
            <a:off x="3733800" y="5791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</a:t>
            </a:r>
            <a:endParaRPr lang="ru-RU" sz="2800"/>
          </a:p>
        </p:txBody>
      </p:sp>
      <p:sp>
        <p:nvSpPr>
          <p:cNvPr id="215047" name="Text Box 7"/>
          <p:cNvSpPr txBox="1">
            <a:spLocks noChangeArrowheads="1"/>
          </p:cNvSpPr>
          <p:nvPr/>
        </p:nvSpPr>
        <p:spPr bwMode="auto">
          <a:xfrm>
            <a:off x="3048000" y="16764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</a:t>
            </a:r>
            <a:endParaRPr lang="ru-RU" sz="2800"/>
          </a:p>
        </p:txBody>
      </p:sp>
      <p:sp>
        <p:nvSpPr>
          <p:cNvPr id="215048" name="Text Box 8"/>
          <p:cNvSpPr txBox="1">
            <a:spLocks noChangeArrowheads="1"/>
          </p:cNvSpPr>
          <p:nvPr/>
        </p:nvSpPr>
        <p:spPr bwMode="auto">
          <a:xfrm>
            <a:off x="6019800" y="43434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</a:t>
            </a:r>
            <a:endParaRPr lang="ru-RU" sz="2800"/>
          </a:p>
        </p:txBody>
      </p:sp>
      <p:sp>
        <p:nvSpPr>
          <p:cNvPr id="215049" name="Text Box 9"/>
          <p:cNvSpPr txBox="1">
            <a:spLocks noChangeArrowheads="1"/>
          </p:cNvSpPr>
          <p:nvPr/>
        </p:nvSpPr>
        <p:spPr bwMode="auto">
          <a:xfrm>
            <a:off x="4800600" y="50292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6см</a:t>
            </a:r>
          </a:p>
        </p:txBody>
      </p:sp>
      <p:sp>
        <p:nvSpPr>
          <p:cNvPr id="215050" name="Text Box 10"/>
          <p:cNvSpPr txBox="1">
            <a:spLocks noChangeArrowheads="1"/>
          </p:cNvSpPr>
          <p:nvPr/>
        </p:nvSpPr>
        <p:spPr bwMode="auto">
          <a:xfrm>
            <a:off x="457200" y="22860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M</a:t>
            </a:r>
            <a:endParaRPr lang="ru-RU" sz="2800"/>
          </a:p>
        </p:txBody>
      </p:sp>
      <p:sp>
        <p:nvSpPr>
          <p:cNvPr id="215051" name="Text Box 11"/>
          <p:cNvSpPr txBox="1">
            <a:spLocks noChangeArrowheads="1"/>
          </p:cNvSpPr>
          <p:nvPr/>
        </p:nvSpPr>
        <p:spPr bwMode="auto">
          <a:xfrm>
            <a:off x="2590800" y="4419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L</a:t>
            </a:r>
            <a:endParaRPr lang="ru-RU" sz="2800"/>
          </a:p>
        </p:txBody>
      </p:sp>
      <p:sp>
        <p:nvSpPr>
          <p:cNvPr id="215052" name="Text Box 12"/>
          <p:cNvSpPr txBox="1">
            <a:spLocks noChangeArrowheads="1"/>
          </p:cNvSpPr>
          <p:nvPr/>
        </p:nvSpPr>
        <p:spPr bwMode="auto">
          <a:xfrm>
            <a:off x="914400" y="52578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K</a:t>
            </a:r>
            <a:endParaRPr lang="ru-RU" sz="2800"/>
          </a:p>
        </p:txBody>
      </p:sp>
      <p:sp>
        <p:nvSpPr>
          <p:cNvPr id="215053" name="Text Box 13"/>
          <p:cNvSpPr txBox="1">
            <a:spLocks noChangeArrowheads="1"/>
          </p:cNvSpPr>
          <p:nvPr/>
        </p:nvSpPr>
        <p:spPr bwMode="auto">
          <a:xfrm>
            <a:off x="4572000" y="2819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8см</a:t>
            </a:r>
          </a:p>
        </p:txBody>
      </p:sp>
      <p:sp>
        <p:nvSpPr>
          <p:cNvPr id="215054" name="Text Box 14"/>
          <p:cNvSpPr txBox="1">
            <a:spLocks noChangeArrowheads="1"/>
          </p:cNvSpPr>
          <p:nvPr/>
        </p:nvSpPr>
        <p:spPr bwMode="auto">
          <a:xfrm>
            <a:off x="1676400" y="48768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3см</a:t>
            </a:r>
          </a:p>
        </p:txBody>
      </p:sp>
      <p:sp>
        <p:nvSpPr>
          <p:cNvPr id="215055" name="Text Box 15"/>
          <p:cNvSpPr txBox="1">
            <a:spLocks noChangeArrowheads="1"/>
          </p:cNvSpPr>
          <p:nvPr/>
        </p:nvSpPr>
        <p:spPr bwMode="auto">
          <a:xfrm>
            <a:off x="228600" y="40386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4см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886200" y="990600"/>
            <a:ext cx="549275" cy="950913"/>
            <a:chOff x="3398" y="889"/>
            <a:chExt cx="346" cy="599"/>
          </a:xfrm>
        </p:grpSpPr>
        <p:sp>
          <p:nvSpPr>
            <p:cNvPr id="215057" name="Text Box 17"/>
            <p:cNvSpPr txBox="1">
              <a:spLocks noChangeArrowheads="1"/>
            </p:cNvSpPr>
            <p:nvPr/>
          </p:nvSpPr>
          <p:spPr bwMode="auto">
            <a:xfrm>
              <a:off x="3398" y="889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 </a:t>
              </a:r>
              <a:r>
                <a:rPr lang="ru-RU" sz="2400"/>
                <a:t>4</a:t>
              </a:r>
            </a:p>
          </p:txBody>
        </p:sp>
        <p:sp>
          <p:nvSpPr>
            <p:cNvPr id="215058" name="Text Box 18"/>
            <p:cNvSpPr txBox="1">
              <a:spLocks noChangeArrowheads="1"/>
            </p:cNvSpPr>
            <p:nvPr/>
          </p:nvSpPr>
          <p:spPr bwMode="auto">
            <a:xfrm>
              <a:off x="3408" y="1200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 8</a:t>
              </a:r>
            </a:p>
          </p:txBody>
        </p:sp>
        <p:sp>
          <p:nvSpPr>
            <p:cNvPr id="215059" name="Line 19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511675" y="950913"/>
            <a:ext cx="930275" cy="950912"/>
            <a:chOff x="3792" y="864"/>
            <a:chExt cx="586" cy="599"/>
          </a:xfrm>
        </p:grpSpPr>
        <p:sp>
          <p:nvSpPr>
            <p:cNvPr id="215061" name="Text Box 21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4032" y="864"/>
              <a:ext cx="346" cy="599"/>
              <a:chOff x="3398" y="889"/>
              <a:chExt cx="346" cy="599"/>
            </a:xfrm>
          </p:grpSpPr>
          <p:sp>
            <p:nvSpPr>
              <p:cNvPr id="215063" name="Text Box 23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 </a:t>
                </a:r>
                <a:r>
                  <a:rPr lang="ru-RU" sz="2400"/>
                  <a:t>4</a:t>
                </a:r>
              </a:p>
            </p:txBody>
          </p:sp>
          <p:sp>
            <p:nvSpPr>
              <p:cNvPr id="215064" name="Text Box 24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 8</a:t>
                </a:r>
              </a:p>
            </p:txBody>
          </p:sp>
          <p:sp>
            <p:nvSpPr>
              <p:cNvPr id="215065" name="Line 25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15066" name="Text Box 26"/>
          <p:cNvSpPr txBox="1">
            <a:spLocks noChangeArrowheads="1"/>
          </p:cNvSpPr>
          <p:nvPr/>
        </p:nvSpPr>
        <p:spPr bwMode="auto">
          <a:xfrm>
            <a:off x="6553200" y="1143000"/>
            <a:ext cx="113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Верно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096000" y="2057401"/>
            <a:ext cx="2446338" cy="881063"/>
            <a:chOff x="288" y="1200"/>
            <a:chExt cx="1541" cy="555"/>
          </a:xfrm>
        </p:grpSpPr>
        <p:graphicFrame>
          <p:nvGraphicFramePr>
            <p:cNvPr id="215068" name="Object 28"/>
            <p:cNvGraphicFramePr>
              <a:graphicFrameLocks noChangeAspect="1"/>
            </p:cNvGraphicFramePr>
            <p:nvPr/>
          </p:nvGraphicFramePr>
          <p:xfrm>
            <a:off x="288" y="1200"/>
            <a:ext cx="232" cy="273"/>
          </p:xfrm>
          <a:graphic>
            <a:graphicData uri="http://schemas.openxmlformats.org/presentationml/2006/ole">
              <p:oleObj spid="_x0000_s20482" name="Формула" r:id="rId4" imgW="139680" imgH="164880" progId="Equation.3">
                <p:embed/>
              </p:oleObj>
            </a:graphicData>
          </a:graphic>
        </p:graphicFrame>
        <p:sp>
          <p:nvSpPr>
            <p:cNvPr id="215069" name="Text Box 29"/>
            <p:cNvSpPr txBox="1">
              <a:spLocks noChangeArrowheads="1"/>
            </p:cNvSpPr>
            <p:nvPr/>
          </p:nvSpPr>
          <p:spPr bwMode="auto">
            <a:xfrm>
              <a:off x="480" y="1232"/>
              <a:ext cx="1349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KML         </a:t>
              </a:r>
              <a:r>
                <a:rPr lang="ru-RU" sz="2400" dirty="0" smtClean="0"/>
                <a:t>    </a:t>
              </a:r>
              <a:r>
                <a:rPr lang="en-US" sz="2400" dirty="0" smtClean="0"/>
                <a:t>ABC</a:t>
              </a:r>
              <a:endParaRPr lang="ru-RU" sz="2400" dirty="0"/>
            </a:p>
            <a:p>
              <a:r>
                <a:rPr lang="ru-RU" sz="2400" dirty="0"/>
                <a:t>по 3 признаку</a:t>
              </a:r>
            </a:p>
          </p:txBody>
        </p:sp>
        <p:sp>
          <p:nvSpPr>
            <p:cNvPr id="215070" name="Freeform 30"/>
            <p:cNvSpPr>
              <a:spLocks/>
            </p:cNvSpPr>
            <p:nvPr/>
          </p:nvSpPr>
          <p:spPr bwMode="auto">
            <a:xfrm rot="206182">
              <a:off x="960" y="1344"/>
              <a:ext cx="240" cy="95"/>
            </a:xfrm>
            <a:custGeom>
              <a:avLst/>
              <a:gdLst/>
              <a:ahLst/>
              <a:cxnLst>
                <a:cxn ang="0">
                  <a:pos x="203" y="138"/>
                </a:cxn>
                <a:cxn ang="0">
                  <a:pos x="160" y="181"/>
                </a:cxn>
                <a:cxn ang="0">
                  <a:pos x="73" y="199"/>
                </a:cxn>
                <a:cxn ang="0">
                  <a:pos x="11" y="148"/>
                </a:cxn>
                <a:cxn ang="0">
                  <a:pos x="11" y="66"/>
                </a:cxn>
                <a:cxn ang="0">
                  <a:pos x="68" y="26"/>
                </a:cxn>
                <a:cxn ang="0">
                  <a:pos x="160" y="39"/>
                </a:cxn>
                <a:cxn ang="0">
                  <a:pos x="285" y="110"/>
                </a:cxn>
                <a:cxn ang="0">
                  <a:pos x="378" y="172"/>
                </a:cxn>
                <a:cxn ang="0">
                  <a:pos x="485" y="167"/>
                </a:cxn>
                <a:cxn ang="0">
                  <a:pos x="535" y="113"/>
                </a:cxn>
                <a:cxn ang="0">
                  <a:pos x="517" y="31"/>
                </a:cxn>
                <a:cxn ang="0">
                  <a:pos x="433" y="3"/>
                </a:cxn>
                <a:cxn ang="0">
                  <a:pos x="348" y="49"/>
                </a:cxn>
              </a:cxnLst>
              <a:rect l="0" t="0" r="r" b="b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15071" name="Object 31"/>
            <p:cNvGraphicFramePr>
              <a:graphicFrameLocks noChangeAspect="1"/>
            </p:cNvGraphicFramePr>
            <p:nvPr/>
          </p:nvGraphicFramePr>
          <p:xfrm>
            <a:off x="1208" y="1200"/>
            <a:ext cx="232" cy="273"/>
          </p:xfrm>
          <a:graphic>
            <a:graphicData uri="http://schemas.openxmlformats.org/presentationml/2006/ole">
              <p:oleObj spid="_x0000_s20483" name="Формула" r:id="rId5" imgW="139680" imgH="164880" progId="Equation.3">
                <p:embed/>
              </p:oleObj>
            </a:graphicData>
          </a:graphic>
        </p:graphicFrame>
      </p:grpSp>
      <p:sp>
        <p:nvSpPr>
          <p:cNvPr id="215072" name="Line 32"/>
          <p:cNvSpPr>
            <a:spLocks noChangeShapeType="1"/>
          </p:cNvSpPr>
          <p:nvPr/>
        </p:nvSpPr>
        <p:spPr bwMode="auto">
          <a:xfrm>
            <a:off x="838200" y="4038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73" name="Line 33"/>
          <p:cNvSpPr>
            <a:spLocks noChangeShapeType="1"/>
          </p:cNvSpPr>
          <p:nvPr/>
        </p:nvSpPr>
        <p:spPr bwMode="auto">
          <a:xfrm flipV="1">
            <a:off x="1828800" y="3657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4648200" y="3352800"/>
            <a:ext cx="304800" cy="304800"/>
            <a:chOff x="2928" y="2064"/>
            <a:chExt cx="192" cy="192"/>
          </a:xfrm>
        </p:grpSpPr>
        <p:sp>
          <p:nvSpPr>
            <p:cNvPr id="215075" name="Line 35"/>
            <p:cNvSpPr>
              <a:spLocks noChangeShapeType="1"/>
            </p:cNvSpPr>
            <p:nvPr/>
          </p:nvSpPr>
          <p:spPr bwMode="auto">
            <a:xfrm flipV="1">
              <a:off x="2928" y="2064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076" name="Line 36"/>
            <p:cNvSpPr>
              <a:spLocks noChangeShapeType="1"/>
            </p:cNvSpPr>
            <p:nvPr/>
          </p:nvSpPr>
          <p:spPr bwMode="auto">
            <a:xfrm flipV="1">
              <a:off x="2976" y="2112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18127198" flipH="1">
            <a:off x="3429000" y="4038600"/>
            <a:ext cx="304800" cy="304800"/>
            <a:chOff x="2928" y="2064"/>
            <a:chExt cx="192" cy="192"/>
          </a:xfrm>
        </p:grpSpPr>
        <p:sp>
          <p:nvSpPr>
            <p:cNvPr id="215078" name="Line 38"/>
            <p:cNvSpPr>
              <a:spLocks noChangeShapeType="1"/>
            </p:cNvSpPr>
            <p:nvPr/>
          </p:nvSpPr>
          <p:spPr bwMode="auto">
            <a:xfrm flipV="1">
              <a:off x="2928" y="2064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079" name="Line 39"/>
            <p:cNvSpPr>
              <a:spLocks noChangeShapeType="1"/>
            </p:cNvSpPr>
            <p:nvPr/>
          </p:nvSpPr>
          <p:spPr bwMode="auto">
            <a:xfrm flipV="1">
              <a:off x="2976" y="2112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080" name="Text Box 40"/>
          <p:cNvSpPr txBox="1">
            <a:spLocks noChangeArrowheads="1"/>
          </p:cNvSpPr>
          <p:nvPr/>
        </p:nvSpPr>
        <p:spPr bwMode="auto">
          <a:xfrm>
            <a:off x="228600" y="40386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4см</a:t>
            </a:r>
          </a:p>
        </p:txBody>
      </p:sp>
      <p:sp>
        <p:nvSpPr>
          <p:cNvPr id="215081" name="Text Box 41"/>
          <p:cNvSpPr txBox="1">
            <a:spLocks noChangeArrowheads="1"/>
          </p:cNvSpPr>
          <p:nvPr/>
        </p:nvSpPr>
        <p:spPr bwMode="auto">
          <a:xfrm>
            <a:off x="4572000" y="2819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8см</a:t>
            </a: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5486400" y="914400"/>
            <a:ext cx="930275" cy="950913"/>
            <a:chOff x="3792" y="864"/>
            <a:chExt cx="586" cy="599"/>
          </a:xfrm>
        </p:grpSpPr>
        <p:sp>
          <p:nvSpPr>
            <p:cNvPr id="215083" name="Text Box 43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4032" y="864"/>
              <a:ext cx="346" cy="599"/>
              <a:chOff x="3398" y="889"/>
              <a:chExt cx="346" cy="599"/>
            </a:xfrm>
          </p:grpSpPr>
          <p:sp>
            <p:nvSpPr>
              <p:cNvPr id="215085" name="Text Box 45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 </a:t>
                </a:r>
                <a:r>
                  <a:rPr lang="ru-RU" sz="2400"/>
                  <a:t>3</a:t>
                </a:r>
              </a:p>
            </p:txBody>
          </p:sp>
          <p:sp>
            <p:nvSpPr>
              <p:cNvPr id="215086" name="Text Box 46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 6</a:t>
                </a:r>
              </a:p>
            </p:txBody>
          </p:sp>
          <p:sp>
            <p:nvSpPr>
              <p:cNvPr id="215087" name="Line 47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-4.44444E-6 L -0.19166 0.12223 " pathEditMode="relative" ptsTypes="AA">
                                      <p:cBhvr>
                                        <p:cTn id="6" dur="500" fill="hold"/>
                                        <p:tgtEl>
                                          <p:spTgt spid="215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0.14167 -0.13333 " pathEditMode="relative" ptsTypes="AA">
                                      <p:cBhvr>
                                        <p:cTn id="9" dur="500" fill="hold"/>
                                        <p:tgtEl>
                                          <p:spTgt spid="215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21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6" grpId="0"/>
      <p:bldP spid="215080" grpId="0"/>
      <p:bldP spid="21508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9" name="AutoShape 5"/>
          <p:cNvSpPr>
            <a:spLocks noChangeArrowheads="1"/>
          </p:cNvSpPr>
          <p:nvPr/>
        </p:nvSpPr>
        <p:spPr bwMode="auto">
          <a:xfrm rot="-1739926">
            <a:off x="304800" y="3505200"/>
            <a:ext cx="1828800" cy="2438400"/>
          </a:xfrm>
          <a:prstGeom prst="triangle">
            <a:avLst>
              <a:gd name="adj" fmla="val 71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026" name="Text Box 2"/>
          <p:cNvSpPr txBox="1">
            <a:spLocks noChangeArrowheads="1"/>
          </p:cNvSpPr>
          <p:nvPr/>
        </p:nvSpPr>
        <p:spPr bwMode="auto">
          <a:xfrm>
            <a:off x="76200" y="76200"/>
            <a:ext cx="899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                       Доказать:  КМ </a:t>
            </a:r>
            <a:r>
              <a:rPr lang="en-US" sz="2400"/>
              <a:t>II BL</a:t>
            </a:r>
            <a:endParaRPr lang="ru-RU" sz="2400"/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76200" y="7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Блиц-опрос </a:t>
            </a:r>
          </a:p>
        </p:txBody>
      </p:sp>
      <p:sp>
        <p:nvSpPr>
          <p:cNvPr id="257028" name="AutoShape 4"/>
          <p:cNvSpPr>
            <a:spLocks noChangeArrowheads="1"/>
          </p:cNvSpPr>
          <p:nvPr/>
        </p:nvSpPr>
        <p:spPr bwMode="auto">
          <a:xfrm rot="-1749595">
            <a:off x="2286000" y="1219200"/>
            <a:ext cx="2514600" cy="3352800"/>
          </a:xfrm>
          <a:prstGeom prst="triangle">
            <a:avLst>
              <a:gd name="adj" fmla="val 7256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030" name="Text Box 6"/>
          <p:cNvSpPr txBox="1">
            <a:spLocks noChangeArrowheads="1"/>
          </p:cNvSpPr>
          <p:nvPr/>
        </p:nvSpPr>
        <p:spPr bwMode="auto">
          <a:xfrm>
            <a:off x="2590800" y="5334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</a:t>
            </a:r>
            <a:endParaRPr lang="ru-RU" sz="2800"/>
          </a:p>
        </p:txBody>
      </p:sp>
      <p:sp>
        <p:nvSpPr>
          <p:cNvPr id="257031" name="Text Box 7"/>
          <p:cNvSpPr txBox="1">
            <a:spLocks noChangeArrowheads="1"/>
          </p:cNvSpPr>
          <p:nvPr/>
        </p:nvSpPr>
        <p:spPr bwMode="auto">
          <a:xfrm>
            <a:off x="2743200" y="838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</a:t>
            </a:r>
            <a:endParaRPr lang="ru-RU" sz="2800"/>
          </a:p>
        </p:txBody>
      </p:sp>
      <p:sp>
        <p:nvSpPr>
          <p:cNvPr id="257032" name="Text Box 8"/>
          <p:cNvSpPr txBox="1">
            <a:spLocks noChangeArrowheads="1"/>
          </p:cNvSpPr>
          <p:nvPr/>
        </p:nvSpPr>
        <p:spPr bwMode="auto">
          <a:xfrm>
            <a:off x="5486400" y="36576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</a:t>
            </a:r>
            <a:endParaRPr lang="ru-RU" sz="2800"/>
          </a:p>
        </p:txBody>
      </p:sp>
      <p:sp>
        <p:nvSpPr>
          <p:cNvPr id="257033" name="Text Box 9"/>
          <p:cNvSpPr txBox="1">
            <a:spLocks noChangeArrowheads="1"/>
          </p:cNvSpPr>
          <p:nvPr/>
        </p:nvSpPr>
        <p:spPr bwMode="auto">
          <a:xfrm>
            <a:off x="4343400" y="4267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6</a:t>
            </a:r>
          </a:p>
        </p:txBody>
      </p:sp>
      <p:sp>
        <p:nvSpPr>
          <p:cNvPr id="257034" name="Text Box 10"/>
          <p:cNvSpPr txBox="1">
            <a:spLocks noChangeArrowheads="1"/>
          </p:cNvSpPr>
          <p:nvPr/>
        </p:nvSpPr>
        <p:spPr bwMode="auto">
          <a:xfrm>
            <a:off x="533400" y="3138488"/>
            <a:ext cx="481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M</a:t>
            </a:r>
            <a:endParaRPr lang="ru-RU" sz="2800"/>
          </a:p>
        </p:txBody>
      </p:sp>
      <p:sp>
        <p:nvSpPr>
          <p:cNvPr id="257035" name="Text Box 11"/>
          <p:cNvSpPr txBox="1">
            <a:spLocks noChangeArrowheads="1"/>
          </p:cNvSpPr>
          <p:nvPr/>
        </p:nvSpPr>
        <p:spPr bwMode="auto">
          <a:xfrm>
            <a:off x="3200400" y="48768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L</a:t>
            </a:r>
            <a:endParaRPr lang="ru-RU" sz="2800"/>
          </a:p>
        </p:txBody>
      </p:sp>
      <p:sp>
        <p:nvSpPr>
          <p:cNvPr id="257036" name="Text Box 12"/>
          <p:cNvSpPr txBox="1">
            <a:spLocks noChangeArrowheads="1"/>
          </p:cNvSpPr>
          <p:nvPr/>
        </p:nvSpPr>
        <p:spPr bwMode="auto">
          <a:xfrm>
            <a:off x="950913" y="61864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K</a:t>
            </a:r>
            <a:endParaRPr lang="ru-RU" sz="2800"/>
          </a:p>
        </p:txBody>
      </p:sp>
      <p:sp>
        <p:nvSpPr>
          <p:cNvPr id="257037" name="Text Box 13"/>
          <p:cNvSpPr txBox="1">
            <a:spLocks noChangeArrowheads="1"/>
          </p:cNvSpPr>
          <p:nvPr/>
        </p:nvSpPr>
        <p:spPr bwMode="auto">
          <a:xfrm>
            <a:off x="4114800" y="2057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10</a:t>
            </a:r>
          </a:p>
        </p:txBody>
      </p:sp>
      <p:sp>
        <p:nvSpPr>
          <p:cNvPr id="257038" name="Text Box 14"/>
          <p:cNvSpPr txBox="1">
            <a:spLocks noChangeArrowheads="1"/>
          </p:cNvSpPr>
          <p:nvPr/>
        </p:nvSpPr>
        <p:spPr bwMode="auto">
          <a:xfrm>
            <a:off x="636588" y="46482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7</a:t>
            </a:r>
          </a:p>
        </p:txBody>
      </p:sp>
      <p:sp>
        <p:nvSpPr>
          <p:cNvPr id="257039" name="Text Box 15"/>
          <p:cNvSpPr txBox="1">
            <a:spLocks noChangeArrowheads="1"/>
          </p:cNvSpPr>
          <p:nvPr/>
        </p:nvSpPr>
        <p:spPr bwMode="auto">
          <a:xfrm>
            <a:off x="1752600" y="5791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3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953000" y="762000"/>
            <a:ext cx="549275" cy="950913"/>
            <a:chOff x="3398" y="889"/>
            <a:chExt cx="346" cy="599"/>
          </a:xfrm>
        </p:grpSpPr>
        <p:sp>
          <p:nvSpPr>
            <p:cNvPr id="257041" name="Text Box 17"/>
            <p:cNvSpPr txBox="1">
              <a:spLocks noChangeArrowheads="1"/>
            </p:cNvSpPr>
            <p:nvPr/>
          </p:nvSpPr>
          <p:spPr bwMode="auto">
            <a:xfrm>
              <a:off x="3398" y="889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 7</a:t>
              </a:r>
              <a:endParaRPr lang="ru-RU" sz="2400"/>
            </a:p>
          </p:txBody>
        </p:sp>
        <p:sp>
          <p:nvSpPr>
            <p:cNvPr id="257042" name="Text Box 18"/>
            <p:cNvSpPr txBox="1">
              <a:spLocks noChangeArrowheads="1"/>
            </p:cNvSpPr>
            <p:nvPr/>
          </p:nvSpPr>
          <p:spPr bwMode="auto">
            <a:xfrm>
              <a:off x="3408" y="12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14</a:t>
              </a:r>
              <a:endParaRPr lang="ru-RU" sz="2400"/>
            </a:p>
          </p:txBody>
        </p:sp>
        <p:sp>
          <p:nvSpPr>
            <p:cNvPr id="257043" name="Line 19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578475" y="722313"/>
            <a:ext cx="930275" cy="950912"/>
            <a:chOff x="3792" y="864"/>
            <a:chExt cx="586" cy="599"/>
          </a:xfrm>
        </p:grpSpPr>
        <p:sp>
          <p:nvSpPr>
            <p:cNvPr id="257045" name="Text Box 21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4032" y="864"/>
              <a:ext cx="346" cy="599"/>
              <a:chOff x="3398" y="889"/>
              <a:chExt cx="346" cy="599"/>
            </a:xfrm>
          </p:grpSpPr>
          <p:sp>
            <p:nvSpPr>
              <p:cNvPr id="257047" name="Text Box 23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 5</a:t>
                </a:r>
                <a:endParaRPr lang="ru-RU" sz="2400"/>
              </a:p>
            </p:txBody>
          </p:sp>
          <p:sp>
            <p:nvSpPr>
              <p:cNvPr id="257048" name="Text Box 24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10</a:t>
                </a:r>
                <a:endParaRPr lang="ru-RU" sz="2400"/>
              </a:p>
            </p:txBody>
          </p:sp>
          <p:sp>
            <p:nvSpPr>
              <p:cNvPr id="257049" name="Line 25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7050" name="Text Box 26"/>
          <p:cNvSpPr txBox="1">
            <a:spLocks noChangeArrowheads="1"/>
          </p:cNvSpPr>
          <p:nvPr/>
        </p:nvSpPr>
        <p:spPr bwMode="auto">
          <a:xfrm>
            <a:off x="7620000" y="914400"/>
            <a:ext cx="113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Верно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096000" y="2057401"/>
            <a:ext cx="2378075" cy="881063"/>
            <a:chOff x="288" y="1200"/>
            <a:chExt cx="1498" cy="555"/>
          </a:xfrm>
        </p:grpSpPr>
        <p:graphicFrame>
          <p:nvGraphicFramePr>
            <p:cNvPr id="257052" name="Object 28"/>
            <p:cNvGraphicFramePr>
              <a:graphicFrameLocks noChangeAspect="1"/>
            </p:cNvGraphicFramePr>
            <p:nvPr/>
          </p:nvGraphicFramePr>
          <p:xfrm>
            <a:off x="288" y="1200"/>
            <a:ext cx="232" cy="273"/>
          </p:xfrm>
          <a:graphic>
            <a:graphicData uri="http://schemas.openxmlformats.org/presentationml/2006/ole">
              <p:oleObj spid="_x0000_s21510" name="Формула" r:id="rId4" imgW="139680" imgH="164880" progId="Equation.3">
                <p:embed/>
              </p:oleObj>
            </a:graphicData>
          </a:graphic>
        </p:graphicFrame>
        <p:sp>
          <p:nvSpPr>
            <p:cNvPr id="257053" name="Text Box 29"/>
            <p:cNvSpPr txBox="1">
              <a:spLocks noChangeArrowheads="1"/>
            </p:cNvSpPr>
            <p:nvPr/>
          </p:nvSpPr>
          <p:spPr bwMode="auto">
            <a:xfrm>
              <a:off x="480" y="1232"/>
              <a:ext cx="130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KMA         </a:t>
              </a:r>
              <a:r>
                <a:rPr lang="ru-RU" sz="2400" dirty="0" smtClean="0"/>
                <a:t>   </a:t>
              </a:r>
              <a:r>
                <a:rPr lang="en-US" sz="2400" dirty="0" smtClean="0"/>
                <a:t>LBC</a:t>
              </a:r>
              <a:endParaRPr lang="ru-RU" sz="2400" dirty="0"/>
            </a:p>
            <a:p>
              <a:r>
                <a:rPr lang="ru-RU" sz="2400" dirty="0"/>
                <a:t>по 3 признаку</a:t>
              </a:r>
            </a:p>
          </p:txBody>
        </p:sp>
        <p:sp>
          <p:nvSpPr>
            <p:cNvPr id="257054" name="Freeform 30"/>
            <p:cNvSpPr>
              <a:spLocks/>
            </p:cNvSpPr>
            <p:nvPr/>
          </p:nvSpPr>
          <p:spPr bwMode="auto">
            <a:xfrm rot="206182">
              <a:off x="960" y="1344"/>
              <a:ext cx="240" cy="95"/>
            </a:xfrm>
            <a:custGeom>
              <a:avLst/>
              <a:gdLst/>
              <a:ahLst/>
              <a:cxnLst>
                <a:cxn ang="0">
                  <a:pos x="203" y="138"/>
                </a:cxn>
                <a:cxn ang="0">
                  <a:pos x="160" y="181"/>
                </a:cxn>
                <a:cxn ang="0">
                  <a:pos x="73" y="199"/>
                </a:cxn>
                <a:cxn ang="0">
                  <a:pos x="11" y="148"/>
                </a:cxn>
                <a:cxn ang="0">
                  <a:pos x="11" y="66"/>
                </a:cxn>
                <a:cxn ang="0">
                  <a:pos x="68" y="26"/>
                </a:cxn>
                <a:cxn ang="0">
                  <a:pos x="160" y="39"/>
                </a:cxn>
                <a:cxn ang="0">
                  <a:pos x="285" y="110"/>
                </a:cxn>
                <a:cxn ang="0">
                  <a:pos x="378" y="172"/>
                </a:cxn>
                <a:cxn ang="0">
                  <a:pos x="485" y="167"/>
                </a:cxn>
                <a:cxn ang="0">
                  <a:pos x="535" y="113"/>
                </a:cxn>
                <a:cxn ang="0">
                  <a:pos x="517" y="31"/>
                </a:cxn>
                <a:cxn ang="0">
                  <a:pos x="433" y="3"/>
                </a:cxn>
                <a:cxn ang="0">
                  <a:pos x="348" y="49"/>
                </a:cxn>
              </a:cxnLst>
              <a:rect l="0" t="0" r="r" b="b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57055" name="Object 31"/>
            <p:cNvGraphicFramePr>
              <a:graphicFrameLocks noChangeAspect="1"/>
            </p:cNvGraphicFramePr>
            <p:nvPr/>
          </p:nvGraphicFramePr>
          <p:xfrm>
            <a:off x="1208" y="1200"/>
            <a:ext cx="232" cy="273"/>
          </p:xfrm>
          <a:graphic>
            <a:graphicData uri="http://schemas.openxmlformats.org/presentationml/2006/ole">
              <p:oleObj spid="_x0000_s21511" name="Формула" r:id="rId5" imgW="139680" imgH="164880" progId="Equation.3">
                <p:embed/>
              </p:oleObj>
            </a:graphicData>
          </a:graphic>
        </p:graphicFrame>
      </p:grpSp>
      <p:sp>
        <p:nvSpPr>
          <p:cNvPr id="257064" name="Text Box 40"/>
          <p:cNvSpPr txBox="1">
            <a:spLocks noChangeArrowheads="1"/>
          </p:cNvSpPr>
          <p:nvPr/>
        </p:nvSpPr>
        <p:spPr bwMode="auto">
          <a:xfrm>
            <a:off x="1828800" y="4038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5</a:t>
            </a:r>
          </a:p>
        </p:txBody>
      </p:sp>
      <p:sp>
        <p:nvSpPr>
          <p:cNvPr id="257065" name="Text Box 41"/>
          <p:cNvSpPr txBox="1">
            <a:spLocks noChangeArrowheads="1"/>
          </p:cNvSpPr>
          <p:nvPr/>
        </p:nvSpPr>
        <p:spPr bwMode="auto">
          <a:xfrm>
            <a:off x="2667000" y="2819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14</a:t>
            </a:r>
          </a:p>
        </p:txBody>
      </p: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6553200" y="685800"/>
            <a:ext cx="930275" cy="950913"/>
            <a:chOff x="3792" y="864"/>
            <a:chExt cx="586" cy="599"/>
          </a:xfrm>
        </p:grpSpPr>
        <p:sp>
          <p:nvSpPr>
            <p:cNvPr id="257067" name="Text Box 43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4032" y="864"/>
              <a:ext cx="346" cy="599"/>
              <a:chOff x="3398" y="889"/>
              <a:chExt cx="346" cy="599"/>
            </a:xfrm>
          </p:grpSpPr>
          <p:sp>
            <p:nvSpPr>
              <p:cNvPr id="257069" name="Text Box 45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 </a:t>
                </a:r>
                <a:r>
                  <a:rPr lang="ru-RU" sz="2400"/>
                  <a:t>3</a:t>
                </a:r>
              </a:p>
            </p:txBody>
          </p:sp>
          <p:sp>
            <p:nvSpPr>
              <p:cNvPr id="257070" name="Text Box 46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 6</a:t>
                </a:r>
              </a:p>
            </p:txBody>
          </p:sp>
          <p:sp>
            <p:nvSpPr>
              <p:cNvPr id="257071" name="Line 47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7072" name="Freeform 48"/>
          <p:cNvSpPr>
            <a:spLocks/>
          </p:cNvSpPr>
          <p:nvPr/>
        </p:nvSpPr>
        <p:spPr bwMode="auto">
          <a:xfrm>
            <a:off x="698500" y="3225800"/>
            <a:ext cx="5689600" cy="3200400"/>
          </a:xfrm>
          <a:custGeom>
            <a:avLst/>
            <a:gdLst/>
            <a:ahLst/>
            <a:cxnLst>
              <a:cxn ang="0">
                <a:pos x="0" y="2016"/>
              </a:cxn>
              <a:cxn ang="0">
                <a:pos x="3584" y="0"/>
              </a:cxn>
            </a:cxnLst>
            <a:rect l="0" t="0" r="r" b="b"/>
            <a:pathLst>
              <a:path w="3584" h="2016">
                <a:moveTo>
                  <a:pt x="0" y="2016"/>
                </a:moveTo>
                <a:lnTo>
                  <a:pt x="3584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952500" y="762000"/>
            <a:ext cx="2298700" cy="5918200"/>
            <a:chOff x="600" y="480"/>
            <a:chExt cx="1448" cy="3728"/>
          </a:xfrm>
        </p:grpSpPr>
        <p:sp>
          <p:nvSpPr>
            <p:cNvPr id="257073" name="Freeform 49"/>
            <p:cNvSpPr>
              <a:spLocks/>
            </p:cNvSpPr>
            <p:nvPr/>
          </p:nvSpPr>
          <p:spPr bwMode="auto">
            <a:xfrm>
              <a:off x="600" y="1136"/>
              <a:ext cx="32" cy="3072"/>
            </a:xfrm>
            <a:custGeom>
              <a:avLst/>
              <a:gdLst/>
              <a:ahLst/>
              <a:cxnLst>
                <a:cxn ang="0">
                  <a:pos x="32" y="3072"/>
                </a:cxn>
                <a:cxn ang="0">
                  <a:pos x="0" y="0"/>
                </a:cxn>
              </a:cxnLst>
              <a:rect l="0" t="0" r="r" b="b"/>
              <a:pathLst>
                <a:path w="32" h="3072">
                  <a:moveTo>
                    <a:pt x="32" y="3072"/>
                  </a:move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074" name="Freeform 50"/>
            <p:cNvSpPr>
              <a:spLocks/>
            </p:cNvSpPr>
            <p:nvPr/>
          </p:nvSpPr>
          <p:spPr bwMode="auto">
            <a:xfrm>
              <a:off x="2016" y="480"/>
              <a:ext cx="32" cy="3072"/>
            </a:xfrm>
            <a:custGeom>
              <a:avLst/>
              <a:gdLst/>
              <a:ahLst/>
              <a:cxnLst>
                <a:cxn ang="0">
                  <a:pos x="32" y="3072"/>
                </a:cxn>
                <a:cxn ang="0">
                  <a:pos x="0" y="0"/>
                </a:cxn>
              </a:cxnLst>
              <a:rect l="0" t="0" r="r" b="b"/>
              <a:pathLst>
                <a:path w="32" h="3072">
                  <a:moveTo>
                    <a:pt x="32" y="3072"/>
                  </a:move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990600" y="4233863"/>
            <a:ext cx="2908300" cy="1633537"/>
            <a:chOff x="624" y="2667"/>
            <a:chExt cx="1832" cy="1029"/>
          </a:xfrm>
        </p:grpSpPr>
        <p:sp>
          <p:nvSpPr>
            <p:cNvPr id="257075" name="Freeform 51"/>
            <p:cNvSpPr>
              <a:spLocks/>
            </p:cNvSpPr>
            <p:nvPr/>
          </p:nvSpPr>
          <p:spPr bwMode="auto">
            <a:xfrm>
              <a:off x="2040" y="2667"/>
              <a:ext cx="416" cy="22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56" y="37"/>
                </a:cxn>
                <a:cxn ang="0">
                  <a:pos x="416" y="229"/>
                </a:cxn>
              </a:cxnLst>
              <a:rect l="0" t="0" r="r" b="b"/>
              <a:pathLst>
                <a:path w="416" h="229">
                  <a:moveTo>
                    <a:pt x="0" y="5"/>
                  </a:moveTo>
                  <a:cubicBezTo>
                    <a:pt x="43" y="10"/>
                    <a:pt x="187" y="0"/>
                    <a:pt x="256" y="37"/>
                  </a:cubicBezTo>
                  <a:cubicBezTo>
                    <a:pt x="325" y="74"/>
                    <a:pt x="383" y="189"/>
                    <a:pt x="416" y="229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076" name="Freeform 52"/>
            <p:cNvSpPr>
              <a:spLocks/>
            </p:cNvSpPr>
            <p:nvPr/>
          </p:nvSpPr>
          <p:spPr bwMode="auto">
            <a:xfrm>
              <a:off x="624" y="3467"/>
              <a:ext cx="416" cy="22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56" y="37"/>
                </a:cxn>
                <a:cxn ang="0">
                  <a:pos x="416" y="229"/>
                </a:cxn>
              </a:cxnLst>
              <a:rect l="0" t="0" r="r" b="b"/>
              <a:pathLst>
                <a:path w="416" h="229">
                  <a:moveTo>
                    <a:pt x="0" y="5"/>
                  </a:moveTo>
                  <a:cubicBezTo>
                    <a:pt x="43" y="10"/>
                    <a:pt x="187" y="0"/>
                    <a:pt x="256" y="37"/>
                  </a:cubicBezTo>
                  <a:cubicBezTo>
                    <a:pt x="325" y="74"/>
                    <a:pt x="383" y="189"/>
                    <a:pt x="416" y="229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7081" name="Text Box 57"/>
          <p:cNvSpPr txBox="1">
            <a:spLocks noChangeArrowheads="1"/>
          </p:cNvSpPr>
          <p:nvPr/>
        </p:nvSpPr>
        <p:spPr bwMode="auto">
          <a:xfrm>
            <a:off x="6096000" y="4343400"/>
            <a:ext cx="105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Найти</a:t>
            </a:r>
          </a:p>
        </p:txBody>
      </p:sp>
      <p:graphicFrame>
        <p:nvGraphicFramePr>
          <p:cNvPr id="257085" name="Object 61"/>
          <p:cNvGraphicFramePr>
            <a:graphicFrameLocks noChangeAspect="1"/>
          </p:cNvGraphicFramePr>
          <p:nvPr/>
        </p:nvGraphicFramePr>
        <p:xfrm>
          <a:off x="4038600" y="5181600"/>
          <a:ext cx="1119188" cy="1270000"/>
        </p:xfrm>
        <a:graphic>
          <a:graphicData uri="http://schemas.openxmlformats.org/presentationml/2006/ole">
            <p:oleObj spid="_x0000_s21506" name="Формула" r:id="rId6" imgW="380880" imgH="431640" progId="Equation.3">
              <p:embed/>
            </p:oleObj>
          </a:graphicData>
        </a:graphic>
      </p:graphicFrame>
      <p:graphicFrame>
        <p:nvGraphicFramePr>
          <p:cNvPr id="257086" name="Object 62"/>
          <p:cNvGraphicFramePr>
            <a:graphicFrameLocks noChangeAspect="1"/>
          </p:cNvGraphicFramePr>
          <p:nvPr/>
        </p:nvGraphicFramePr>
        <p:xfrm>
          <a:off x="6629400" y="5181600"/>
          <a:ext cx="1155700" cy="1270000"/>
        </p:xfrm>
        <a:graphic>
          <a:graphicData uri="http://schemas.openxmlformats.org/presentationml/2006/ole">
            <p:oleObj spid="_x0000_s21507" name="Формула" r:id="rId7" imgW="393480" imgH="431640" progId="Equation.3">
              <p:embed/>
            </p:oleObj>
          </a:graphicData>
        </a:graphic>
      </p:graphicFrame>
      <p:graphicFrame>
        <p:nvGraphicFramePr>
          <p:cNvPr id="257087" name="Object 63"/>
          <p:cNvGraphicFramePr>
            <a:graphicFrameLocks noChangeAspect="1"/>
          </p:cNvGraphicFramePr>
          <p:nvPr/>
        </p:nvGraphicFramePr>
        <p:xfrm>
          <a:off x="5008563" y="5181600"/>
          <a:ext cx="935037" cy="1157288"/>
        </p:xfrm>
        <a:graphic>
          <a:graphicData uri="http://schemas.openxmlformats.org/presentationml/2006/ole">
            <p:oleObj spid="_x0000_s21508" name="Формула" r:id="rId8" imgW="317160" imgH="393480" progId="Equation.3">
              <p:embed/>
            </p:oleObj>
          </a:graphicData>
        </a:graphic>
      </p:graphicFrame>
      <p:graphicFrame>
        <p:nvGraphicFramePr>
          <p:cNvPr id="257088" name="Object 64"/>
          <p:cNvGraphicFramePr>
            <a:graphicFrameLocks noChangeAspect="1"/>
          </p:cNvGraphicFramePr>
          <p:nvPr/>
        </p:nvGraphicFramePr>
        <p:xfrm>
          <a:off x="7620000" y="5181600"/>
          <a:ext cx="784225" cy="1157288"/>
        </p:xfrm>
        <a:graphic>
          <a:graphicData uri="http://schemas.openxmlformats.org/presentationml/2006/ole">
            <p:oleObj spid="_x0000_s21509" name="Формула" r:id="rId9" imgW="266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7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25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2570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570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7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7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500"/>
                                        <p:tgtEl>
                                          <p:spTgt spid="257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7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7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500"/>
                                        <p:tgtEl>
                                          <p:spTgt spid="257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7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7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500"/>
                                        <p:tgtEl>
                                          <p:spTgt spid="257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7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7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500"/>
                                        <p:tgtEl>
                                          <p:spTgt spid="257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7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7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500"/>
                                        <p:tgtEl>
                                          <p:spTgt spid="257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50" grpId="0"/>
      <p:bldP spid="25708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978" name="Picture 74" descr="righ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214810" flipH="1">
            <a:off x="4038600" y="4495800"/>
            <a:ext cx="838200" cy="393700"/>
          </a:xfrm>
          <a:prstGeom prst="rect">
            <a:avLst/>
          </a:prstGeom>
          <a:noFill/>
        </p:spPr>
      </p:pic>
      <p:pic>
        <p:nvPicPr>
          <p:cNvPr id="251980" name="Picture 76" descr="righ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813454" flipH="1">
            <a:off x="3511550" y="5022850"/>
            <a:ext cx="838200" cy="393700"/>
          </a:xfrm>
          <a:prstGeom prst="rect">
            <a:avLst/>
          </a:prstGeom>
          <a:noFill/>
        </p:spPr>
      </p:pic>
      <p:pic>
        <p:nvPicPr>
          <p:cNvPr id="251984" name="Picture 80" descr="righ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614042">
            <a:off x="1447800" y="3962400"/>
            <a:ext cx="838200" cy="393700"/>
          </a:xfrm>
          <a:prstGeom prst="rect">
            <a:avLst/>
          </a:prstGeom>
          <a:noFill/>
        </p:spPr>
      </p:pic>
      <p:pic>
        <p:nvPicPr>
          <p:cNvPr id="251983" name="Picture 79" descr="righ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85190">
            <a:off x="3048000" y="4495800"/>
            <a:ext cx="838200" cy="393700"/>
          </a:xfrm>
          <a:prstGeom prst="rect">
            <a:avLst/>
          </a:prstGeom>
          <a:noFill/>
        </p:spPr>
      </p:pic>
      <p:sp>
        <p:nvSpPr>
          <p:cNvPr id="251906" name="Freeform 2"/>
          <p:cNvSpPr>
            <a:spLocks/>
          </p:cNvSpPr>
          <p:nvPr/>
        </p:nvSpPr>
        <p:spPr bwMode="auto">
          <a:xfrm>
            <a:off x="1574800" y="3060700"/>
            <a:ext cx="4292600" cy="2667000"/>
          </a:xfrm>
          <a:custGeom>
            <a:avLst/>
            <a:gdLst/>
            <a:ahLst/>
            <a:cxnLst>
              <a:cxn ang="0">
                <a:pos x="0" y="1664"/>
              </a:cxn>
              <a:cxn ang="0">
                <a:pos x="2704" y="1680"/>
              </a:cxn>
              <a:cxn ang="0">
                <a:pos x="1536" y="208"/>
              </a:cxn>
              <a:cxn ang="0">
                <a:pos x="80" y="0"/>
              </a:cxn>
              <a:cxn ang="0">
                <a:pos x="0" y="1664"/>
              </a:cxn>
            </a:cxnLst>
            <a:rect l="0" t="0" r="r" b="b"/>
            <a:pathLst>
              <a:path w="2704" h="1680">
                <a:moveTo>
                  <a:pt x="0" y="1664"/>
                </a:moveTo>
                <a:lnTo>
                  <a:pt x="2704" y="1680"/>
                </a:lnTo>
                <a:lnTo>
                  <a:pt x="1536" y="208"/>
                </a:lnTo>
                <a:lnTo>
                  <a:pt x="80" y="0"/>
                </a:lnTo>
                <a:lnTo>
                  <a:pt x="0" y="166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1910" name="Text Box 6"/>
          <p:cNvSpPr txBox="1">
            <a:spLocks noChangeArrowheads="1"/>
          </p:cNvSpPr>
          <p:nvPr/>
        </p:nvSpPr>
        <p:spPr bwMode="auto">
          <a:xfrm>
            <a:off x="1219200" y="55626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</a:t>
            </a:r>
            <a:endParaRPr lang="ru-RU" sz="2800"/>
          </a:p>
        </p:txBody>
      </p:sp>
      <p:sp>
        <p:nvSpPr>
          <p:cNvPr id="251911" name="Text Box 7"/>
          <p:cNvSpPr txBox="1">
            <a:spLocks noChangeArrowheads="1"/>
          </p:cNvSpPr>
          <p:nvPr/>
        </p:nvSpPr>
        <p:spPr bwMode="auto">
          <a:xfrm>
            <a:off x="1219200" y="2667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</a:t>
            </a:r>
            <a:endParaRPr lang="ru-RU" sz="2800"/>
          </a:p>
        </p:txBody>
      </p:sp>
      <p:sp>
        <p:nvSpPr>
          <p:cNvPr id="251912" name="Text Box 8"/>
          <p:cNvSpPr txBox="1">
            <a:spLocks noChangeArrowheads="1"/>
          </p:cNvSpPr>
          <p:nvPr/>
        </p:nvSpPr>
        <p:spPr bwMode="auto">
          <a:xfrm>
            <a:off x="3962400" y="29718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251913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                     Найдите пары подобных треугольников и докажите их подобие. Найдите угол ВА</a:t>
            </a:r>
            <a:r>
              <a:rPr lang="en-US" sz="2400"/>
              <a:t>D</a:t>
            </a:r>
            <a:r>
              <a:rPr lang="ru-RU" sz="2400"/>
              <a:t>.</a:t>
            </a:r>
          </a:p>
        </p:txBody>
      </p:sp>
      <p:sp>
        <p:nvSpPr>
          <p:cNvPr id="251921" name="Text Box 17"/>
          <p:cNvSpPr txBox="1">
            <a:spLocks noChangeArrowheads="1"/>
          </p:cNvSpPr>
          <p:nvPr/>
        </p:nvSpPr>
        <p:spPr bwMode="auto">
          <a:xfrm>
            <a:off x="5867400" y="56388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endParaRPr lang="ru-RU" sz="2800"/>
          </a:p>
        </p:txBody>
      </p:sp>
      <p:sp>
        <p:nvSpPr>
          <p:cNvPr id="251922" name="Freeform 18"/>
          <p:cNvSpPr>
            <a:spLocks/>
          </p:cNvSpPr>
          <p:nvPr/>
        </p:nvSpPr>
        <p:spPr bwMode="auto">
          <a:xfrm>
            <a:off x="1574800" y="3390900"/>
            <a:ext cx="2413000" cy="2311400"/>
          </a:xfrm>
          <a:custGeom>
            <a:avLst/>
            <a:gdLst/>
            <a:ahLst/>
            <a:cxnLst>
              <a:cxn ang="0">
                <a:pos x="1520" y="0"/>
              </a:cxn>
              <a:cxn ang="0">
                <a:pos x="0" y="1456"/>
              </a:cxn>
            </a:cxnLst>
            <a:rect l="0" t="0" r="r" b="b"/>
            <a:pathLst>
              <a:path w="1520" h="1456">
                <a:moveTo>
                  <a:pt x="1520" y="0"/>
                </a:moveTo>
                <a:lnTo>
                  <a:pt x="0" y="145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1926" name="Text Box 22"/>
          <p:cNvSpPr txBox="1">
            <a:spLocks noChangeArrowheads="1"/>
          </p:cNvSpPr>
          <p:nvPr/>
        </p:nvSpPr>
        <p:spPr bwMode="auto">
          <a:xfrm>
            <a:off x="4876800" y="42672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</a:p>
        </p:txBody>
      </p:sp>
      <p:sp>
        <p:nvSpPr>
          <p:cNvPr id="251927" name="Text Box 23"/>
          <p:cNvSpPr txBox="1">
            <a:spLocks noChangeArrowheads="1"/>
          </p:cNvSpPr>
          <p:nvPr/>
        </p:nvSpPr>
        <p:spPr bwMode="auto">
          <a:xfrm>
            <a:off x="2895600" y="41910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14</a:t>
            </a:r>
          </a:p>
        </p:txBody>
      </p:sp>
      <p:sp>
        <p:nvSpPr>
          <p:cNvPr id="251928" name="Text Box 24"/>
          <p:cNvSpPr txBox="1">
            <a:spLocks noChangeArrowheads="1"/>
          </p:cNvSpPr>
          <p:nvPr/>
        </p:nvSpPr>
        <p:spPr bwMode="auto">
          <a:xfrm>
            <a:off x="5181600" y="5394325"/>
            <a:ext cx="55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55</a:t>
            </a:r>
            <a:r>
              <a:rPr lang="ru-RU" sz="2000" b="1" baseline="3000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sz="2000" b="1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1940" name="Text Box 36"/>
          <p:cNvSpPr txBox="1">
            <a:spLocks noChangeArrowheads="1"/>
          </p:cNvSpPr>
          <p:nvPr/>
        </p:nvSpPr>
        <p:spPr bwMode="auto">
          <a:xfrm>
            <a:off x="3505200" y="57150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21</a:t>
            </a:r>
          </a:p>
        </p:txBody>
      </p:sp>
      <p:sp>
        <p:nvSpPr>
          <p:cNvPr id="251941" name="Text Box 37"/>
          <p:cNvSpPr txBox="1">
            <a:spLocks noChangeArrowheads="1"/>
          </p:cNvSpPr>
          <p:nvPr/>
        </p:nvSpPr>
        <p:spPr bwMode="auto">
          <a:xfrm>
            <a:off x="2667000" y="27432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941388" y="4038600"/>
            <a:ext cx="582612" cy="838200"/>
            <a:chOff x="593" y="2544"/>
            <a:chExt cx="367" cy="528"/>
          </a:xfrm>
        </p:grpSpPr>
        <p:sp>
          <p:nvSpPr>
            <p:cNvPr id="251925" name="Text Box 21"/>
            <p:cNvSpPr txBox="1">
              <a:spLocks noChangeArrowheads="1"/>
            </p:cNvSpPr>
            <p:nvPr/>
          </p:nvSpPr>
          <p:spPr bwMode="auto">
            <a:xfrm>
              <a:off x="593" y="264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9</a:t>
              </a:r>
            </a:p>
          </p:txBody>
        </p:sp>
        <p:sp>
          <p:nvSpPr>
            <p:cNvPr id="251943" name="Text Box 39"/>
            <p:cNvSpPr txBox="1">
              <a:spLocks noChangeArrowheads="1"/>
            </p:cNvSpPr>
            <p:nvPr/>
          </p:nvSpPr>
          <p:spPr bwMode="auto">
            <a:xfrm>
              <a:off x="737" y="254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</a:p>
          </p:txBody>
        </p:sp>
        <p:sp>
          <p:nvSpPr>
            <p:cNvPr id="251944" name="Text Box 40"/>
            <p:cNvSpPr txBox="1">
              <a:spLocks noChangeArrowheads="1"/>
            </p:cNvSpPr>
            <p:nvPr/>
          </p:nvSpPr>
          <p:spPr bwMode="auto">
            <a:xfrm>
              <a:off x="737" y="278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3</a:t>
              </a:r>
            </a:p>
          </p:txBody>
        </p:sp>
        <p:sp>
          <p:nvSpPr>
            <p:cNvPr id="251945" name="Freeform 41"/>
            <p:cNvSpPr>
              <a:spLocks/>
            </p:cNvSpPr>
            <p:nvPr/>
          </p:nvSpPr>
          <p:spPr bwMode="auto">
            <a:xfrm>
              <a:off x="765" y="2799"/>
              <a:ext cx="15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" y="0"/>
                </a:cxn>
              </a:cxnLst>
              <a:rect l="0" t="0" r="r" b="b"/>
              <a:pathLst>
                <a:path w="156" h="1">
                  <a:moveTo>
                    <a:pt x="0" y="0"/>
                  </a:moveTo>
                  <a:lnTo>
                    <a:pt x="156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1947" name="Text Box 43"/>
          <p:cNvSpPr txBox="1">
            <a:spLocks noChangeArrowheads="1"/>
          </p:cNvSpPr>
          <p:nvPr/>
        </p:nvSpPr>
        <p:spPr bwMode="auto">
          <a:xfrm>
            <a:off x="1676400" y="3124200"/>
            <a:ext cx="55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80</a:t>
            </a:r>
            <a:r>
              <a:rPr lang="ru-RU" sz="2000" b="1" baseline="3000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sz="2000" b="1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886200" y="1260475"/>
            <a:ext cx="549275" cy="950913"/>
            <a:chOff x="3398" y="889"/>
            <a:chExt cx="346" cy="599"/>
          </a:xfrm>
        </p:grpSpPr>
        <p:sp>
          <p:nvSpPr>
            <p:cNvPr id="251949" name="Text Box 45"/>
            <p:cNvSpPr txBox="1">
              <a:spLocks noChangeArrowheads="1"/>
            </p:cNvSpPr>
            <p:nvPr/>
          </p:nvSpPr>
          <p:spPr bwMode="auto">
            <a:xfrm>
              <a:off x="3398" y="889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10</a:t>
              </a:r>
            </a:p>
          </p:txBody>
        </p:sp>
        <p:sp>
          <p:nvSpPr>
            <p:cNvPr id="251950" name="Text Box 46"/>
            <p:cNvSpPr txBox="1">
              <a:spLocks noChangeArrowheads="1"/>
            </p:cNvSpPr>
            <p:nvPr/>
          </p:nvSpPr>
          <p:spPr bwMode="auto">
            <a:xfrm>
              <a:off x="3408" y="12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15</a:t>
              </a:r>
            </a:p>
          </p:txBody>
        </p:sp>
        <p:sp>
          <p:nvSpPr>
            <p:cNvPr id="251951" name="Line 47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4511675" y="1220788"/>
            <a:ext cx="930275" cy="950912"/>
            <a:chOff x="3792" y="864"/>
            <a:chExt cx="586" cy="599"/>
          </a:xfrm>
        </p:grpSpPr>
        <p:sp>
          <p:nvSpPr>
            <p:cNvPr id="251953" name="Text Box 49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5" name="Group 50"/>
            <p:cNvGrpSpPr>
              <a:grpSpLocks/>
            </p:cNvGrpSpPr>
            <p:nvPr/>
          </p:nvGrpSpPr>
          <p:grpSpPr bwMode="auto">
            <a:xfrm>
              <a:off x="4032" y="864"/>
              <a:ext cx="346" cy="599"/>
              <a:chOff x="3398" y="889"/>
              <a:chExt cx="346" cy="599"/>
            </a:xfrm>
          </p:grpSpPr>
          <p:sp>
            <p:nvSpPr>
              <p:cNvPr id="251955" name="Text Box 51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14</a:t>
                </a:r>
              </a:p>
            </p:txBody>
          </p:sp>
          <p:sp>
            <p:nvSpPr>
              <p:cNvPr id="251956" name="Text Box 52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21</a:t>
                </a:r>
              </a:p>
            </p:txBody>
          </p:sp>
          <p:sp>
            <p:nvSpPr>
              <p:cNvPr id="251957" name="Line 53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1958" name="Text Box 54"/>
          <p:cNvSpPr txBox="1">
            <a:spLocks noChangeArrowheads="1"/>
          </p:cNvSpPr>
          <p:nvPr/>
        </p:nvSpPr>
        <p:spPr bwMode="auto">
          <a:xfrm>
            <a:off x="7086600" y="1412875"/>
            <a:ext cx="113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Верно</a:t>
            </a:r>
          </a:p>
        </p:txBody>
      </p: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6096000" y="2327276"/>
            <a:ext cx="2416175" cy="881063"/>
            <a:chOff x="288" y="1200"/>
            <a:chExt cx="1522" cy="555"/>
          </a:xfrm>
        </p:grpSpPr>
        <p:graphicFrame>
          <p:nvGraphicFramePr>
            <p:cNvPr id="251960" name="Object 56"/>
            <p:cNvGraphicFramePr>
              <a:graphicFrameLocks noChangeAspect="1"/>
            </p:cNvGraphicFramePr>
            <p:nvPr/>
          </p:nvGraphicFramePr>
          <p:xfrm>
            <a:off x="288" y="1200"/>
            <a:ext cx="232" cy="273"/>
          </p:xfrm>
          <a:graphic>
            <a:graphicData uri="http://schemas.openxmlformats.org/presentationml/2006/ole">
              <p:oleObj spid="_x0000_s22530" name="Формула" r:id="rId5" imgW="139680" imgH="164880" progId="Equation.3">
                <p:embed/>
              </p:oleObj>
            </a:graphicData>
          </a:graphic>
        </p:graphicFrame>
        <p:sp>
          <p:nvSpPr>
            <p:cNvPr id="251961" name="Text Box 57"/>
            <p:cNvSpPr txBox="1">
              <a:spLocks noChangeArrowheads="1"/>
            </p:cNvSpPr>
            <p:nvPr/>
          </p:nvSpPr>
          <p:spPr bwMode="auto">
            <a:xfrm>
              <a:off x="480" y="1232"/>
              <a:ext cx="133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dirty="0"/>
                <a:t>АС</a:t>
              </a:r>
              <a:r>
                <a:rPr lang="en-US" sz="2400" dirty="0"/>
                <a:t>D         </a:t>
              </a:r>
              <a:r>
                <a:rPr lang="ru-RU" sz="2400" dirty="0" smtClean="0"/>
                <a:t>    </a:t>
              </a:r>
              <a:r>
                <a:rPr lang="en-US" sz="2400" dirty="0" smtClean="0"/>
                <a:t>ABC</a:t>
              </a:r>
              <a:endParaRPr lang="ru-RU" sz="2400" dirty="0"/>
            </a:p>
            <a:p>
              <a:r>
                <a:rPr lang="ru-RU" sz="2400" dirty="0"/>
                <a:t>по 3 признаку</a:t>
              </a:r>
            </a:p>
          </p:txBody>
        </p:sp>
        <p:sp>
          <p:nvSpPr>
            <p:cNvPr id="251962" name="Freeform 58"/>
            <p:cNvSpPr>
              <a:spLocks/>
            </p:cNvSpPr>
            <p:nvPr/>
          </p:nvSpPr>
          <p:spPr bwMode="auto">
            <a:xfrm rot="206182">
              <a:off x="960" y="1344"/>
              <a:ext cx="240" cy="95"/>
            </a:xfrm>
            <a:custGeom>
              <a:avLst/>
              <a:gdLst/>
              <a:ahLst/>
              <a:cxnLst>
                <a:cxn ang="0">
                  <a:pos x="203" y="138"/>
                </a:cxn>
                <a:cxn ang="0">
                  <a:pos x="160" y="181"/>
                </a:cxn>
                <a:cxn ang="0">
                  <a:pos x="73" y="199"/>
                </a:cxn>
                <a:cxn ang="0">
                  <a:pos x="11" y="148"/>
                </a:cxn>
                <a:cxn ang="0">
                  <a:pos x="11" y="66"/>
                </a:cxn>
                <a:cxn ang="0">
                  <a:pos x="68" y="26"/>
                </a:cxn>
                <a:cxn ang="0">
                  <a:pos x="160" y="39"/>
                </a:cxn>
                <a:cxn ang="0">
                  <a:pos x="285" y="110"/>
                </a:cxn>
                <a:cxn ang="0">
                  <a:pos x="378" y="172"/>
                </a:cxn>
                <a:cxn ang="0">
                  <a:pos x="485" y="167"/>
                </a:cxn>
                <a:cxn ang="0">
                  <a:pos x="535" y="113"/>
                </a:cxn>
                <a:cxn ang="0">
                  <a:pos x="517" y="31"/>
                </a:cxn>
                <a:cxn ang="0">
                  <a:pos x="433" y="3"/>
                </a:cxn>
                <a:cxn ang="0">
                  <a:pos x="348" y="49"/>
                </a:cxn>
              </a:cxnLst>
              <a:rect l="0" t="0" r="r" b="b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51963" name="Object 59"/>
            <p:cNvGraphicFramePr>
              <a:graphicFrameLocks noChangeAspect="1"/>
            </p:cNvGraphicFramePr>
            <p:nvPr/>
          </p:nvGraphicFramePr>
          <p:xfrm>
            <a:off x="1208" y="1200"/>
            <a:ext cx="232" cy="273"/>
          </p:xfrm>
          <a:graphic>
            <a:graphicData uri="http://schemas.openxmlformats.org/presentationml/2006/ole">
              <p:oleObj spid="_x0000_s22531" name="Формула" r:id="rId6" imgW="139680" imgH="164880" progId="Equation.3">
                <p:embed/>
              </p:oleObj>
            </a:graphicData>
          </a:graphic>
        </p:graphicFrame>
      </p:grpSp>
      <p:grpSp>
        <p:nvGrpSpPr>
          <p:cNvPr id="7" name="Group 71"/>
          <p:cNvGrpSpPr>
            <a:grpSpLocks/>
          </p:cNvGrpSpPr>
          <p:nvPr/>
        </p:nvGrpSpPr>
        <p:grpSpPr bwMode="auto">
          <a:xfrm>
            <a:off x="5486400" y="879475"/>
            <a:ext cx="930275" cy="1255713"/>
            <a:chOff x="3456" y="384"/>
            <a:chExt cx="586" cy="791"/>
          </a:xfrm>
        </p:grpSpPr>
        <p:grpSp>
          <p:nvGrpSpPr>
            <p:cNvPr id="8" name="Group 60"/>
            <p:cNvGrpSpPr>
              <a:grpSpLocks/>
            </p:cNvGrpSpPr>
            <p:nvPr/>
          </p:nvGrpSpPr>
          <p:grpSpPr bwMode="auto">
            <a:xfrm>
              <a:off x="3456" y="576"/>
              <a:ext cx="586" cy="599"/>
              <a:chOff x="3792" y="864"/>
              <a:chExt cx="586" cy="599"/>
            </a:xfrm>
          </p:grpSpPr>
          <p:sp>
            <p:nvSpPr>
              <p:cNvPr id="251965" name="Text Box 61"/>
              <p:cNvSpPr txBox="1">
                <a:spLocks noChangeArrowheads="1"/>
              </p:cNvSpPr>
              <p:nvPr/>
            </p:nvSpPr>
            <p:spPr bwMode="auto">
              <a:xfrm>
                <a:off x="3792" y="1056"/>
                <a:ext cx="2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=</a:t>
                </a:r>
                <a:endParaRPr lang="ru-RU" sz="2400"/>
              </a:p>
            </p:txBody>
          </p:sp>
          <p:grpSp>
            <p:nvGrpSpPr>
              <p:cNvPr id="9" name="Group 62"/>
              <p:cNvGrpSpPr>
                <a:grpSpLocks/>
              </p:cNvGrpSpPr>
              <p:nvPr/>
            </p:nvGrpSpPr>
            <p:grpSpPr bwMode="auto">
              <a:xfrm>
                <a:off x="4032" y="864"/>
                <a:ext cx="346" cy="599"/>
                <a:chOff x="3398" y="889"/>
                <a:chExt cx="346" cy="599"/>
              </a:xfrm>
            </p:grpSpPr>
            <p:sp>
              <p:nvSpPr>
                <p:cNvPr id="251967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398" y="889"/>
                  <a:ext cx="16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400"/>
                    <a:t> </a:t>
                  </a:r>
                  <a:endParaRPr lang="ru-RU" sz="2400"/>
                </a:p>
              </p:txBody>
            </p:sp>
            <p:sp>
              <p:nvSpPr>
                <p:cNvPr id="251968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408" y="1200"/>
                  <a:ext cx="33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400"/>
                    <a:t>14</a:t>
                  </a:r>
                </a:p>
              </p:txBody>
            </p:sp>
            <p:sp>
              <p:nvSpPr>
                <p:cNvPr id="251969" name="Line 65"/>
                <p:cNvSpPr>
                  <a:spLocks noChangeShapeType="1"/>
                </p:cNvSpPr>
                <p:nvPr/>
              </p:nvSpPr>
              <p:spPr bwMode="auto">
                <a:xfrm>
                  <a:off x="3408" y="1200"/>
                  <a:ext cx="336" cy="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0" name="Group 66"/>
            <p:cNvGrpSpPr>
              <a:grpSpLocks/>
            </p:cNvGrpSpPr>
            <p:nvPr/>
          </p:nvGrpSpPr>
          <p:grpSpPr bwMode="auto">
            <a:xfrm>
              <a:off x="3648" y="384"/>
              <a:ext cx="367" cy="528"/>
              <a:chOff x="593" y="2544"/>
              <a:chExt cx="367" cy="528"/>
            </a:xfrm>
          </p:grpSpPr>
          <p:sp>
            <p:nvSpPr>
              <p:cNvPr id="251971" name="Text Box 67"/>
              <p:cNvSpPr txBox="1">
                <a:spLocks noChangeArrowheads="1"/>
              </p:cNvSpPr>
              <p:nvPr/>
            </p:nvSpPr>
            <p:spPr bwMode="auto">
              <a:xfrm>
                <a:off x="593" y="2640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9</a:t>
                </a:r>
              </a:p>
            </p:txBody>
          </p:sp>
          <p:sp>
            <p:nvSpPr>
              <p:cNvPr id="251972" name="Text Box 68"/>
              <p:cNvSpPr txBox="1">
                <a:spLocks noChangeArrowheads="1"/>
              </p:cNvSpPr>
              <p:nvPr/>
            </p:nvSpPr>
            <p:spPr bwMode="auto">
              <a:xfrm>
                <a:off x="737" y="25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1</a:t>
                </a:r>
              </a:p>
            </p:txBody>
          </p:sp>
          <p:sp>
            <p:nvSpPr>
              <p:cNvPr id="251973" name="Text Box 69"/>
              <p:cNvSpPr txBox="1">
                <a:spLocks noChangeArrowheads="1"/>
              </p:cNvSpPr>
              <p:nvPr/>
            </p:nvSpPr>
            <p:spPr bwMode="auto">
              <a:xfrm>
                <a:off x="737" y="278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3</a:t>
                </a:r>
              </a:p>
            </p:txBody>
          </p:sp>
          <p:sp>
            <p:nvSpPr>
              <p:cNvPr id="251974" name="Freeform 70"/>
              <p:cNvSpPr>
                <a:spLocks/>
              </p:cNvSpPr>
              <p:nvPr/>
            </p:nvSpPr>
            <p:spPr bwMode="auto">
              <a:xfrm>
                <a:off x="765" y="2799"/>
                <a:ext cx="15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6" y="0"/>
                  </a:cxn>
                </a:cxnLst>
                <a:rect l="0" t="0" r="r" b="b"/>
                <a:pathLst>
                  <a:path w="156" h="1">
                    <a:moveTo>
                      <a:pt x="0" y="0"/>
                    </a:moveTo>
                    <a:lnTo>
                      <a:pt x="156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1976" name="Freeform 72"/>
          <p:cNvSpPr>
            <a:spLocks/>
          </p:cNvSpPr>
          <p:nvPr/>
        </p:nvSpPr>
        <p:spPr bwMode="auto">
          <a:xfrm>
            <a:off x="1600200" y="5081588"/>
            <a:ext cx="419100" cy="185737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156" y="17"/>
              </a:cxn>
              <a:cxn ang="0">
                <a:pos x="264" y="117"/>
              </a:cxn>
            </a:cxnLst>
            <a:rect l="0" t="0" r="r" b="b"/>
            <a:pathLst>
              <a:path w="264" h="117">
                <a:moveTo>
                  <a:pt x="0" y="15"/>
                </a:moveTo>
                <a:cubicBezTo>
                  <a:pt x="26" y="15"/>
                  <a:pt x="112" y="0"/>
                  <a:pt x="156" y="17"/>
                </a:cubicBezTo>
                <a:cubicBezTo>
                  <a:pt x="200" y="34"/>
                  <a:pt x="242" y="96"/>
                  <a:pt x="264" y="117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1977" name="Freeform 73"/>
          <p:cNvSpPr>
            <a:spLocks/>
          </p:cNvSpPr>
          <p:nvPr/>
        </p:nvSpPr>
        <p:spPr bwMode="auto">
          <a:xfrm>
            <a:off x="1993900" y="5249863"/>
            <a:ext cx="214313" cy="449262"/>
          </a:xfrm>
          <a:custGeom>
            <a:avLst/>
            <a:gdLst/>
            <a:ahLst/>
            <a:cxnLst>
              <a:cxn ang="0">
                <a:pos x="20" y="19"/>
              </a:cxn>
              <a:cxn ang="0">
                <a:pos x="16" y="19"/>
              </a:cxn>
              <a:cxn ang="0">
                <a:pos x="116" y="131"/>
              </a:cxn>
              <a:cxn ang="0">
                <a:pos x="132" y="283"/>
              </a:cxn>
            </a:cxnLst>
            <a:rect l="0" t="0" r="r" b="b"/>
            <a:pathLst>
              <a:path w="135" h="283">
                <a:moveTo>
                  <a:pt x="20" y="19"/>
                </a:moveTo>
                <a:cubicBezTo>
                  <a:pt x="19" y="18"/>
                  <a:pt x="0" y="0"/>
                  <a:pt x="16" y="19"/>
                </a:cubicBezTo>
                <a:cubicBezTo>
                  <a:pt x="32" y="38"/>
                  <a:pt x="97" y="87"/>
                  <a:pt x="116" y="131"/>
                </a:cubicBezTo>
                <a:cubicBezTo>
                  <a:pt x="135" y="175"/>
                  <a:pt x="129" y="251"/>
                  <a:pt x="132" y="28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51979" name="Picture 75" descr="righ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417725" flipH="1">
            <a:off x="2139950" y="3422650"/>
            <a:ext cx="838200" cy="393700"/>
          </a:xfrm>
          <a:prstGeom prst="rect">
            <a:avLst/>
          </a:prstGeom>
          <a:noFill/>
        </p:spPr>
      </p:pic>
      <p:pic>
        <p:nvPicPr>
          <p:cNvPr id="251981" name="Picture 77" descr="righ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99893" flipH="1">
            <a:off x="2362200" y="3810000"/>
            <a:ext cx="838200" cy="393700"/>
          </a:xfrm>
          <a:prstGeom prst="rect">
            <a:avLst/>
          </a:prstGeom>
          <a:noFill/>
        </p:spPr>
      </p:pic>
      <p:sp>
        <p:nvSpPr>
          <p:cNvPr id="251982" name="Text Box 78"/>
          <p:cNvSpPr txBox="1">
            <a:spLocks noChangeArrowheads="1"/>
          </p:cNvSpPr>
          <p:nvPr/>
        </p:nvSpPr>
        <p:spPr bwMode="auto">
          <a:xfrm>
            <a:off x="1676400" y="3124200"/>
            <a:ext cx="55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80</a:t>
            </a:r>
            <a:r>
              <a:rPr lang="ru-RU" sz="2000" b="1" baseline="3000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sz="2000" b="1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1985" name="Text Box 81"/>
          <p:cNvSpPr txBox="1">
            <a:spLocks noChangeArrowheads="1"/>
          </p:cNvSpPr>
          <p:nvPr/>
        </p:nvSpPr>
        <p:spPr bwMode="auto">
          <a:xfrm>
            <a:off x="5181600" y="5394325"/>
            <a:ext cx="55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55</a:t>
            </a:r>
            <a:r>
              <a:rPr lang="ru-RU" sz="2000" b="1" baseline="3000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sz="2000" b="1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1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1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25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1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-0.1875 0.09352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2519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47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-0.06319 0.15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2519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51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519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1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1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1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19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19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19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19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19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19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19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19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1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1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1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19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19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19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19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19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19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19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19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1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51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11111E-6 L 0.00347 -0.17222 " pathEditMode="relative" rAng="0" ptsTypes="AA">
                                      <p:cBhvr>
                                        <p:cTn id="101" dur="1000" fill="hold"/>
                                        <p:tgtEl>
                                          <p:spTgt spid="2519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86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-0.0625 -0.07315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2519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21944 0.07106 " pathEditMode="relative" rAng="0" ptsTypes="AA">
                                      <p:cBhvr>
                                        <p:cTn id="107" dur="500" fill="hold"/>
                                        <p:tgtEl>
                                          <p:spTgt spid="2519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519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519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51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51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0.17083 0.09352 " pathEditMode="relative" rAng="0" ptsTypes="AA">
                                      <p:cBhvr>
                                        <p:cTn id="125" dur="1000" fill="hold"/>
                                        <p:tgtEl>
                                          <p:spTgt spid="2519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47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1625 -0.08426 " pathEditMode="relative" rAng="0" ptsTypes="AA">
                                      <p:cBhvr>
                                        <p:cTn id="127" dur="1000" fill="hold"/>
                                        <p:tgtEl>
                                          <p:spTgt spid="2519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-0.20556 -0.2956 " pathEditMode="relative" rAng="0" ptsTypes="AA">
                                      <p:cBhvr>
                                        <p:cTn id="131" dur="500" fill="hold"/>
                                        <p:tgtEl>
                                          <p:spTgt spid="2519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" y="-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519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2519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58" grpId="0"/>
      <p:bldP spid="251976" grpId="0" animBg="1"/>
      <p:bldP spid="251977" grpId="0" animBg="1"/>
      <p:bldP spid="251982" grpId="0"/>
      <p:bldP spid="25198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821" name="Text Box 85"/>
          <p:cNvSpPr txBox="1">
            <a:spLocks noChangeArrowheads="1"/>
          </p:cNvSpPr>
          <p:nvPr/>
        </p:nvSpPr>
        <p:spPr bwMode="auto">
          <a:xfrm>
            <a:off x="533400" y="5486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9</a:t>
            </a:r>
            <a:endParaRPr lang="ru-RU" sz="2400">
              <a:solidFill>
                <a:srgbClr val="0000FF"/>
              </a:solidFill>
            </a:endParaRPr>
          </a:p>
        </p:txBody>
      </p:sp>
      <p:sp>
        <p:nvSpPr>
          <p:cNvPr id="244820" name="Text Box 84"/>
          <p:cNvSpPr txBox="1">
            <a:spLocks noChangeArrowheads="1"/>
          </p:cNvSpPr>
          <p:nvPr/>
        </p:nvSpPr>
        <p:spPr bwMode="auto">
          <a:xfrm>
            <a:off x="1524000" y="3657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6</a:t>
            </a:r>
            <a:endParaRPr lang="ru-RU" sz="2400">
              <a:solidFill>
                <a:srgbClr val="0000FF"/>
              </a:solidFill>
            </a:endParaRPr>
          </a:p>
        </p:txBody>
      </p:sp>
      <p:sp>
        <p:nvSpPr>
          <p:cNvPr id="244740" name="AutoShape 4"/>
          <p:cNvSpPr>
            <a:spLocks noChangeArrowheads="1"/>
          </p:cNvSpPr>
          <p:nvPr/>
        </p:nvSpPr>
        <p:spPr bwMode="auto">
          <a:xfrm rot="3677444">
            <a:off x="1714500" y="2857500"/>
            <a:ext cx="2514600" cy="3810000"/>
          </a:xfrm>
          <a:prstGeom prst="triangle">
            <a:avLst>
              <a:gd name="adj" fmla="val 69111"/>
            </a:avLst>
          </a:prstGeom>
          <a:solidFill>
            <a:srgbClr val="0000FF">
              <a:alpha val="5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4741" name="AutoShape 5"/>
          <p:cNvSpPr>
            <a:spLocks noChangeArrowheads="1"/>
          </p:cNvSpPr>
          <p:nvPr/>
        </p:nvSpPr>
        <p:spPr bwMode="auto">
          <a:xfrm rot="-1569905">
            <a:off x="236538" y="1081088"/>
            <a:ext cx="1828800" cy="2743200"/>
          </a:xfrm>
          <a:prstGeom prst="triangle">
            <a:avLst>
              <a:gd name="adj" fmla="val 64778"/>
            </a:avLst>
          </a:prstGeom>
          <a:solidFill>
            <a:srgbClr val="CC0099">
              <a:alpha val="4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1371600" y="63246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endParaRPr lang="ru-RU" sz="2800"/>
          </a:p>
        </p:txBody>
      </p:sp>
      <p:sp>
        <p:nvSpPr>
          <p:cNvPr id="244743" name="Text Box 7"/>
          <p:cNvSpPr txBox="1">
            <a:spLocks noChangeArrowheads="1"/>
          </p:cNvSpPr>
          <p:nvPr/>
        </p:nvSpPr>
        <p:spPr bwMode="auto">
          <a:xfrm>
            <a:off x="228600" y="43434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N</a:t>
            </a:r>
            <a:endParaRPr lang="ru-RU" sz="2800"/>
          </a:p>
        </p:txBody>
      </p:sp>
      <p:sp>
        <p:nvSpPr>
          <p:cNvPr id="244744" name="Text Box 8"/>
          <p:cNvSpPr txBox="1">
            <a:spLocks noChangeArrowheads="1"/>
          </p:cNvSpPr>
          <p:nvPr/>
        </p:nvSpPr>
        <p:spPr bwMode="auto">
          <a:xfrm>
            <a:off x="4800600" y="4038600"/>
            <a:ext cx="390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К</a:t>
            </a:r>
          </a:p>
        </p:txBody>
      </p:sp>
      <p:sp>
        <p:nvSpPr>
          <p:cNvPr id="244745" name="Text Box 9"/>
          <p:cNvSpPr txBox="1">
            <a:spLocks noChangeArrowheads="1"/>
          </p:cNvSpPr>
          <p:nvPr/>
        </p:nvSpPr>
        <p:spPr bwMode="auto">
          <a:xfrm>
            <a:off x="2438400" y="3962400"/>
            <a:ext cx="88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18</a:t>
            </a:r>
            <a:r>
              <a:rPr lang="ru-RU" sz="2400"/>
              <a:t>см</a:t>
            </a:r>
          </a:p>
        </p:txBody>
      </p:sp>
      <p:sp>
        <p:nvSpPr>
          <p:cNvPr id="244746" name="Text Box 10"/>
          <p:cNvSpPr txBox="1">
            <a:spLocks noChangeArrowheads="1"/>
          </p:cNvSpPr>
          <p:nvPr/>
        </p:nvSpPr>
        <p:spPr bwMode="auto">
          <a:xfrm>
            <a:off x="381000" y="9144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244747" name="Text Box 11"/>
          <p:cNvSpPr txBox="1">
            <a:spLocks noChangeArrowheads="1"/>
          </p:cNvSpPr>
          <p:nvPr/>
        </p:nvSpPr>
        <p:spPr bwMode="auto">
          <a:xfrm>
            <a:off x="2514600" y="28194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244748" name="Text Box 12"/>
          <p:cNvSpPr txBox="1">
            <a:spLocks noChangeArrowheads="1"/>
          </p:cNvSpPr>
          <p:nvPr/>
        </p:nvSpPr>
        <p:spPr bwMode="auto">
          <a:xfrm>
            <a:off x="457200" y="35814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</a:p>
        </p:txBody>
      </p:sp>
      <p:sp>
        <p:nvSpPr>
          <p:cNvPr id="244749" name="Text Box 13"/>
          <p:cNvSpPr txBox="1">
            <a:spLocks noChangeArrowheads="1"/>
          </p:cNvSpPr>
          <p:nvPr/>
        </p:nvSpPr>
        <p:spPr bwMode="auto">
          <a:xfrm>
            <a:off x="3276600" y="5410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13,5</a:t>
            </a:r>
            <a:r>
              <a:rPr lang="ru-RU" sz="2400"/>
              <a:t>см</a:t>
            </a:r>
          </a:p>
        </p:txBody>
      </p:sp>
      <p:sp>
        <p:nvSpPr>
          <p:cNvPr id="244750" name="Text Box 14"/>
          <p:cNvSpPr txBox="1">
            <a:spLocks noChangeArrowheads="1"/>
          </p:cNvSpPr>
          <p:nvPr/>
        </p:nvSpPr>
        <p:spPr bwMode="auto">
          <a:xfrm>
            <a:off x="1524000" y="36576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6</a:t>
            </a:r>
            <a:r>
              <a:rPr lang="ru-RU" sz="2400"/>
              <a:t>см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895600" y="1219200"/>
            <a:ext cx="549275" cy="950913"/>
            <a:chOff x="3398" y="889"/>
            <a:chExt cx="346" cy="599"/>
          </a:xfrm>
        </p:grpSpPr>
        <p:sp>
          <p:nvSpPr>
            <p:cNvPr id="244753" name="Text Box 17"/>
            <p:cNvSpPr txBox="1">
              <a:spLocks noChangeArrowheads="1"/>
            </p:cNvSpPr>
            <p:nvPr/>
          </p:nvSpPr>
          <p:spPr bwMode="auto">
            <a:xfrm>
              <a:off x="3398" y="889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 6</a:t>
              </a:r>
              <a:endParaRPr lang="ru-RU" sz="2400"/>
            </a:p>
          </p:txBody>
        </p:sp>
        <p:sp>
          <p:nvSpPr>
            <p:cNvPr id="244754" name="Text Box 18"/>
            <p:cNvSpPr txBox="1">
              <a:spLocks noChangeArrowheads="1"/>
            </p:cNvSpPr>
            <p:nvPr/>
          </p:nvSpPr>
          <p:spPr bwMode="auto">
            <a:xfrm>
              <a:off x="3408" y="1200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 </a:t>
              </a:r>
              <a:r>
                <a:rPr lang="en-US" sz="2400"/>
                <a:t>9</a:t>
              </a:r>
              <a:endParaRPr lang="ru-RU" sz="2400"/>
            </a:p>
          </p:txBody>
        </p:sp>
        <p:sp>
          <p:nvSpPr>
            <p:cNvPr id="244755" name="Line 19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521075" y="1179513"/>
            <a:ext cx="930275" cy="950912"/>
            <a:chOff x="3792" y="864"/>
            <a:chExt cx="586" cy="599"/>
          </a:xfrm>
        </p:grpSpPr>
        <p:sp>
          <p:nvSpPr>
            <p:cNvPr id="244757" name="Text Box 21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4032" y="864"/>
              <a:ext cx="346" cy="599"/>
              <a:chOff x="3398" y="889"/>
              <a:chExt cx="346" cy="599"/>
            </a:xfrm>
          </p:grpSpPr>
          <p:sp>
            <p:nvSpPr>
              <p:cNvPr id="244759" name="Text Box 23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12</a:t>
                </a:r>
                <a:endParaRPr lang="ru-RU" sz="2400"/>
              </a:p>
            </p:txBody>
          </p:sp>
          <p:sp>
            <p:nvSpPr>
              <p:cNvPr id="244760" name="Text Box 24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18</a:t>
                </a:r>
                <a:endParaRPr lang="ru-RU" sz="2400"/>
              </a:p>
            </p:txBody>
          </p:sp>
          <p:sp>
            <p:nvSpPr>
              <p:cNvPr id="244761" name="Line 25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4762" name="Text Box 26"/>
          <p:cNvSpPr txBox="1">
            <a:spLocks noChangeArrowheads="1"/>
          </p:cNvSpPr>
          <p:nvPr/>
        </p:nvSpPr>
        <p:spPr bwMode="auto">
          <a:xfrm>
            <a:off x="3886200" y="2057400"/>
            <a:ext cx="113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Верно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477000" y="1143001"/>
            <a:ext cx="2441576" cy="881063"/>
            <a:chOff x="288" y="1200"/>
            <a:chExt cx="1538" cy="555"/>
          </a:xfrm>
        </p:grpSpPr>
        <p:graphicFrame>
          <p:nvGraphicFramePr>
            <p:cNvPr id="244764" name="Object 28"/>
            <p:cNvGraphicFramePr>
              <a:graphicFrameLocks noChangeAspect="1"/>
            </p:cNvGraphicFramePr>
            <p:nvPr/>
          </p:nvGraphicFramePr>
          <p:xfrm>
            <a:off x="288" y="1200"/>
            <a:ext cx="232" cy="273"/>
          </p:xfrm>
          <a:graphic>
            <a:graphicData uri="http://schemas.openxmlformats.org/presentationml/2006/ole">
              <p:oleObj spid="_x0000_s23554" name="Формула" r:id="rId4" imgW="139680" imgH="164880" progId="Equation.3">
                <p:embed/>
              </p:oleObj>
            </a:graphicData>
          </a:graphic>
        </p:graphicFrame>
        <p:sp>
          <p:nvSpPr>
            <p:cNvPr id="244765" name="Text Box 29"/>
            <p:cNvSpPr txBox="1">
              <a:spLocks noChangeArrowheads="1"/>
            </p:cNvSpPr>
            <p:nvPr/>
          </p:nvSpPr>
          <p:spPr bwMode="auto">
            <a:xfrm>
              <a:off x="480" y="1232"/>
              <a:ext cx="134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DNK         </a:t>
              </a:r>
              <a:r>
                <a:rPr lang="ru-RU" sz="2400" dirty="0" smtClean="0"/>
                <a:t>    </a:t>
              </a:r>
              <a:r>
                <a:rPr lang="en-US" sz="2400" dirty="0" smtClean="0"/>
                <a:t>ABC</a:t>
              </a:r>
              <a:endParaRPr lang="ru-RU" sz="2400" dirty="0"/>
            </a:p>
            <a:p>
              <a:r>
                <a:rPr lang="ru-RU" sz="2400" dirty="0"/>
                <a:t>по 3 признаку</a:t>
              </a:r>
            </a:p>
          </p:txBody>
        </p:sp>
        <p:sp>
          <p:nvSpPr>
            <p:cNvPr id="244766" name="Freeform 30"/>
            <p:cNvSpPr>
              <a:spLocks/>
            </p:cNvSpPr>
            <p:nvPr/>
          </p:nvSpPr>
          <p:spPr bwMode="auto">
            <a:xfrm rot="206182">
              <a:off x="960" y="1344"/>
              <a:ext cx="240" cy="95"/>
            </a:xfrm>
            <a:custGeom>
              <a:avLst/>
              <a:gdLst/>
              <a:ahLst/>
              <a:cxnLst>
                <a:cxn ang="0">
                  <a:pos x="203" y="138"/>
                </a:cxn>
                <a:cxn ang="0">
                  <a:pos x="160" y="181"/>
                </a:cxn>
                <a:cxn ang="0">
                  <a:pos x="73" y="199"/>
                </a:cxn>
                <a:cxn ang="0">
                  <a:pos x="11" y="148"/>
                </a:cxn>
                <a:cxn ang="0">
                  <a:pos x="11" y="66"/>
                </a:cxn>
                <a:cxn ang="0">
                  <a:pos x="68" y="26"/>
                </a:cxn>
                <a:cxn ang="0">
                  <a:pos x="160" y="39"/>
                </a:cxn>
                <a:cxn ang="0">
                  <a:pos x="285" y="110"/>
                </a:cxn>
                <a:cxn ang="0">
                  <a:pos x="378" y="172"/>
                </a:cxn>
                <a:cxn ang="0">
                  <a:pos x="485" y="167"/>
                </a:cxn>
                <a:cxn ang="0">
                  <a:pos x="535" y="113"/>
                </a:cxn>
                <a:cxn ang="0">
                  <a:pos x="517" y="31"/>
                </a:cxn>
                <a:cxn ang="0">
                  <a:pos x="433" y="3"/>
                </a:cxn>
                <a:cxn ang="0">
                  <a:pos x="348" y="49"/>
                </a:cxn>
              </a:cxnLst>
              <a:rect l="0" t="0" r="r" b="b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44767" name="Object 31"/>
            <p:cNvGraphicFramePr>
              <a:graphicFrameLocks noChangeAspect="1"/>
            </p:cNvGraphicFramePr>
            <p:nvPr/>
          </p:nvGraphicFramePr>
          <p:xfrm>
            <a:off x="1208" y="1200"/>
            <a:ext cx="232" cy="273"/>
          </p:xfrm>
          <a:graphic>
            <a:graphicData uri="http://schemas.openxmlformats.org/presentationml/2006/ole">
              <p:oleObj spid="_x0000_s23555" name="Формула" r:id="rId5" imgW="139680" imgH="164880" progId="Equation.3">
                <p:embed/>
              </p:oleObj>
            </a:graphicData>
          </a:graphic>
        </p:graphicFrame>
      </p:grpSp>
      <p:sp>
        <p:nvSpPr>
          <p:cNvPr id="244776" name="Text Box 40"/>
          <p:cNvSpPr txBox="1">
            <a:spLocks noChangeArrowheads="1"/>
          </p:cNvSpPr>
          <p:nvPr/>
        </p:nvSpPr>
        <p:spPr bwMode="auto">
          <a:xfrm>
            <a:off x="76200" y="2590800"/>
            <a:ext cx="88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12</a:t>
            </a:r>
            <a:r>
              <a:rPr lang="ru-RU" sz="2400"/>
              <a:t>см</a:t>
            </a:r>
          </a:p>
        </p:txBody>
      </p: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4495800" y="1143000"/>
            <a:ext cx="1174750" cy="950913"/>
            <a:chOff x="3792" y="864"/>
            <a:chExt cx="740" cy="599"/>
          </a:xfrm>
        </p:grpSpPr>
        <p:sp>
          <p:nvSpPr>
            <p:cNvPr id="244779" name="Text Box 43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4032" y="864"/>
              <a:ext cx="500" cy="599"/>
              <a:chOff x="3398" y="889"/>
              <a:chExt cx="500" cy="599"/>
            </a:xfrm>
          </p:grpSpPr>
          <p:sp>
            <p:nvSpPr>
              <p:cNvPr id="244781" name="Text Box 45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32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  9</a:t>
                </a:r>
                <a:endParaRPr lang="ru-RU" sz="2400"/>
              </a:p>
            </p:txBody>
          </p:sp>
          <p:sp>
            <p:nvSpPr>
              <p:cNvPr id="244782" name="Text Box 46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49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13,5</a:t>
                </a:r>
                <a:endParaRPr lang="ru-RU" sz="2400"/>
              </a:p>
            </p:txBody>
          </p:sp>
          <p:sp>
            <p:nvSpPr>
              <p:cNvPr id="244783" name="Line 47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4784" name="Text Box 48"/>
          <p:cNvSpPr txBox="1">
            <a:spLocks noChangeArrowheads="1"/>
          </p:cNvSpPr>
          <p:nvPr/>
        </p:nvSpPr>
        <p:spPr bwMode="auto">
          <a:xfrm>
            <a:off x="76200" y="762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В треугольниках АВС  и  </a:t>
            </a:r>
            <a:r>
              <a:rPr lang="en-US" sz="2400"/>
              <a:t>DNK</a:t>
            </a:r>
            <a:r>
              <a:rPr lang="ru-RU" sz="2400"/>
              <a:t>  известны стороны. </a:t>
            </a:r>
            <a:r>
              <a:rPr lang="en-US" sz="2400"/>
              <a:t>S</a:t>
            </a:r>
            <a:r>
              <a:rPr lang="en-US" sz="2400" baseline="-25000"/>
              <a:t>DNK</a:t>
            </a:r>
            <a:r>
              <a:rPr lang="en-US" sz="2400"/>
              <a:t>=</a:t>
            </a:r>
            <a:r>
              <a:rPr lang="ru-RU" sz="2400"/>
              <a:t>36</a:t>
            </a:r>
            <a:r>
              <a:rPr lang="en-US" sz="2400"/>
              <a:t>c</a:t>
            </a:r>
            <a:r>
              <a:rPr lang="ru-RU" sz="2400"/>
              <a:t>м</a:t>
            </a:r>
            <a:r>
              <a:rPr lang="ru-RU" sz="2400" baseline="30000"/>
              <a:t>2</a:t>
            </a:r>
            <a:r>
              <a:rPr lang="ru-RU" sz="2400"/>
              <a:t>.    Найдите площадь треугольника АВС.</a:t>
            </a:r>
          </a:p>
        </p:txBody>
      </p:sp>
      <p:sp>
        <p:nvSpPr>
          <p:cNvPr id="244785" name="Text Box 49"/>
          <p:cNvSpPr txBox="1">
            <a:spLocks noChangeArrowheads="1"/>
          </p:cNvSpPr>
          <p:nvPr/>
        </p:nvSpPr>
        <p:spPr bwMode="auto">
          <a:xfrm>
            <a:off x="1600200" y="19050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9</a:t>
            </a:r>
            <a:r>
              <a:rPr lang="ru-RU" sz="2400"/>
              <a:t>см</a:t>
            </a:r>
          </a:p>
        </p:txBody>
      </p:sp>
      <p:sp>
        <p:nvSpPr>
          <p:cNvPr id="244786" name="Text Box 50"/>
          <p:cNvSpPr txBox="1">
            <a:spLocks noChangeArrowheads="1"/>
          </p:cNvSpPr>
          <p:nvPr/>
        </p:nvSpPr>
        <p:spPr bwMode="auto">
          <a:xfrm>
            <a:off x="533400" y="54864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9</a:t>
            </a:r>
            <a:r>
              <a:rPr lang="ru-RU" sz="2400"/>
              <a:t>см</a:t>
            </a:r>
          </a:p>
        </p:txBody>
      </p:sp>
      <p:sp>
        <p:nvSpPr>
          <p:cNvPr id="244787" name="Text Box 51"/>
          <p:cNvSpPr txBox="1">
            <a:spLocks noChangeArrowheads="1"/>
          </p:cNvSpPr>
          <p:nvPr/>
        </p:nvSpPr>
        <p:spPr bwMode="auto">
          <a:xfrm>
            <a:off x="2971800" y="2514600"/>
            <a:ext cx="5867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ru-RU" sz="2400">
                <a:solidFill>
                  <a:srgbClr val="660066"/>
                </a:solidFill>
              </a:rPr>
              <a:t>Запишите теорему об отношении площадей подобных треугольников </a:t>
            </a:r>
            <a:r>
              <a:rPr lang="en-US" sz="2400">
                <a:solidFill>
                  <a:srgbClr val="660066"/>
                </a:solidFill>
              </a:rPr>
              <a:t> </a:t>
            </a:r>
            <a:endParaRPr lang="ru-RU" sz="2400">
              <a:solidFill>
                <a:srgbClr val="660066"/>
              </a:solidFill>
            </a:endParaRPr>
          </a:p>
        </p:txBody>
      </p: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5562600" y="3505200"/>
            <a:ext cx="1528763" cy="950913"/>
            <a:chOff x="3542" y="2137"/>
            <a:chExt cx="963" cy="599"/>
          </a:xfrm>
        </p:grpSpPr>
        <p:grpSp>
          <p:nvGrpSpPr>
            <p:cNvPr id="9" name="Group 53"/>
            <p:cNvGrpSpPr>
              <a:grpSpLocks/>
            </p:cNvGrpSpPr>
            <p:nvPr/>
          </p:nvGrpSpPr>
          <p:grpSpPr bwMode="auto">
            <a:xfrm>
              <a:off x="3542" y="2137"/>
              <a:ext cx="523" cy="599"/>
              <a:chOff x="3398" y="889"/>
              <a:chExt cx="523" cy="599"/>
            </a:xfrm>
          </p:grpSpPr>
          <p:sp>
            <p:nvSpPr>
              <p:cNvPr id="244790" name="Text Box 54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50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S</a:t>
                </a:r>
                <a:r>
                  <a:rPr lang="en-US" sz="2400" baseline="-25000"/>
                  <a:t>ABC</a:t>
                </a:r>
                <a:endParaRPr lang="ru-RU" sz="2400"/>
              </a:p>
            </p:txBody>
          </p:sp>
          <p:sp>
            <p:nvSpPr>
              <p:cNvPr id="244791" name="Text Box 55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51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S</a:t>
                </a:r>
                <a:r>
                  <a:rPr lang="en-US" sz="2400" baseline="-25000"/>
                  <a:t>DNK</a:t>
                </a:r>
                <a:endParaRPr lang="ru-RU" sz="2400"/>
              </a:p>
            </p:txBody>
          </p:sp>
          <p:sp>
            <p:nvSpPr>
              <p:cNvPr id="244792" name="Line 56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4793" name="Text Box 57"/>
            <p:cNvSpPr txBox="1">
              <a:spLocks noChangeArrowheads="1"/>
            </p:cNvSpPr>
            <p:nvPr/>
          </p:nvSpPr>
          <p:spPr bwMode="auto">
            <a:xfrm>
              <a:off x="3984" y="2208"/>
              <a:ext cx="52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 </a:t>
              </a: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k</a:t>
              </a:r>
              <a:r>
                <a:rPr lang="en-US" sz="3600" b="1" i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10" name="Group 58"/>
          <p:cNvGrpSpPr>
            <a:grpSpLocks/>
          </p:cNvGrpSpPr>
          <p:nvPr/>
        </p:nvGrpSpPr>
        <p:grpSpPr bwMode="auto">
          <a:xfrm>
            <a:off x="5927725" y="5830888"/>
            <a:ext cx="549275" cy="950912"/>
            <a:chOff x="3398" y="889"/>
            <a:chExt cx="346" cy="599"/>
          </a:xfrm>
        </p:grpSpPr>
        <p:sp>
          <p:nvSpPr>
            <p:cNvPr id="244795" name="Text Box 59"/>
            <p:cNvSpPr txBox="1">
              <a:spLocks noChangeArrowheads="1"/>
            </p:cNvSpPr>
            <p:nvPr/>
          </p:nvSpPr>
          <p:spPr bwMode="auto">
            <a:xfrm>
              <a:off x="3398" y="889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/>
                <a:t> x</a:t>
              </a:r>
              <a:endParaRPr lang="ru-RU" sz="2400" b="1"/>
            </a:p>
          </p:txBody>
        </p:sp>
        <p:sp>
          <p:nvSpPr>
            <p:cNvPr id="244796" name="Text Box 60"/>
            <p:cNvSpPr txBox="1">
              <a:spLocks noChangeArrowheads="1"/>
            </p:cNvSpPr>
            <p:nvPr/>
          </p:nvSpPr>
          <p:spPr bwMode="auto">
            <a:xfrm>
              <a:off x="3408" y="12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tx2"/>
                  </a:solidFill>
                </a:rPr>
                <a:t>36</a:t>
              </a:r>
              <a:endPara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44797" name="Line 61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6553200" y="5791200"/>
            <a:ext cx="1023938" cy="950913"/>
            <a:chOff x="4272" y="3072"/>
            <a:chExt cx="645" cy="599"/>
          </a:xfrm>
        </p:grpSpPr>
        <p:sp>
          <p:nvSpPr>
            <p:cNvPr id="244799" name="Text Box 63"/>
            <p:cNvSpPr txBox="1">
              <a:spLocks noChangeArrowheads="1"/>
            </p:cNvSpPr>
            <p:nvPr/>
          </p:nvSpPr>
          <p:spPr bwMode="auto">
            <a:xfrm>
              <a:off x="4272" y="3264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sp>
          <p:nvSpPr>
            <p:cNvPr id="244800" name="Text Box 64"/>
            <p:cNvSpPr txBox="1">
              <a:spLocks noChangeArrowheads="1"/>
            </p:cNvSpPr>
            <p:nvPr/>
          </p:nvSpPr>
          <p:spPr bwMode="auto">
            <a:xfrm>
              <a:off x="4464" y="3072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r>
                <a:rPr lang="en-US" sz="24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</a:t>
              </a:r>
              <a:endPara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44801" name="Text Box 65"/>
            <p:cNvSpPr txBox="1">
              <a:spLocks noChangeArrowheads="1"/>
            </p:cNvSpPr>
            <p:nvPr/>
          </p:nvSpPr>
          <p:spPr bwMode="auto">
            <a:xfrm>
              <a:off x="4464" y="3383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  9</a:t>
              </a:r>
              <a:endParaRPr lang="ru-RU" sz="2400"/>
            </a:p>
          </p:txBody>
        </p:sp>
        <p:sp>
          <p:nvSpPr>
            <p:cNvPr id="244802" name="Line 66"/>
            <p:cNvSpPr>
              <a:spLocks noChangeShapeType="1"/>
            </p:cNvSpPr>
            <p:nvPr/>
          </p:nvSpPr>
          <p:spPr bwMode="auto">
            <a:xfrm>
              <a:off x="4547" y="3383"/>
              <a:ext cx="37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67"/>
          <p:cNvGrpSpPr>
            <a:grpSpLocks/>
          </p:cNvGrpSpPr>
          <p:nvPr/>
        </p:nvGrpSpPr>
        <p:grpSpPr bwMode="auto">
          <a:xfrm>
            <a:off x="6851650" y="4484688"/>
            <a:ext cx="1708150" cy="950912"/>
            <a:chOff x="3552" y="2880"/>
            <a:chExt cx="1076" cy="599"/>
          </a:xfrm>
        </p:grpSpPr>
        <p:grpSp>
          <p:nvGrpSpPr>
            <p:cNvPr id="13" name="Group 68"/>
            <p:cNvGrpSpPr>
              <a:grpSpLocks/>
            </p:cNvGrpSpPr>
            <p:nvPr/>
          </p:nvGrpSpPr>
          <p:grpSpPr bwMode="auto">
            <a:xfrm>
              <a:off x="4224" y="2880"/>
              <a:ext cx="404" cy="599"/>
              <a:chOff x="3398" y="889"/>
              <a:chExt cx="404" cy="599"/>
            </a:xfrm>
          </p:grpSpPr>
          <p:sp>
            <p:nvSpPr>
              <p:cNvPr id="244805" name="Text Box 69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3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AB</a:t>
                </a:r>
                <a:endParaRPr lang="ru-RU" sz="2400"/>
              </a:p>
            </p:txBody>
          </p:sp>
          <p:sp>
            <p:nvSpPr>
              <p:cNvPr id="244806" name="Text Box 70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39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DN</a:t>
                </a:r>
                <a:endParaRPr lang="ru-RU" sz="2400"/>
              </a:p>
            </p:txBody>
          </p:sp>
          <p:sp>
            <p:nvSpPr>
              <p:cNvPr id="244807" name="Line 71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4" name="Group 72"/>
            <p:cNvGrpSpPr>
              <a:grpSpLocks/>
            </p:cNvGrpSpPr>
            <p:nvPr/>
          </p:nvGrpSpPr>
          <p:grpSpPr bwMode="auto">
            <a:xfrm>
              <a:off x="3552" y="2880"/>
              <a:ext cx="523" cy="599"/>
              <a:chOff x="3398" y="889"/>
              <a:chExt cx="523" cy="599"/>
            </a:xfrm>
          </p:grpSpPr>
          <p:sp>
            <p:nvSpPr>
              <p:cNvPr id="244809" name="Text Box 73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50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S</a:t>
                </a:r>
                <a:r>
                  <a:rPr lang="en-US" sz="2400" baseline="-25000"/>
                  <a:t>ABC</a:t>
                </a:r>
                <a:endParaRPr lang="ru-RU" sz="2400"/>
              </a:p>
            </p:txBody>
          </p:sp>
          <p:sp>
            <p:nvSpPr>
              <p:cNvPr id="244810" name="Text Box 74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51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S</a:t>
                </a:r>
                <a:r>
                  <a:rPr lang="en-US" sz="2400" baseline="-25000"/>
                  <a:t>DNK</a:t>
                </a:r>
                <a:endParaRPr lang="ru-RU" sz="2400"/>
              </a:p>
            </p:txBody>
          </p:sp>
          <p:sp>
            <p:nvSpPr>
              <p:cNvPr id="244811" name="Line 75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4812" name="Text Box 76"/>
            <p:cNvSpPr txBox="1">
              <a:spLocks noChangeArrowheads="1"/>
            </p:cNvSpPr>
            <p:nvPr/>
          </p:nvSpPr>
          <p:spPr bwMode="auto">
            <a:xfrm>
              <a:off x="3994" y="3045"/>
              <a:ext cx="2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 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15" name="Group 77"/>
          <p:cNvGrpSpPr>
            <a:grpSpLocks/>
          </p:cNvGrpSpPr>
          <p:nvPr/>
        </p:nvGrpSpPr>
        <p:grpSpPr bwMode="auto">
          <a:xfrm>
            <a:off x="7888288" y="4230688"/>
            <a:ext cx="889000" cy="1219200"/>
            <a:chOff x="4205" y="2720"/>
            <a:chExt cx="560" cy="768"/>
          </a:xfrm>
        </p:grpSpPr>
        <p:sp>
          <p:nvSpPr>
            <p:cNvPr id="244814" name="Freeform 78"/>
            <p:cNvSpPr>
              <a:spLocks/>
            </p:cNvSpPr>
            <p:nvPr/>
          </p:nvSpPr>
          <p:spPr bwMode="auto">
            <a:xfrm>
              <a:off x="4205" y="2896"/>
              <a:ext cx="83" cy="592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3" y="320"/>
                </a:cxn>
                <a:cxn ang="0">
                  <a:pos x="83" y="592"/>
                </a:cxn>
              </a:cxnLst>
              <a:rect l="0" t="0" r="r" b="b"/>
              <a:pathLst>
                <a:path w="83" h="592">
                  <a:moveTo>
                    <a:pt x="67" y="0"/>
                  </a:moveTo>
                  <a:cubicBezTo>
                    <a:pt x="56" y="51"/>
                    <a:pt x="0" y="221"/>
                    <a:pt x="3" y="320"/>
                  </a:cubicBezTo>
                  <a:cubicBezTo>
                    <a:pt x="6" y="419"/>
                    <a:pt x="66" y="535"/>
                    <a:pt x="83" y="592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815" name="Freeform 79"/>
            <p:cNvSpPr>
              <a:spLocks/>
            </p:cNvSpPr>
            <p:nvPr/>
          </p:nvSpPr>
          <p:spPr bwMode="auto">
            <a:xfrm flipH="1">
              <a:off x="4560" y="2880"/>
              <a:ext cx="83" cy="592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3" y="320"/>
                </a:cxn>
                <a:cxn ang="0">
                  <a:pos x="83" y="592"/>
                </a:cxn>
              </a:cxnLst>
              <a:rect l="0" t="0" r="r" b="b"/>
              <a:pathLst>
                <a:path w="83" h="592">
                  <a:moveTo>
                    <a:pt x="67" y="0"/>
                  </a:moveTo>
                  <a:cubicBezTo>
                    <a:pt x="56" y="51"/>
                    <a:pt x="0" y="221"/>
                    <a:pt x="3" y="320"/>
                  </a:cubicBezTo>
                  <a:cubicBezTo>
                    <a:pt x="6" y="419"/>
                    <a:pt x="66" y="535"/>
                    <a:pt x="83" y="592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816" name="Text Box 80"/>
            <p:cNvSpPr txBox="1">
              <a:spLocks noChangeArrowheads="1"/>
            </p:cNvSpPr>
            <p:nvPr/>
          </p:nvSpPr>
          <p:spPr bwMode="auto">
            <a:xfrm>
              <a:off x="4560" y="272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endParaRPr lang="ru-RU" sz="20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44818" name="Rectangle 82"/>
          <p:cNvSpPr>
            <a:spLocks noChangeArrowheads="1"/>
          </p:cNvSpPr>
          <p:nvPr/>
        </p:nvSpPr>
        <p:spPr bwMode="auto">
          <a:xfrm>
            <a:off x="7543800" y="457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x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244819" name="Rectangle 83"/>
          <p:cNvSpPr>
            <a:spLocks noChangeArrowheads="1"/>
          </p:cNvSpPr>
          <p:nvPr/>
        </p:nvSpPr>
        <p:spPr bwMode="auto">
          <a:xfrm>
            <a:off x="7543800" y="457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x</a:t>
            </a:r>
            <a:endParaRPr lang="ru-RU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4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4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4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4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 L -0.0526 0.55556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244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0.7 0.05555 " pathEditMode="relative" ptsTypes="AA">
                                      <p:cBhvr>
                                        <p:cTn id="91" dur="500" fill="hold"/>
                                        <p:tgtEl>
                                          <p:spTgt spid="244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L 0.825 -0.02222 " pathEditMode="relative" ptsTypes="AA">
                                      <p:cBhvr>
                                        <p:cTn id="95" dur="500" fill="hold"/>
                                        <p:tgtEl>
                                          <p:spTgt spid="2448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821" grpId="0"/>
      <p:bldP spid="244820" grpId="0"/>
      <p:bldP spid="244762" grpId="0"/>
      <p:bldP spid="244787" grpId="0"/>
      <p:bldP spid="244818" grpId="0"/>
      <p:bldP spid="244818" grpId="1"/>
      <p:bldP spid="2448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457200" y="434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2</a:t>
            </a:r>
          </a:p>
        </p:txBody>
      </p:sp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457200" y="434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31429" name="Text Box 5"/>
          <p:cNvSpPr txBox="1">
            <a:spLocks noChangeArrowheads="1"/>
          </p:cNvSpPr>
          <p:nvPr/>
        </p:nvSpPr>
        <p:spPr bwMode="auto">
          <a:xfrm>
            <a:off x="76200" y="76200"/>
            <a:ext cx="8991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                       </a:t>
            </a:r>
            <a:r>
              <a:rPr lang="en-US" sz="2400"/>
              <a:t>AD</a:t>
            </a:r>
            <a:r>
              <a:rPr lang="ru-RU" sz="2400"/>
              <a:t>С</a:t>
            </a:r>
            <a:r>
              <a:rPr lang="en-US" sz="2400"/>
              <a:t>D</a:t>
            </a:r>
            <a:r>
              <a:rPr lang="ru-RU" sz="2400"/>
              <a:t> – параллелограмм. </a:t>
            </a:r>
            <a:r>
              <a:rPr lang="en-US" sz="2400"/>
              <a:t>OF    BC</a:t>
            </a:r>
          </a:p>
          <a:p>
            <a:r>
              <a:rPr lang="en-US" sz="2400"/>
              <a:t>                            AB = 2</a:t>
            </a:r>
            <a:r>
              <a:rPr lang="ru-RU" sz="2400"/>
              <a:t>см, </a:t>
            </a:r>
            <a:r>
              <a:rPr lang="en-US" sz="2400"/>
              <a:t>BF = 5</a:t>
            </a:r>
            <a:r>
              <a:rPr lang="ru-RU" sz="2400"/>
              <a:t>см, ВС = 9см.</a:t>
            </a:r>
            <a:r>
              <a:rPr lang="en-US" sz="2400"/>
              <a:t> </a:t>
            </a:r>
          </a:p>
          <a:p>
            <a:r>
              <a:rPr lang="en-US" sz="2400"/>
              <a:t>                            </a:t>
            </a:r>
            <a:r>
              <a:rPr lang="ru-RU" sz="2400"/>
              <a:t>Найдите </a:t>
            </a:r>
            <a:r>
              <a:rPr lang="en-US" sz="2400"/>
              <a:t>B</a:t>
            </a:r>
            <a:r>
              <a:rPr lang="ru-RU" sz="2400"/>
              <a:t>Е.</a:t>
            </a:r>
            <a:r>
              <a:rPr lang="en-US" sz="2400"/>
              <a:t> </a:t>
            </a:r>
            <a:r>
              <a:rPr lang="ru-RU" sz="2400"/>
              <a:t> </a:t>
            </a:r>
            <a:r>
              <a:rPr lang="en-US" sz="2400"/>
              <a:t> </a:t>
            </a:r>
            <a:endParaRPr lang="ru-RU" sz="2400"/>
          </a:p>
        </p:txBody>
      </p:sp>
      <p:sp>
        <p:nvSpPr>
          <p:cNvPr id="231430" name="Freeform 6"/>
          <p:cNvSpPr>
            <a:spLocks/>
          </p:cNvSpPr>
          <p:nvPr/>
        </p:nvSpPr>
        <p:spPr bwMode="auto">
          <a:xfrm>
            <a:off x="1828800" y="1485900"/>
            <a:ext cx="1155700" cy="1930400"/>
          </a:xfrm>
          <a:custGeom>
            <a:avLst/>
            <a:gdLst/>
            <a:ahLst/>
            <a:cxnLst>
              <a:cxn ang="0">
                <a:pos x="728" y="0"/>
              </a:cxn>
              <a:cxn ang="0">
                <a:pos x="0" y="1200"/>
              </a:cxn>
              <a:cxn ang="0">
                <a:pos x="688" y="1200"/>
              </a:cxn>
              <a:cxn ang="0">
                <a:pos x="688" y="1216"/>
              </a:cxn>
              <a:cxn ang="0">
                <a:pos x="728" y="16"/>
              </a:cxn>
              <a:cxn ang="0">
                <a:pos x="712" y="0"/>
              </a:cxn>
            </a:cxnLst>
            <a:rect l="0" t="0" r="r" b="b"/>
            <a:pathLst>
              <a:path w="728" h="1216">
                <a:moveTo>
                  <a:pt x="728" y="0"/>
                </a:moveTo>
                <a:lnTo>
                  <a:pt x="0" y="1200"/>
                </a:lnTo>
                <a:lnTo>
                  <a:pt x="688" y="1200"/>
                </a:lnTo>
                <a:lnTo>
                  <a:pt x="688" y="1216"/>
                </a:lnTo>
                <a:lnTo>
                  <a:pt x="728" y="16"/>
                </a:lnTo>
                <a:lnTo>
                  <a:pt x="712" y="0"/>
                </a:lnTo>
              </a:path>
            </a:pathLst>
          </a:custGeom>
          <a:solidFill>
            <a:srgbClr val="FF0066">
              <a:alpha val="75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31" name="Freeform 7"/>
          <p:cNvSpPr>
            <a:spLocks/>
          </p:cNvSpPr>
          <p:nvPr/>
        </p:nvSpPr>
        <p:spPr bwMode="auto">
          <a:xfrm>
            <a:off x="193675" y="1508125"/>
            <a:ext cx="2787650" cy="4591050"/>
          </a:xfrm>
          <a:custGeom>
            <a:avLst/>
            <a:gdLst/>
            <a:ahLst/>
            <a:cxnLst>
              <a:cxn ang="0">
                <a:pos x="1756" y="0"/>
              </a:cxn>
              <a:cxn ang="0">
                <a:pos x="0" y="2892"/>
              </a:cxn>
              <a:cxn ang="0">
                <a:pos x="1638" y="2882"/>
              </a:cxn>
              <a:cxn ang="0">
                <a:pos x="1756" y="0"/>
              </a:cxn>
            </a:cxnLst>
            <a:rect l="0" t="0" r="r" b="b"/>
            <a:pathLst>
              <a:path w="1756" h="2892">
                <a:moveTo>
                  <a:pt x="1756" y="0"/>
                </a:moveTo>
                <a:lnTo>
                  <a:pt x="0" y="2892"/>
                </a:lnTo>
                <a:lnTo>
                  <a:pt x="1638" y="2882"/>
                </a:lnTo>
                <a:lnTo>
                  <a:pt x="1756" y="0"/>
                </a:lnTo>
                <a:close/>
              </a:path>
            </a:pathLst>
          </a:custGeom>
          <a:solidFill>
            <a:srgbClr val="00CCFF">
              <a:alpha val="52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32" name="Text Box 8"/>
          <p:cNvSpPr txBox="1">
            <a:spLocks noChangeArrowheads="1"/>
          </p:cNvSpPr>
          <p:nvPr/>
        </p:nvSpPr>
        <p:spPr bwMode="auto">
          <a:xfrm>
            <a:off x="1371600" y="3124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</a:t>
            </a:r>
            <a:endParaRPr lang="ru-RU" sz="280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05400" y="1143001"/>
            <a:ext cx="2413001" cy="881063"/>
            <a:chOff x="288" y="1200"/>
            <a:chExt cx="1520" cy="555"/>
          </a:xfrm>
        </p:grpSpPr>
        <p:graphicFrame>
          <p:nvGraphicFramePr>
            <p:cNvPr id="231434" name="Object 10"/>
            <p:cNvGraphicFramePr>
              <a:graphicFrameLocks noChangeAspect="1"/>
            </p:cNvGraphicFramePr>
            <p:nvPr/>
          </p:nvGraphicFramePr>
          <p:xfrm>
            <a:off x="288" y="1200"/>
            <a:ext cx="232" cy="273"/>
          </p:xfrm>
          <a:graphic>
            <a:graphicData uri="http://schemas.openxmlformats.org/presentationml/2006/ole">
              <p:oleObj spid="_x0000_s24579" name="Формула" r:id="rId4" imgW="139680" imgH="164880" progId="Equation.3">
                <p:embed/>
              </p:oleObj>
            </a:graphicData>
          </a:graphic>
        </p:graphicFrame>
        <p:sp>
          <p:nvSpPr>
            <p:cNvPr id="231435" name="Text Box 11"/>
            <p:cNvSpPr txBox="1">
              <a:spLocks noChangeArrowheads="1"/>
            </p:cNvSpPr>
            <p:nvPr/>
          </p:nvSpPr>
          <p:spPr bwMode="auto">
            <a:xfrm>
              <a:off x="480" y="1232"/>
              <a:ext cx="1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dirty="0"/>
                <a:t>Е</a:t>
              </a:r>
              <a:r>
                <a:rPr lang="en-US" sz="2400" dirty="0"/>
                <a:t>FB         </a:t>
              </a:r>
              <a:r>
                <a:rPr lang="ru-RU" sz="2400" dirty="0" smtClean="0"/>
                <a:t>     </a:t>
              </a:r>
              <a:r>
                <a:rPr lang="en-US" sz="2400" dirty="0" smtClean="0"/>
                <a:t>NFA</a:t>
              </a:r>
              <a:endParaRPr lang="en-US" sz="2400" dirty="0"/>
            </a:p>
            <a:p>
              <a:r>
                <a:rPr lang="ru-RU" sz="2400" dirty="0"/>
                <a:t>по 1 признаку</a:t>
              </a:r>
            </a:p>
          </p:txBody>
        </p:sp>
        <p:sp>
          <p:nvSpPr>
            <p:cNvPr id="231436" name="Freeform 12"/>
            <p:cNvSpPr>
              <a:spLocks/>
            </p:cNvSpPr>
            <p:nvPr/>
          </p:nvSpPr>
          <p:spPr bwMode="auto">
            <a:xfrm rot="206182">
              <a:off x="960" y="1344"/>
              <a:ext cx="240" cy="95"/>
            </a:xfrm>
            <a:custGeom>
              <a:avLst/>
              <a:gdLst/>
              <a:ahLst/>
              <a:cxnLst>
                <a:cxn ang="0">
                  <a:pos x="203" y="138"/>
                </a:cxn>
                <a:cxn ang="0">
                  <a:pos x="160" y="181"/>
                </a:cxn>
                <a:cxn ang="0">
                  <a:pos x="73" y="199"/>
                </a:cxn>
                <a:cxn ang="0">
                  <a:pos x="11" y="148"/>
                </a:cxn>
                <a:cxn ang="0">
                  <a:pos x="11" y="66"/>
                </a:cxn>
                <a:cxn ang="0">
                  <a:pos x="68" y="26"/>
                </a:cxn>
                <a:cxn ang="0">
                  <a:pos x="160" y="39"/>
                </a:cxn>
                <a:cxn ang="0">
                  <a:pos x="285" y="110"/>
                </a:cxn>
                <a:cxn ang="0">
                  <a:pos x="378" y="172"/>
                </a:cxn>
                <a:cxn ang="0">
                  <a:pos x="485" y="167"/>
                </a:cxn>
                <a:cxn ang="0">
                  <a:pos x="535" y="113"/>
                </a:cxn>
                <a:cxn ang="0">
                  <a:pos x="517" y="31"/>
                </a:cxn>
                <a:cxn ang="0">
                  <a:pos x="433" y="3"/>
                </a:cxn>
                <a:cxn ang="0">
                  <a:pos x="348" y="49"/>
                </a:cxn>
              </a:cxnLst>
              <a:rect l="0" t="0" r="r" b="b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31437" name="Object 13"/>
            <p:cNvGraphicFramePr>
              <a:graphicFrameLocks noChangeAspect="1"/>
            </p:cNvGraphicFramePr>
            <p:nvPr/>
          </p:nvGraphicFramePr>
          <p:xfrm>
            <a:off x="1208" y="1200"/>
            <a:ext cx="232" cy="273"/>
          </p:xfrm>
          <a:graphic>
            <a:graphicData uri="http://schemas.openxmlformats.org/presentationml/2006/ole">
              <p:oleObj spid="_x0000_s24580" name="Формула" r:id="rId5" imgW="139680" imgH="164880" progId="Equation.3">
                <p:embed/>
              </p:oleObj>
            </a:graphicData>
          </a:graphic>
        </p:graphicFrame>
      </p:grpSp>
      <p:sp>
        <p:nvSpPr>
          <p:cNvPr id="231438" name="Freeform 14"/>
          <p:cNvSpPr>
            <a:spLocks/>
          </p:cNvSpPr>
          <p:nvPr/>
        </p:nvSpPr>
        <p:spPr bwMode="auto">
          <a:xfrm>
            <a:off x="2819400" y="1485900"/>
            <a:ext cx="165100" cy="45974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0" y="2896"/>
              </a:cxn>
            </a:cxnLst>
            <a:rect l="0" t="0" r="r" b="b"/>
            <a:pathLst>
              <a:path w="104" h="2896">
                <a:moveTo>
                  <a:pt x="104" y="0"/>
                </a:moveTo>
                <a:lnTo>
                  <a:pt x="0" y="2896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39" name="Freeform 15"/>
          <p:cNvSpPr>
            <a:spLocks/>
          </p:cNvSpPr>
          <p:nvPr/>
        </p:nvSpPr>
        <p:spPr bwMode="auto">
          <a:xfrm>
            <a:off x="190500" y="1485900"/>
            <a:ext cx="2794000" cy="4622800"/>
          </a:xfrm>
          <a:custGeom>
            <a:avLst/>
            <a:gdLst/>
            <a:ahLst/>
            <a:cxnLst>
              <a:cxn ang="0">
                <a:pos x="1760" y="0"/>
              </a:cxn>
              <a:cxn ang="0">
                <a:pos x="0" y="2912"/>
              </a:cxn>
            </a:cxnLst>
            <a:rect l="0" t="0" r="r" b="b"/>
            <a:pathLst>
              <a:path w="1760" h="2912">
                <a:moveTo>
                  <a:pt x="1760" y="0"/>
                </a:moveTo>
                <a:lnTo>
                  <a:pt x="0" y="2912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40" name="Freeform 16"/>
          <p:cNvSpPr>
            <a:spLocks/>
          </p:cNvSpPr>
          <p:nvPr/>
        </p:nvSpPr>
        <p:spPr bwMode="auto">
          <a:xfrm>
            <a:off x="1816100" y="3390900"/>
            <a:ext cx="3454400" cy="269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76" y="32"/>
              </a:cxn>
              <a:cxn ang="0">
                <a:pos x="1320" y="1696"/>
              </a:cxn>
            </a:cxnLst>
            <a:rect l="0" t="0" r="r" b="b"/>
            <a:pathLst>
              <a:path w="2176" h="1696">
                <a:moveTo>
                  <a:pt x="0" y="0"/>
                </a:moveTo>
                <a:lnTo>
                  <a:pt x="2176" y="32"/>
                </a:lnTo>
                <a:lnTo>
                  <a:pt x="1320" y="1696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41" name="Text Box 17"/>
          <p:cNvSpPr txBox="1">
            <a:spLocks noChangeArrowheads="1"/>
          </p:cNvSpPr>
          <p:nvPr/>
        </p:nvSpPr>
        <p:spPr bwMode="auto">
          <a:xfrm>
            <a:off x="36513" y="60198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</a:t>
            </a:r>
            <a:endParaRPr lang="ru-RU" sz="2800"/>
          </a:p>
        </p:txBody>
      </p:sp>
      <p:sp>
        <p:nvSpPr>
          <p:cNvPr id="231442" name="Text Box 18"/>
          <p:cNvSpPr txBox="1">
            <a:spLocks noChangeArrowheads="1"/>
          </p:cNvSpPr>
          <p:nvPr/>
        </p:nvSpPr>
        <p:spPr bwMode="auto">
          <a:xfrm>
            <a:off x="3048000" y="1219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F</a:t>
            </a:r>
            <a:endParaRPr lang="ru-RU" sz="2800"/>
          </a:p>
        </p:txBody>
      </p:sp>
      <p:sp>
        <p:nvSpPr>
          <p:cNvPr id="231443" name="Text Box 19"/>
          <p:cNvSpPr txBox="1">
            <a:spLocks noChangeArrowheads="1"/>
          </p:cNvSpPr>
          <p:nvPr/>
        </p:nvSpPr>
        <p:spPr bwMode="auto">
          <a:xfrm>
            <a:off x="2454275" y="60198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N</a:t>
            </a:r>
            <a:endParaRPr lang="ru-RU" sz="2800"/>
          </a:p>
        </p:txBody>
      </p:sp>
      <p:sp>
        <p:nvSpPr>
          <p:cNvPr id="231444" name="Freeform 20"/>
          <p:cNvSpPr>
            <a:spLocks/>
          </p:cNvSpPr>
          <p:nvPr/>
        </p:nvSpPr>
        <p:spPr bwMode="auto">
          <a:xfrm>
            <a:off x="200025" y="6083300"/>
            <a:ext cx="3711575" cy="22225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2338" y="0"/>
              </a:cxn>
            </a:cxnLst>
            <a:rect l="0" t="0" r="r" b="b"/>
            <a:pathLst>
              <a:path w="2338" h="14">
                <a:moveTo>
                  <a:pt x="0" y="14"/>
                </a:moveTo>
                <a:lnTo>
                  <a:pt x="2338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45" name="Text Box 21"/>
          <p:cNvSpPr txBox="1">
            <a:spLocks noChangeArrowheads="1"/>
          </p:cNvSpPr>
          <p:nvPr/>
        </p:nvSpPr>
        <p:spPr bwMode="auto">
          <a:xfrm>
            <a:off x="5181600" y="33528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231446" name="Text Box 22"/>
          <p:cNvSpPr txBox="1">
            <a:spLocks noChangeArrowheads="1"/>
          </p:cNvSpPr>
          <p:nvPr/>
        </p:nvSpPr>
        <p:spPr bwMode="auto">
          <a:xfrm>
            <a:off x="3581400" y="6096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endParaRPr lang="ru-RU" sz="2800"/>
          </a:p>
        </p:txBody>
      </p:sp>
      <p:sp>
        <p:nvSpPr>
          <p:cNvPr id="231450" name="Rectangle 26"/>
          <p:cNvSpPr>
            <a:spLocks noChangeArrowheads="1"/>
          </p:cNvSpPr>
          <p:nvPr/>
        </p:nvSpPr>
        <p:spPr bwMode="auto">
          <a:xfrm>
            <a:off x="3505200" y="2514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</a:rPr>
              <a:t>9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5989638" y="2630488"/>
            <a:ext cx="623887" cy="950912"/>
            <a:chOff x="3398" y="889"/>
            <a:chExt cx="393" cy="599"/>
          </a:xfrm>
        </p:grpSpPr>
        <p:sp>
          <p:nvSpPr>
            <p:cNvPr id="231452" name="Text Box 28"/>
            <p:cNvSpPr txBox="1">
              <a:spLocks noChangeArrowheads="1"/>
            </p:cNvSpPr>
            <p:nvPr/>
          </p:nvSpPr>
          <p:spPr bwMode="auto">
            <a:xfrm>
              <a:off x="3398" y="889"/>
              <a:ext cx="3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BE</a:t>
              </a:r>
              <a:endParaRPr lang="ru-RU" sz="2400"/>
            </a:p>
          </p:txBody>
        </p:sp>
        <p:sp>
          <p:nvSpPr>
            <p:cNvPr id="231453" name="Text Box 29"/>
            <p:cNvSpPr txBox="1">
              <a:spLocks noChangeArrowheads="1"/>
            </p:cNvSpPr>
            <p:nvPr/>
          </p:nvSpPr>
          <p:spPr bwMode="auto">
            <a:xfrm>
              <a:off x="3408" y="1200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AN</a:t>
              </a:r>
              <a:endParaRPr lang="ru-RU" sz="2400"/>
            </a:p>
          </p:txBody>
        </p:sp>
        <p:sp>
          <p:nvSpPr>
            <p:cNvPr id="231454" name="Line 30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615113" y="2590800"/>
            <a:ext cx="969962" cy="950913"/>
            <a:chOff x="3792" y="864"/>
            <a:chExt cx="611" cy="599"/>
          </a:xfrm>
        </p:grpSpPr>
        <p:sp>
          <p:nvSpPr>
            <p:cNvPr id="231456" name="Text Box 32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4032" y="864"/>
              <a:ext cx="371" cy="599"/>
              <a:chOff x="3398" y="889"/>
              <a:chExt cx="371" cy="599"/>
            </a:xfrm>
          </p:grpSpPr>
          <p:sp>
            <p:nvSpPr>
              <p:cNvPr id="231458" name="Text Box 34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3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BF</a:t>
                </a:r>
                <a:endParaRPr lang="ru-RU" sz="2400"/>
              </a:p>
            </p:txBody>
          </p:sp>
          <p:sp>
            <p:nvSpPr>
              <p:cNvPr id="231459" name="Text Box 35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3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AF</a:t>
                </a:r>
                <a:endParaRPr lang="ru-RU" sz="2400"/>
              </a:p>
            </p:txBody>
          </p:sp>
          <p:sp>
            <p:nvSpPr>
              <p:cNvPr id="231460" name="Line 36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31461" name="Text Box 37"/>
          <p:cNvSpPr txBox="1">
            <a:spLocks noChangeArrowheads="1"/>
          </p:cNvSpPr>
          <p:nvPr/>
        </p:nvSpPr>
        <p:spPr bwMode="auto">
          <a:xfrm>
            <a:off x="7910513" y="2590800"/>
            <a:ext cx="573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FE</a:t>
            </a:r>
            <a:endParaRPr lang="ru-RU" sz="2400"/>
          </a:p>
        </p:txBody>
      </p:sp>
      <p:sp>
        <p:nvSpPr>
          <p:cNvPr id="231462" name="Text Box 38"/>
          <p:cNvSpPr txBox="1">
            <a:spLocks noChangeArrowheads="1"/>
          </p:cNvSpPr>
          <p:nvPr/>
        </p:nvSpPr>
        <p:spPr bwMode="auto">
          <a:xfrm>
            <a:off x="7926388" y="3084513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FN</a:t>
            </a:r>
            <a:endParaRPr lang="ru-RU" sz="2400"/>
          </a:p>
        </p:txBody>
      </p: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7605713" y="2819400"/>
            <a:ext cx="854075" cy="457200"/>
            <a:chOff x="4416" y="1008"/>
            <a:chExt cx="538" cy="288"/>
          </a:xfrm>
        </p:grpSpPr>
        <p:sp>
          <p:nvSpPr>
            <p:cNvPr id="231464" name="Text Box 40"/>
            <p:cNvSpPr txBox="1">
              <a:spLocks noChangeArrowheads="1"/>
            </p:cNvSpPr>
            <p:nvPr/>
          </p:nvSpPr>
          <p:spPr bwMode="auto">
            <a:xfrm>
              <a:off x="4416" y="1008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sp>
          <p:nvSpPr>
            <p:cNvPr id="231465" name="Line 41"/>
            <p:cNvSpPr>
              <a:spLocks noChangeShapeType="1"/>
            </p:cNvSpPr>
            <p:nvPr/>
          </p:nvSpPr>
          <p:spPr bwMode="auto">
            <a:xfrm>
              <a:off x="4618" y="1175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1473" name="Rectangle 49"/>
          <p:cNvSpPr>
            <a:spLocks noChangeArrowheads="1"/>
          </p:cNvSpPr>
          <p:nvPr/>
        </p:nvSpPr>
        <p:spPr bwMode="auto">
          <a:xfrm>
            <a:off x="2133600" y="2133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</a:rPr>
              <a:t>5</a:t>
            </a:r>
            <a:endParaRPr lang="ru-RU" sz="2400" b="1">
              <a:solidFill>
                <a:srgbClr val="0000FF"/>
              </a:solidFill>
            </a:endParaRPr>
          </a:p>
        </p:txBody>
      </p:sp>
      <p:sp>
        <p:nvSpPr>
          <p:cNvPr id="231474" name="Rectangle 50"/>
          <p:cNvSpPr>
            <a:spLocks noChangeArrowheads="1"/>
          </p:cNvSpPr>
          <p:nvPr/>
        </p:nvSpPr>
        <p:spPr bwMode="auto">
          <a:xfrm>
            <a:off x="2209800" y="3276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endParaRPr lang="ru-RU" sz="28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1475" name="Rectangle 51"/>
          <p:cNvSpPr>
            <a:spLocks noChangeArrowheads="1"/>
          </p:cNvSpPr>
          <p:nvPr/>
        </p:nvSpPr>
        <p:spPr bwMode="auto">
          <a:xfrm>
            <a:off x="379413" y="30622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231476" name="Freeform 52"/>
          <p:cNvSpPr>
            <a:spLocks/>
          </p:cNvSpPr>
          <p:nvPr/>
        </p:nvSpPr>
        <p:spPr bwMode="auto">
          <a:xfrm>
            <a:off x="206375" y="3441700"/>
            <a:ext cx="5051425" cy="2657475"/>
          </a:xfrm>
          <a:custGeom>
            <a:avLst/>
            <a:gdLst/>
            <a:ahLst/>
            <a:cxnLst>
              <a:cxn ang="0">
                <a:pos x="0" y="1674"/>
              </a:cxn>
              <a:cxn ang="0">
                <a:pos x="3182" y="0"/>
              </a:cxn>
            </a:cxnLst>
            <a:rect l="0" t="0" r="r" b="b"/>
            <a:pathLst>
              <a:path w="3182" h="1674">
                <a:moveTo>
                  <a:pt x="0" y="1674"/>
                </a:moveTo>
                <a:lnTo>
                  <a:pt x="318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77" name="Text Box 53"/>
          <p:cNvSpPr txBox="1">
            <a:spLocks noChangeArrowheads="1"/>
          </p:cNvSpPr>
          <p:nvPr/>
        </p:nvSpPr>
        <p:spPr bwMode="auto">
          <a:xfrm>
            <a:off x="2971800" y="29860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Е</a:t>
            </a:r>
          </a:p>
        </p:txBody>
      </p:sp>
      <p:sp>
        <p:nvSpPr>
          <p:cNvPr id="231478" name="Freeform 54"/>
          <p:cNvSpPr>
            <a:spLocks/>
          </p:cNvSpPr>
          <p:nvPr/>
        </p:nvSpPr>
        <p:spPr bwMode="auto">
          <a:xfrm>
            <a:off x="152400" y="1447800"/>
            <a:ext cx="2743200" cy="4648200"/>
          </a:xfrm>
          <a:custGeom>
            <a:avLst/>
            <a:gdLst/>
            <a:ahLst/>
            <a:cxnLst>
              <a:cxn ang="0">
                <a:pos x="0" y="2928"/>
              </a:cxn>
              <a:cxn ang="0">
                <a:pos x="432" y="1296"/>
              </a:cxn>
              <a:cxn ang="0">
                <a:pos x="1728" y="0"/>
              </a:cxn>
            </a:cxnLst>
            <a:rect l="0" t="0" r="r" b="b"/>
            <a:pathLst>
              <a:path w="1728" h="2928">
                <a:moveTo>
                  <a:pt x="0" y="2928"/>
                </a:moveTo>
                <a:cubicBezTo>
                  <a:pt x="72" y="2356"/>
                  <a:pt x="144" y="1784"/>
                  <a:pt x="432" y="1296"/>
                </a:cubicBezTo>
                <a:cubicBezTo>
                  <a:pt x="720" y="808"/>
                  <a:pt x="1224" y="404"/>
                  <a:pt x="172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79" name="Freeform 55"/>
          <p:cNvSpPr>
            <a:spLocks/>
          </p:cNvSpPr>
          <p:nvPr/>
        </p:nvSpPr>
        <p:spPr bwMode="auto">
          <a:xfrm>
            <a:off x="1831975" y="3394075"/>
            <a:ext cx="2079625" cy="2663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10" y="1678"/>
              </a:cxn>
            </a:cxnLst>
            <a:rect l="0" t="0" r="r" b="b"/>
            <a:pathLst>
              <a:path w="1310" h="1678">
                <a:moveTo>
                  <a:pt x="0" y="0"/>
                </a:moveTo>
                <a:lnTo>
                  <a:pt x="1310" y="167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80" name="Rectangle 56"/>
          <p:cNvSpPr>
            <a:spLocks noChangeArrowheads="1"/>
          </p:cNvSpPr>
          <p:nvPr/>
        </p:nvSpPr>
        <p:spPr bwMode="auto">
          <a:xfrm>
            <a:off x="381000" y="30622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FF"/>
                </a:solidFill>
              </a:rPr>
              <a:t>7</a:t>
            </a:r>
          </a:p>
        </p:txBody>
      </p:sp>
      <p:graphicFrame>
        <p:nvGraphicFramePr>
          <p:cNvPr id="231481" name="Object 57"/>
          <p:cNvGraphicFramePr>
            <a:graphicFrameLocks noChangeAspect="1"/>
          </p:cNvGraphicFramePr>
          <p:nvPr/>
        </p:nvGraphicFramePr>
        <p:xfrm>
          <a:off x="6705600" y="76200"/>
          <a:ext cx="352425" cy="381000"/>
        </p:xfrm>
        <a:graphic>
          <a:graphicData uri="http://schemas.openxmlformats.org/presentationml/2006/ole">
            <p:oleObj spid="_x0000_s24578" name="Формула" r:id="rId6" imgW="152280" imgH="164880" progId="Equation.3">
              <p:embed/>
            </p:oleObj>
          </a:graphicData>
        </a:graphic>
      </p:graphicFrame>
      <p:sp>
        <p:nvSpPr>
          <p:cNvPr id="231482" name="Text Box 58"/>
          <p:cNvSpPr txBox="1">
            <a:spLocks noChangeArrowheads="1"/>
          </p:cNvSpPr>
          <p:nvPr/>
        </p:nvSpPr>
        <p:spPr bwMode="auto">
          <a:xfrm>
            <a:off x="2362200" y="4800600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O</a:t>
            </a:r>
            <a:endParaRPr lang="ru-RU" sz="2800"/>
          </a:p>
        </p:txBody>
      </p:sp>
      <p:sp>
        <p:nvSpPr>
          <p:cNvPr id="231483" name="Freeform 59"/>
          <p:cNvSpPr>
            <a:spLocks/>
          </p:cNvSpPr>
          <p:nvPr/>
        </p:nvSpPr>
        <p:spPr bwMode="auto">
          <a:xfrm>
            <a:off x="1831975" y="2965450"/>
            <a:ext cx="3425825" cy="463550"/>
          </a:xfrm>
          <a:custGeom>
            <a:avLst/>
            <a:gdLst/>
            <a:ahLst/>
            <a:cxnLst>
              <a:cxn ang="0">
                <a:pos x="0" y="266"/>
              </a:cxn>
              <a:cxn ang="0">
                <a:pos x="1102" y="4"/>
              </a:cxn>
              <a:cxn ang="0">
                <a:pos x="2158" y="292"/>
              </a:cxn>
            </a:cxnLst>
            <a:rect l="0" t="0" r="r" b="b"/>
            <a:pathLst>
              <a:path w="2158" h="292">
                <a:moveTo>
                  <a:pt x="0" y="266"/>
                </a:moveTo>
                <a:cubicBezTo>
                  <a:pt x="184" y="223"/>
                  <a:pt x="742" y="0"/>
                  <a:pt x="1102" y="4"/>
                </a:cubicBezTo>
                <a:cubicBezTo>
                  <a:pt x="1462" y="8"/>
                  <a:pt x="1810" y="152"/>
                  <a:pt x="2158" y="2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84" name="Rectangle 60"/>
          <p:cNvSpPr>
            <a:spLocks noChangeArrowheads="1"/>
          </p:cNvSpPr>
          <p:nvPr/>
        </p:nvSpPr>
        <p:spPr bwMode="auto">
          <a:xfrm>
            <a:off x="3641725" y="30480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</a:rPr>
              <a:t>9</a:t>
            </a:r>
            <a:r>
              <a:rPr lang="en-US" sz="2400" b="1">
                <a:solidFill>
                  <a:srgbClr val="0000FF"/>
                </a:solidFill>
              </a:rPr>
              <a:t>-x</a:t>
            </a:r>
            <a:endParaRPr lang="ru-RU" sz="2400" b="1">
              <a:solidFill>
                <a:srgbClr val="0000FF"/>
              </a:solidFill>
            </a:endParaRPr>
          </a:p>
        </p:txBody>
      </p:sp>
      <p:sp>
        <p:nvSpPr>
          <p:cNvPr id="231485" name="Freeform 61"/>
          <p:cNvSpPr>
            <a:spLocks/>
          </p:cNvSpPr>
          <p:nvPr/>
        </p:nvSpPr>
        <p:spPr bwMode="auto">
          <a:xfrm>
            <a:off x="2590800" y="3048000"/>
            <a:ext cx="330200" cy="352425"/>
          </a:xfrm>
          <a:custGeom>
            <a:avLst/>
            <a:gdLst/>
            <a:ahLst/>
            <a:cxnLst>
              <a:cxn ang="0">
                <a:pos x="208" y="6"/>
              </a:cxn>
              <a:cxn ang="0">
                <a:pos x="0" y="0"/>
              </a:cxn>
              <a:cxn ang="0">
                <a:pos x="0" y="222"/>
              </a:cxn>
            </a:cxnLst>
            <a:rect l="0" t="0" r="r" b="b"/>
            <a:pathLst>
              <a:path w="208" h="222">
                <a:moveTo>
                  <a:pt x="208" y="6"/>
                </a:moveTo>
                <a:lnTo>
                  <a:pt x="0" y="0"/>
                </a:lnTo>
                <a:lnTo>
                  <a:pt x="0" y="222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86" name="Freeform 62"/>
          <p:cNvSpPr>
            <a:spLocks/>
          </p:cNvSpPr>
          <p:nvPr/>
        </p:nvSpPr>
        <p:spPr bwMode="auto">
          <a:xfrm>
            <a:off x="2590800" y="3048000"/>
            <a:ext cx="330200" cy="352425"/>
          </a:xfrm>
          <a:custGeom>
            <a:avLst/>
            <a:gdLst/>
            <a:ahLst/>
            <a:cxnLst>
              <a:cxn ang="0">
                <a:pos x="208" y="6"/>
              </a:cxn>
              <a:cxn ang="0">
                <a:pos x="0" y="0"/>
              </a:cxn>
              <a:cxn ang="0">
                <a:pos x="0" y="222"/>
              </a:cxn>
            </a:cxnLst>
            <a:rect l="0" t="0" r="r" b="b"/>
            <a:pathLst>
              <a:path w="208" h="222">
                <a:moveTo>
                  <a:pt x="208" y="6"/>
                </a:moveTo>
                <a:lnTo>
                  <a:pt x="0" y="0"/>
                </a:lnTo>
                <a:lnTo>
                  <a:pt x="0" y="222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87" name="Freeform 63"/>
          <p:cNvSpPr>
            <a:spLocks/>
          </p:cNvSpPr>
          <p:nvPr/>
        </p:nvSpPr>
        <p:spPr bwMode="auto">
          <a:xfrm>
            <a:off x="2616200" y="2111375"/>
            <a:ext cx="349250" cy="98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4" y="52"/>
              </a:cxn>
              <a:cxn ang="0">
                <a:pos x="220" y="60"/>
              </a:cxn>
            </a:cxnLst>
            <a:rect l="0" t="0" r="r" b="b"/>
            <a:pathLst>
              <a:path w="220" h="62">
                <a:moveTo>
                  <a:pt x="0" y="0"/>
                </a:moveTo>
                <a:cubicBezTo>
                  <a:pt x="14" y="9"/>
                  <a:pt x="47" y="42"/>
                  <a:pt x="84" y="52"/>
                </a:cubicBezTo>
                <a:cubicBezTo>
                  <a:pt x="121" y="62"/>
                  <a:pt x="192" y="58"/>
                  <a:pt x="220" y="6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88" name="Rectangle 64"/>
          <p:cNvSpPr>
            <a:spLocks noChangeArrowheads="1"/>
          </p:cNvSpPr>
          <p:nvPr/>
        </p:nvSpPr>
        <p:spPr bwMode="auto">
          <a:xfrm>
            <a:off x="2209800" y="3276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endParaRPr lang="ru-RU" sz="28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1489" name="Rectangle 65"/>
          <p:cNvSpPr>
            <a:spLocks noChangeArrowheads="1"/>
          </p:cNvSpPr>
          <p:nvPr/>
        </p:nvSpPr>
        <p:spPr bwMode="auto">
          <a:xfrm>
            <a:off x="2133600" y="2133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</a:rPr>
              <a:t>5</a:t>
            </a:r>
            <a:endParaRPr lang="ru-RU" sz="2400" b="1">
              <a:solidFill>
                <a:srgbClr val="0000FF"/>
              </a:solidFill>
            </a:endParaRPr>
          </a:p>
        </p:txBody>
      </p:sp>
      <p:sp>
        <p:nvSpPr>
          <p:cNvPr id="231490" name="Rectangle 66"/>
          <p:cNvSpPr>
            <a:spLocks noChangeArrowheads="1"/>
          </p:cNvSpPr>
          <p:nvPr/>
        </p:nvSpPr>
        <p:spPr bwMode="auto">
          <a:xfrm>
            <a:off x="3641725" y="30480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</a:rPr>
              <a:t>9</a:t>
            </a:r>
            <a:r>
              <a:rPr lang="en-US" sz="2400" b="1">
                <a:solidFill>
                  <a:srgbClr val="0000FF"/>
                </a:solidFill>
              </a:rPr>
              <a:t>-x</a:t>
            </a:r>
            <a:endParaRPr lang="ru-RU" sz="2400" b="1">
              <a:solidFill>
                <a:srgbClr val="0000FF"/>
              </a:solidFill>
            </a:endParaRPr>
          </a:p>
        </p:txBody>
      </p:sp>
      <p:sp>
        <p:nvSpPr>
          <p:cNvPr id="231491" name="Rectangle 67"/>
          <p:cNvSpPr>
            <a:spLocks noChangeArrowheads="1"/>
          </p:cNvSpPr>
          <p:nvPr/>
        </p:nvSpPr>
        <p:spPr bwMode="auto">
          <a:xfrm>
            <a:off x="1066800" y="60960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</a:rPr>
              <a:t>9</a:t>
            </a:r>
            <a:r>
              <a:rPr lang="en-US" sz="2400" b="1">
                <a:solidFill>
                  <a:srgbClr val="0000FF"/>
                </a:solidFill>
              </a:rPr>
              <a:t>-x</a:t>
            </a:r>
            <a:endParaRPr lang="ru-RU" sz="2400" b="1">
              <a:solidFill>
                <a:srgbClr val="0000FF"/>
              </a:solidFill>
            </a:endParaRPr>
          </a:p>
        </p:txBody>
      </p: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5638800" y="4953000"/>
            <a:ext cx="641350" cy="950913"/>
            <a:chOff x="3398" y="889"/>
            <a:chExt cx="404" cy="599"/>
          </a:xfrm>
        </p:grpSpPr>
        <p:sp>
          <p:nvSpPr>
            <p:cNvPr id="231493" name="Text Box 69"/>
            <p:cNvSpPr txBox="1">
              <a:spLocks noChangeArrowheads="1"/>
            </p:cNvSpPr>
            <p:nvPr/>
          </p:nvSpPr>
          <p:spPr bwMode="auto">
            <a:xfrm>
              <a:off x="3398" y="889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FF"/>
                  </a:solidFill>
                </a:rPr>
                <a:t> </a:t>
              </a: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</a:t>
              </a: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31494" name="Text Box 70"/>
            <p:cNvSpPr txBox="1">
              <a:spLocks noChangeArrowheads="1"/>
            </p:cNvSpPr>
            <p:nvPr/>
          </p:nvSpPr>
          <p:spPr bwMode="auto">
            <a:xfrm>
              <a:off x="3408" y="1200"/>
              <a:ext cx="3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9-x</a:t>
              </a:r>
              <a:endParaRPr lang="ru-RU" sz="2400"/>
            </a:p>
          </p:txBody>
        </p:sp>
        <p:sp>
          <p:nvSpPr>
            <p:cNvPr id="231495" name="Line 71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72"/>
          <p:cNvGrpSpPr>
            <a:grpSpLocks/>
          </p:cNvGrpSpPr>
          <p:nvPr/>
        </p:nvGrpSpPr>
        <p:grpSpPr bwMode="auto">
          <a:xfrm>
            <a:off x="6172200" y="4916488"/>
            <a:ext cx="930275" cy="950912"/>
            <a:chOff x="3792" y="864"/>
            <a:chExt cx="586" cy="599"/>
          </a:xfrm>
        </p:grpSpPr>
        <p:sp>
          <p:nvSpPr>
            <p:cNvPr id="231497" name="Text Box 73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9" name="Group 74"/>
            <p:cNvGrpSpPr>
              <a:grpSpLocks/>
            </p:cNvGrpSpPr>
            <p:nvPr/>
          </p:nvGrpSpPr>
          <p:grpSpPr bwMode="auto">
            <a:xfrm>
              <a:off x="4032" y="864"/>
              <a:ext cx="346" cy="599"/>
              <a:chOff x="3398" y="889"/>
              <a:chExt cx="346" cy="599"/>
            </a:xfrm>
          </p:grpSpPr>
          <p:sp>
            <p:nvSpPr>
              <p:cNvPr id="231499" name="Text Box 75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 </a:t>
                </a:r>
                <a:r>
                  <a:rPr lang="en-US" sz="2400" b="1"/>
                  <a:t>5</a:t>
                </a:r>
                <a:endParaRPr lang="ru-RU" sz="2400" b="1"/>
              </a:p>
            </p:txBody>
          </p:sp>
          <p:sp>
            <p:nvSpPr>
              <p:cNvPr id="231500" name="Text Box 76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7</a:t>
                </a:r>
                <a:endParaRPr lang="ru-RU" sz="2400"/>
              </a:p>
            </p:txBody>
          </p:sp>
          <p:sp>
            <p:nvSpPr>
              <p:cNvPr id="231501" name="Line 77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31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33333E-6 L -0.00833 0.38889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231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1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1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1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14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14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14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14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14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14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14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14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500"/>
                                        <p:tgtEl>
                                          <p:spTgt spid="23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1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1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500"/>
                                        <p:tgtEl>
                                          <p:spTgt spid="23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41667 -0.16666 " pathEditMode="relative" ptsTypes="AA">
                                      <p:cBhvr>
                                        <p:cTn id="94" dur="500" fill="hold"/>
                                        <p:tgtEl>
                                          <p:spTgt spid="231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1.11111E-6 L 0.56667 1.11111E-6 " pathEditMode="relative" ptsTypes="AA">
                                      <p:cBhvr>
                                        <p:cTn id="98" dur="500" fill="hold"/>
                                        <p:tgtEl>
                                          <p:spTgt spid="231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3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3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3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7.40741E-7 L 0.73767 0.06018 " pathEditMode="relative" rAng="0" ptsTypes="AA">
                                      <p:cBhvr>
                                        <p:cTn id="113" dur="500" fill="hold"/>
                                        <p:tgtEl>
                                          <p:spTgt spid="231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" y="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31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31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231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31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31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23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22222E-6 L -0.28247 0.44444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231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3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 -0.4 " pathEditMode="relative" ptsTypes="AA">
                                      <p:cBhvr>
                                        <p:cTn id="135" dur="2000" fill="hold"/>
                                        <p:tgtEl>
                                          <p:spTgt spid="231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0" grpId="0" animBg="1"/>
      <p:bldP spid="231431" grpId="0" animBg="1"/>
      <p:bldP spid="231461" grpId="0"/>
      <p:bldP spid="231462" grpId="0"/>
      <p:bldP spid="231475" grpId="0"/>
      <p:bldP spid="231475" grpId="1"/>
      <p:bldP spid="231478" grpId="0" animBg="1"/>
      <p:bldP spid="231480" grpId="0"/>
      <p:bldP spid="231484" grpId="0"/>
      <p:bldP spid="231486" grpId="0" animBg="1"/>
      <p:bldP spid="231487" grpId="0" animBg="1"/>
      <p:bldP spid="231488" grpId="0"/>
      <p:bldP spid="231489" grpId="0"/>
      <p:bldP spid="231490" grpId="0"/>
      <p:bldP spid="231490" grpId="1"/>
      <p:bldP spid="231491" grpId="0"/>
      <p:bldP spid="231491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Freeform 2"/>
          <p:cNvSpPr>
            <a:spLocks/>
          </p:cNvSpPr>
          <p:nvPr/>
        </p:nvSpPr>
        <p:spPr bwMode="auto">
          <a:xfrm>
            <a:off x="609600" y="3875088"/>
            <a:ext cx="4559300" cy="2159000"/>
          </a:xfrm>
          <a:custGeom>
            <a:avLst/>
            <a:gdLst/>
            <a:ahLst/>
            <a:cxnLst>
              <a:cxn ang="0">
                <a:pos x="0" y="1360"/>
              </a:cxn>
              <a:cxn ang="0">
                <a:pos x="2200" y="1360"/>
              </a:cxn>
              <a:cxn ang="0">
                <a:pos x="2872" y="0"/>
              </a:cxn>
              <a:cxn ang="0">
                <a:pos x="672" y="16"/>
              </a:cxn>
              <a:cxn ang="0">
                <a:pos x="0" y="1360"/>
              </a:cxn>
            </a:cxnLst>
            <a:rect l="0" t="0" r="r" b="b"/>
            <a:pathLst>
              <a:path w="2872" h="1360">
                <a:moveTo>
                  <a:pt x="0" y="1360"/>
                </a:moveTo>
                <a:lnTo>
                  <a:pt x="2200" y="1360"/>
                </a:lnTo>
                <a:lnTo>
                  <a:pt x="2872" y="0"/>
                </a:lnTo>
                <a:lnTo>
                  <a:pt x="672" y="16"/>
                </a:lnTo>
                <a:lnTo>
                  <a:pt x="0" y="136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595" name="Text Box 3"/>
          <p:cNvSpPr txBox="1">
            <a:spLocks noChangeArrowheads="1"/>
          </p:cNvSpPr>
          <p:nvPr/>
        </p:nvSpPr>
        <p:spPr bwMode="auto">
          <a:xfrm>
            <a:off x="228600" y="59578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</a:t>
            </a:r>
            <a:endParaRPr lang="ru-RU" sz="2800"/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1295400" y="35194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</a:t>
            </a:r>
            <a:endParaRPr lang="ru-RU" sz="2800"/>
          </a:p>
        </p:txBody>
      </p:sp>
      <p:sp>
        <p:nvSpPr>
          <p:cNvPr id="238597" name="Text Box 5"/>
          <p:cNvSpPr txBox="1">
            <a:spLocks noChangeArrowheads="1"/>
          </p:cNvSpPr>
          <p:nvPr/>
        </p:nvSpPr>
        <p:spPr bwMode="auto">
          <a:xfrm>
            <a:off x="4953000" y="33670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238598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91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/>
              <a:t>                            АВС</a:t>
            </a:r>
            <a:r>
              <a:rPr lang="en-US" sz="2400" dirty="0"/>
              <a:t>D –</a:t>
            </a:r>
            <a:r>
              <a:rPr lang="ru-RU" sz="2400" dirty="0"/>
              <a:t> параллелограмм. </a:t>
            </a: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</a:t>
            </a:r>
            <a:r>
              <a:rPr lang="ru-RU" sz="2400" baseline="-25000" dirty="0"/>
              <a:t>АВС</a:t>
            </a:r>
            <a:r>
              <a:rPr lang="en-US" sz="2400" baseline="-25000" dirty="0"/>
              <a:t>D</a:t>
            </a:r>
            <a:r>
              <a:rPr lang="ru-RU" sz="2400" dirty="0"/>
              <a:t>=45см, </a:t>
            </a:r>
          </a:p>
          <a:p>
            <a:r>
              <a:rPr lang="ru-RU" sz="2400" dirty="0"/>
              <a:t>                            В</a:t>
            </a:r>
            <a:r>
              <a:rPr lang="en-US" sz="2400" dirty="0"/>
              <a:t>N     AD,  </a:t>
            </a:r>
            <a:r>
              <a:rPr lang="ru-RU" sz="2400" dirty="0" smtClean="0"/>
              <a:t>   </a:t>
            </a:r>
            <a:r>
              <a:rPr lang="en-US" sz="2400" dirty="0" smtClean="0"/>
              <a:t>BF    </a:t>
            </a:r>
            <a:r>
              <a:rPr lang="en-US" sz="2400" dirty="0"/>
              <a:t>CD,  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BN : BF = 2 : 3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400" dirty="0"/>
              <a:t>                            </a:t>
            </a:r>
            <a:r>
              <a:rPr lang="ru-RU" sz="2400" dirty="0"/>
              <a:t>Найти </a:t>
            </a:r>
            <a:r>
              <a:rPr lang="en-US" sz="2400" dirty="0"/>
              <a:t>AB </a:t>
            </a:r>
            <a:r>
              <a:rPr lang="ru-RU" sz="2400" dirty="0"/>
              <a:t>и </a:t>
            </a:r>
            <a:r>
              <a:rPr lang="en-US" sz="2400" dirty="0"/>
              <a:t>AD</a:t>
            </a:r>
            <a:r>
              <a:rPr lang="ru-RU" sz="2400" dirty="0"/>
              <a:t>.</a:t>
            </a:r>
          </a:p>
        </p:txBody>
      </p:sp>
      <p:graphicFrame>
        <p:nvGraphicFramePr>
          <p:cNvPr id="238599" name="Object 7"/>
          <p:cNvGraphicFramePr>
            <a:graphicFrameLocks noChangeAspect="1"/>
          </p:cNvGraphicFramePr>
          <p:nvPr/>
        </p:nvGraphicFramePr>
        <p:xfrm>
          <a:off x="966788" y="1244600"/>
          <a:ext cx="1793875" cy="552450"/>
        </p:xfrm>
        <a:graphic>
          <a:graphicData uri="http://schemas.openxmlformats.org/presentationml/2006/ole">
            <p:oleObj spid="_x0000_s25602" name="Формула" r:id="rId4" imgW="660240" imgH="203040" progId="Equation.3">
              <p:embed/>
            </p:oleObj>
          </a:graphicData>
        </a:graphic>
      </p:graphicFrame>
      <p:graphicFrame>
        <p:nvGraphicFramePr>
          <p:cNvPr id="238600" name="Object 8"/>
          <p:cNvGraphicFramePr>
            <a:graphicFrameLocks noChangeAspect="1"/>
          </p:cNvGraphicFramePr>
          <p:nvPr/>
        </p:nvGraphicFramePr>
        <p:xfrm>
          <a:off x="3370263" y="1219200"/>
          <a:ext cx="2763837" cy="484188"/>
        </p:xfrm>
        <a:graphic>
          <a:graphicData uri="http://schemas.openxmlformats.org/presentationml/2006/ole">
            <p:oleObj spid="_x0000_s25603" name="Формула" r:id="rId5" imgW="1015920" imgH="177480" progId="Equation.3">
              <p:embed/>
            </p:oleObj>
          </a:graphicData>
        </a:graphic>
      </p:graphicFrame>
      <p:sp>
        <p:nvSpPr>
          <p:cNvPr id="238602" name="Text Box 10"/>
          <p:cNvSpPr txBox="1">
            <a:spLocks noChangeArrowheads="1"/>
          </p:cNvSpPr>
          <p:nvPr/>
        </p:nvSpPr>
        <p:spPr bwMode="auto">
          <a:xfrm>
            <a:off x="3810000" y="1905000"/>
            <a:ext cx="502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660066"/>
                </a:solidFill>
              </a:rPr>
              <a:t> Запишите равенство отношений </a:t>
            </a:r>
          </a:p>
          <a:p>
            <a:r>
              <a:rPr lang="ru-RU" sz="2400">
                <a:solidFill>
                  <a:srgbClr val="660066"/>
                </a:solidFill>
              </a:rPr>
              <a:t>соответствующих сторон.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33400" y="1828801"/>
            <a:ext cx="2400300" cy="881063"/>
            <a:chOff x="288" y="1200"/>
            <a:chExt cx="1512" cy="555"/>
          </a:xfrm>
        </p:grpSpPr>
        <p:graphicFrame>
          <p:nvGraphicFramePr>
            <p:cNvPr id="238604" name="Object 12"/>
            <p:cNvGraphicFramePr>
              <a:graphicFrameLocks noChangeAspect="1"/>
            </p:cNvGraphicFramePr>
            <p:nvPr/>
          </p:nvGraphicFramePr>
          <p:xfrm>
            <a:off x="288" y="1200"/>
            <a:ext cx="232" cy="273"/>
          </p:xfrm>
          <a:graphic>
            <a:graphicData uri="http://schemas.openxmlformats.org/presentationml/2006/ole">
              <p:oleObj spid="_x0000_s25606" name="Формула" r:id="rId6" imgW="139680" imgH="164880" progId="Equation.3">
                <p:embed/>
              </p:oleObj>
            </a:graphicData>
          </a:graphic>
        </p:graphicFrame>
        <p:sp>
          <p:nvSpPr>
            <p:cNvPr id="238605" name="Text Box 13"/>
            <p:cNvSpPr txBox="1">
              <a:spLocks noChangeArrowheads="1"/>
            </p:cNvSpPr>
            <p:nvPr/>
          </p:nvSpPr>
          <p:spPr bwMode="auto">
            <a:xfrm>
              <a:off x="480" y="1232"/>
              <a:ext cx="132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ABN         </a:t>
              </a:r>
              <a:r>
                <a:rPr lang="ru-RU" sz="2400" dirty="0" smtClean="0"/>
                <a:t>    </a:t>
              </a:r>
              <a:r>
                <a:rPr lang="en-US" sz="2400" dirty="0" smtClean="0"/>
                <a:t>CBF</a:t>
              </a:r>
              <a:endParaRPr lang="ru-RU" sz="2400" dirty="0"/>
            </a:p>
            <a:p>
              <a:r>
                <a:rPr lang="ru-RU" sz="2400" dirty="0"/>
                <a:t>по 1 признаку</a:t>
              </a:r>
            </a:p>
          </p:txBody>
        </p:sp>
        <p:sp>
          <p:nvSpPr>
            <p:cNvPr id="238606" name="Freeform 14"/>
            <p:cNvSpPr>
              <a:spLocks/>
            </p:cNvSpPr>
            <p:nvPr/>
          </p:nvSpPr>
          <p:spPr bwMode="auto">
            <a:xfrm rot="206182">
              <a:off x="960" y="1344"/>
              <a:ext cx="240" cy="95"/>
            </a:xfrm>
            <a:custGeom>
              <a:avLst/>
              <a:gdLst/>
              <a:ahLst/>
              <a:cxnLst>
                <a:cxn ang="0">
                  <a:pos x="203" y="138"/>
                </a:cxn>
                <a:cxn ang="0">
                  <a:pos x="160" y="181"/>
                </a:cxn>
                <a:cxn ang="0">
                  <a:pos x="73" y="199"/>
                </a:cxn>
                <a:cxn ang="0">
                  <a:pos x="11" y="148"/>
                </a:cxn>
                <a:cxn ang="0">
                  <a:pos x="11" y="66"/>
                </a:cxn>
                <a:cxn ang="0">
                  <a:pos x="68" y="26"/>
                </a:cxn>
                <a:cxn ang="0">
                  <a:pos x="160" y="39"/>
                </a:cxn>
                <a:cxn ang="0">
                  <a:pos x="285" y="110"/>
                </a:cxn>
                <a:cxn ang="0">
                  <a:pos x="378" y="172"/>
                </a:cxn>
                <a:cxn ang="0">
                  <a:pos x="485" y="167"/>
                </a:cxn>
                <a:cxn ang="0">
                  <a:pos x="535" y="113"/>
                </a:cxn>
                <a:cxn ang="0">
                  <a:pos x="517" y="31"/>
                </a:cxn>
                <a:cxn ang="0">
                  <a:pos x="433" y="3"/>
                </a:cxn>
                <a:cxn ang="0">
                  <a:pos x="348" y="49"/>
                </a:cxn>
              </a:cxnLst>
              <a:rect l="0" t="0" r="r" b="b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38607" name="Object 15"/>
            <p:cNvGraphicFramePr>
              <a:graphicFrameLocks noChangeAspect="1"/>
            </p:cNvGraphicFramePr>
            <p:nvPr/>
          </p:nvGraphicFramePr>
          <p:xfrm>
            <a:off x="1208" y="1200"/>
            <a:ext cx="232" cy="273"/>
          </p:xfrm>
          <a:graphic>
            <a:graphicData uri="http://schemas.openxmlformats.org/presentationml/2006/ole">
              <p:oleObj spid="_x0000_s25607" name="Формула" r:id="rId7" imgW="139680" imgH="164880" progId="Equation.3">
                <p:embed/>
              </p:oleObj>
            </a:graphicData>
          </a:graphic>
        </p:graphicFrame>
      </p:grpSp>
      <p:sp>
        <p:nvSpPr>
          <p:cNvPr id="238608" name="Text Box 16"/>
          <p:cNvSpPr txBox="1">
            <a:spLocks noChangeArrowheads="1"/>
          </p:cNvSpPr>
          <p:nvPr/>
        </p:nvSpPr>
        <p:spPr bwMode="auto">
          <a:xfrm>
            <a:off x="1447800" y="59578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N</a:t>
            </a:r>
            <a:endParaRPr lang="ru-RU" sz="2800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927725" y="3316288"/>
            <a:ext cx="623888" cy="950912"/>
            <a:chOff x="3398" y="889"/>
            <a:chExt cx="393" cy="599"/>
          </a:xfrm>
        </p:grpSpPr>
        <p:sp>
          <p:nvSpPr>
            <p:cNvPr id="238610" name="Text Box 18"/>
            <p:cNvSpPr txBox="1">
              <a:spLocks noChangeArrowheads="1"/>
            </p:cNvSpPr>
            <p:nvPr/>
          </p:nvSpPr>
          <p:spPr bwMode="auto">
            <a:xfrm>
              <a:off x="3398" y="889"/>
              <a:ext cx="3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BA</a:t>
              </a:r>
              <a:endParaRPr lang="ru-RU" sz="2400"/>
            </a:p>
          </p:txBody>
        </p:sp>
        <p:sp>
          <p:nvSpPr>
            <p:cNvPr id="238611" name="Text Box 19"/>
            <p:cNvSpPr txBox="1">
              <a:spLocks noChangeArrowheads="1"/>
            </p:cNvSpPr>
            <p:nvPr/>
          </p:nvSpPr>
          <p:spPr bwMode="auto">
            <a:xfrm>
              <a:off x="3408" y="1200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CB</a:t>
              </a:r>
              <a:endParaRPr lang="ru-RU" sz="2400"/>
            </a:p>
          </p:txBody>
        </p:sp>
        <p:sp>
          <p:nvSpPr>
            <p:cNvPr id="238612" name="Line 20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6553200" y="3276600"/>
            <a:ext cx="989013" cy="950913"/>
            <a:chOff x="3792" y="864"/>
            <a:chExt cx="623" cy="599"/>
          </a:xfrm>
        </p:grpSpPr>
        <p:sp>
          <p:nvSpPr>
            <p:cNvPr id="238614" name="Text Box 22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4032" y="864"/>
              <a:ext cx="383" cy="599"/>
              <a:chOff x="3398" y="889"/>
              <a:chExt cx="383" cy="599"/>
            </a:xfrm>
          </p:grpSpPr>
          <p:sp>
            <p:nvSpPr>
              <p:cNvPr id="238616" name="Text Box 24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3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BN</a:t>
                </a:r>
                <a:endParaRPr lang="ru-RU" sz="2400"/>
              </a:p>
            </p:txBody>
          </p:sp>
          <p:sp>
            <p:nvSpPr>
              <p:cNvPr id="238617" name="Text Box 25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3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BF</a:t>
                </a:r>
                <a:endParaRPr lang="ru-RU" sz="2400"/>
              </a:p>
            </p:txBody>
          </p:sp>
          <p:sp>
            <p:nvSpPr>
              <p:cNvPr id="238618" name="Line 26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38619" name="Text Box 27"/>
          <p:cNvSpPr txBox="1">
            <a:spLocks noChangeArrowheads="1"/>
          </p:cNvSpPr>
          <p:nvPr/>
        </p:nvSpPr>
        <p:spPr bwMode="auto">
          <a:xfrm>
            <a:off x="7848600" y="32766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AN</a:t>
            </a:r>
            <a:endParaRPr lang="ru-RU" sz="2400"/>
          </a:p>
        </p:txBody>
      </p:sp>
      <p:sp>
        <p:nvSpPr>
          <p:cNvPr id="238620" name="Text Box 28"/>
          <p:cNvSpPr txBox="1">
            <a:spLocks noChangeArrowheads="1"/>
          </p:cNvSpPr>
          <p:nvPr/>
        </p:nvSpPr>
        <p:spPr bwMode="auto">
          <a:xfrm>
            <a:off x="7864475" y="3770313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CF</a:t>
            </a:r>
            <a:endParaRPr lang="ru-RU" sz="2400"/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7543800" y="3505200"/>
            <a:ext cx="854075" cy="457200"/>
            <a:chOff x="4416" y="1008"/>
            <a:chExt cx="538" cy="288"/>
          </a:xfrm>
        </p:grpSpPr>
        <p:sp>
          <p:nvSpPr>
            <p:cNvPr id="238622" name="Text Box 30"/>
            <p:cNvSpPr txBox="1">
              <a:spLocks noChangeArrowheads="1"/>
            </p:cNvSpPr>
            <p:nvPr/>
          </p:nvSpPr>
          <p:spPr bwMode="auto">
            <a:xfrm>
              <a:off x="4416" y="1008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sp>
          <p:nvSpPr>
            <p:cNvPr id="238623" name="Line 31"/>
            <p:cNvSpPr>
              <a:spLocks noChangeShapeType="1"/>
            </p:cNvSpPr>
            <p:nvPr/>
          </p:nvSpPr>
          <p:spPr bwMode="auto">
            <a:xfrm>
              <a:off x="4618" y="1175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8624" name="Freeform 32"/>
          <p:cNvSpPr>
            <a:spLocks/>
          </p:cNvSpPr>
          <p:nvPr/>
        </p:nvSpPr>
        <p:spPr bwMode="auto">
          <a:xfrm>
            <a:off x="1676400" y="3900488"/>
            <a:ext cx="2690813" cy="1590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95" y="1002"/>
              </a:cxn>
            </a:cxnLst>
            <a:rect l="0" t="0" r="r" b="b"/>
            <a:pathLst>
              <a:path w="1695" h="1002">
                <a:moveTo>
                  <a:pt x="0" y="0"/>
                </a:moveTo>
                <a:lnTo>
                  <a:pt x="1695" y="100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625" name="Line 33"/>
          <p:cNvSpPr>
            <a:spLocks noChangeShapeType="1"/>
          </p:cNvSpPr>
          <p:nvPr/>
        </p:nvSpPr>
        <p:spPr bwMode="auto">
          <a:xfrm>
            <a:off x="1676400" y="3900488"/>
            <a:ext cx="1588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626" name="Freeform 34"/>
          <p:cNvSpPr>
            <a:spLocks/>
          </p:cNvSpPr>
          <p:nvPr/>
        </p:nvSpPr>
        <p:spPr bwMode="auto">
          <a:xfrm>
            <a:off x="1443038" y="5781675"/>
            <a:ext cx="233362" cy="252413"/>
          </a:xfrm>
          <a:custGeom>
            <a:avLst/>
            <a:gdLst/>
            <a:ahLst/>
            <a:cxnLst>
              <a:cxn ang="0">
                <a:pos x="147" y="0"/>
              </a:cxn>
              <a:cxn ang="0">
                <a:pos x="0" y="0"/>
              </a:cxn>
              <a:cxn ang="0">
                <a:pos x="0" y="156"/>
              </a:cxn>
              <a:cxn ang="0">
                <a:pos x="0" y="156"/>
              </a:cxn>
              <a:cxn ang="0">
                <a:pos x="3" y="159"/>
              </a:cxn>
            </a:cxnLst>
            <a:rect l="0" t="0" r="r" b="b"/>
            <a:pathLst>
              <a:path w="147" h="159">
                <a:moveTo>
                  <a:pt x="147" y="0"/>
                </a:moveTo>
                <a:lnTo>
                  <a:pt x="0" y="0"/>
                </a:lnTo>
                <a:lnTo>
                  <a:pt x="0" y="156"/>
                </a:lnTo>
                <a:lnTo>
                  <a:pt x="0" y="156"/>
                </a:lnTo>
                <a:lnTo>
                  <a:pt x="3" y="159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627" name="Freeform 35"/>
          <p:cNvSpPr>
            <a:spLocks/>
          </p:cNvSpPr>
          <p:nvPr/>
        </p:nvSpPr>
        <p:spPr bwMode="auto">
          <a:xfrm>
            <a:off x="4114800" y="5119688"/>
            <a:ext cx="376238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87" y="0"/>
              </a:cxn>
              <a:cxn ang="0">
                <a:pos x="231" y="84"/>
              </a:cxn>
              <a:cxn ang="0">
                <a:pos x="237" y="84"/>
              </a:cxn>
            </a:cxnLst>
            <a:rect l="0" t="0" r="r" b="b"/>
            <a:pathLst>
              <a:path w="237" h="144">
                <a:moveTo>
                  <a:pt x="0" y="144"/>
                </a:moveTo>
                <a:lnTo>
                  <a:pt x="87" y="0"/>
                </a:lnTo>
                <a:lnTo>
                  <a:pt x="231" y="84"/>
                </a:lnTo>
                <a:lnTo>
                  <a:pt x="237" y="8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628" name="Text Box 36"/>
          <p:cNvSpPr txBox="1">
            <a:spLocks noChangeArrowheads="1"/>
          </p:cNvSpPr>
          <p:nvPr/>
        </p:nvSpPr>
        <p:spPr bwMode="auto">
          <a:xfrm>
            <a:off x="4419600" y="519588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F</a:t>
            </a:r>
            <a:endParaRPr lang="ru-RU" sz="2800"/>
          </a:p>
        </p:txBody>
      </p:sp>
      <p:sp>
        <p:nvSpPr>
          <p:cNvPr id="238629" name="Text Box 37"/>
          <p:cNvSpPr txBox="1">
            <a:spLocks noChangeArrowheads="1"/>
          </p:cNvSpPr>
          <p:nvPr/>
        </p:nvSpPr>
        <p:spPr bwMode="auto">
          <a:xfrm>
            <a:off x="3962400" y="60340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endParaRPr lang="ru-RU" sz="2800"/>
          </a:p>
        </p:txBody>
      </p: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609600" y="3875088"/>
            <a:ext cx="4568825" cy="2159000"/>
            <a:chOff x="384" y="2240"/>
            <a:chExt cx="2878" cy="1360"/>
          </a:xfrm>
        </p:grpSpPr>
        <p:sp>
          <p:nvSpPr>
            <p:cNvPr id="238631" name="Freeform 39"/>
            <p:cNvSpPr>
              <a:spLocks/>
            </p:cNvSpPr>
            <p:nvPr/>
          </p:nvSpPr>
          <p:spPr bwMode="auto">
            <a:xfrm>
              <a:off x="1056" y="2240"/>
              <a:ext cx="2206" cy="1024"/>
            </a:xfrm>
            <a:custGeom>
              <a:avLst/>
              <a:gdLst/>
              <a:ahLst/>
              <a:cxnLst>
                <a:cxn ang="0">
                  <a:pos x="2206" y="0"/>
                </a:cxn>
                <a:cxn ang="0">
                  <a:pos x="0" y="16"/>
                </a:cxn>
                <a:cxn ang="0">
                  <a:pos x="1688" y="1024"/>
                </a:cxn>
                <a:cxn ang="0">
                  <a:pos x="2202" y="0"/>
                </a:cxn>
              </a:cxnLst>
              <a:rect l="0" t="0" r="r" b="b"/>
              <a:pathLst>
                <a:path w="2206" h="1024">
                  <a:moveTo>
                    <a:pt x="2206" y="0"/>
                  </a:moveTo>
                  <a:lnTo>
                    <a:pt x="0" y="16"/>
                  </a:lnTo>
                  <a:lnTo>
                    <a:pt x="1688" y="1024"/>
                  </a:lnTo>
                  <a:lnTo>
                    <a:pt x="2202" y="0"/>
                  </a:lnTo>
                </a:path>
              </a:pathLst>
            </a:cu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32" name="Freeform 40"/>
            <p:cNvSpPr>
              <a:spLocks/>
            </p:cNvSpPr>
            <p:nvPr/>
          </p:nvSpPr>
          <p:spPr bwMode="auto">
            <a:xfrm>
              <a:off x="384" y="2256"/>
              <a:ext cx="672" cy="1344"/>
            </a:xfrm>
            <a:custGeom>
              <a:avLst/>
              <a:gdLst/>
              <a:ahLst/>
              <a:cxnLst>
                <a:cxn ang="0">
                  <a:pos x="672" y="1344"/>
                </a:cxn>
                <a:cxn ang="0">
                  <a:pos x="672" y="0"/>
                </a:cxn>
                <a:cxn ang="0">
                  <a:pos x="0" y="1344"/>
                </a:cxn>
                <a:cxn ang="0">
                  <a:pos x="672" y="1344"/>
                </a:cxn>
              </a:cxnLst>
              <a:rect l="0" t="0" r="r" b="b"/>
              <a:pathLst>
                <a:path w="672" h="1344">
                  <a:moveTo>
                    <a:pt x="672" y="1344"/>
                  </a:moveTo>
                  <a:lnTo>
                    <a:pt x="672" y="0"/>
                  </a:lnTo>
                  <a:lnTo>
                    <a:pt x="0" y="1344"/>
                  </a:lnTo>
                  <a:lnTo>
                    <a:pt x="672" y="1344"/>
                  </a:lnTo>
                  <a:close/>
                </a:path>
              </a:pathLst>
            </a:custGeom>
            <a:solidFill>
              <a:srgbClr val="0066FF">
                <a:alpha val="52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838200" y="3900488"/>
            <a:ext cx="4038600" cy="2133600"/>
            <a:chOff x="528" y="2256"/>
            <a:chExt cx="2544" cy="1344"/>
          </a:xfrm>
        </p:grpSpPr>
        <p:sp>
          <p:nvSpPr>
            <p:cNvPr id="238634" name="Freeform 42"/>
            <p:cNvSpPr>
              <a:spLocks/>
            </p:cNvSpPr>
            <p:nvPr/>
          </p:nvSpPr>
          <p:spPr bwMode="auto">
            <a:xfrm>
              <a:off x="2832" y="2256"/>
              <a:ext cx="240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192"/>
                </a:cxn>
                <a:cxn ang="0">
                  <a:pos x="240" y="336"/>
                </a:cxn>
              </a:cxnLst>
              <a:rect l="0" t="0" r="r" b="b"/>
              <a:pathLst>
                <a:path w="240" h="336">
                  <a:moveTo>
                    <a:pt x="0" y="0"/>
                  </a:moveTo>
                  <a:cubicBezTo>
                    <a:pt x="4" y="68"/>
                    <a:pt x="8" y="136"/>
                    <a:pt x="48" y="192"/>
                  </a:cubicBezTo>
                  <a:cubicBezTo>
                    <a:pt x="88" y="248"/>
                    <a:pt x="164" y="292"/>
                    <a:pt x="240" y="33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35" name="Freeform 43"/>
            <p:cNvSpPr>
              <a:spLocks/>
            </p:cNvSpPr>
            <p:nvPr/>
          </p:nvSpPr>
          <p:spPr bwMode="auto">
            <a:xfrm rot="11087522">
              <a:off x="528" y="3264"/>
              <a:ext cx="240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192"/>
                </a:cxn>
                <a:cxn ang="0">
                  <a:pos x="240" y="336"/>
                </a:cxn>
              </a:cxnLst>
              <a:rect l="0" t="0" r="r" b="b"/>
              <a:pathLst>
                <a:path w="240" h="336">
                  <a:moveTo>
                    <a:pt x="0" y="0"/>
                  </a:moveTo>
                  <a:cubicBezTo>
                    <a:pt x="4" y="68"/>
                    <a:pt x="8" y="136"/>
                    <a:pt x="48" y="192"/>
                  </a:cubicBezTo>
                  <a:cubicBezTo>
                    <a:pt x="88" y="248"/>
                    <a:pt x="164" y="292"/>
                    <a:pt x="240" y="33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8638" name="Text Box 46"/>
          <p:cNvSpPr txBox="1">
            <a:spLocks noChangeArrowheads="1"/>
          </p:cNvSpPr>
          <p:nvPr/>
        </p:nvSpPr>
        <p:spPr bwMode="auto">
          <a:xfrm>
            <a:off x="2667000" y="3367088"/>
            <a:ext cx="1195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22,5-x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6003925" y="4916488"/>
            <a:ext cx="1049338" cy="874712"/>
            <a:chOff x="3504" y="3072"/>
            <a:chExt cx="661" cy="551"/>
          </a:xfrm>
        </p:grpSpPr>
        <p:sp>
          <p:nvSpPr>
            <p:cNvPr id="238643" name="Text Box 51"/>
            <p:cNvSpPr txBox="1">
              <a:spLocks noChangeArrowheads="1"/>
            </p:cNvSpPr>
            <p:nvPr/>
          </p:nvSpPr>
          <p:spPr bwMode="auto">
            <a:xfrm>
              <a:off x="3660" y="3072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x</a:t>
              </a:r>
              <a:endPara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38644" name="Text Box 52"/>
            <p:cNvSpPr txBox="1">
              <a:spLocks noChangeArrowheads="1"/>
            </p:cNvSpPr>
            <p:nvPr/>
          </p:nvSpPr>
          <p:spPr bwMode="auto">
            <a:xfrm>
              <a:off x="3504" y="3335"/>
              <a:ext cx="6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</a:rPr>
                <a:t>22,5-x</a:t>
              </a:r>
              <a:endParaRPr lang="ru-RU" sz="2400" b="1">
                <a:solidFill>
                  <a:schemeClr val="tx2"/>
                </a:solidFill>
              </a:endParaRPr>
            </a:p>
          </p:txBody>
        </p:sp>
        <p:sp>
          <p:nvSpPr>
            <p:cNvPr id="238645" name="Freeform 53"/>
            <p:cNvSpPr>
              <a:spLocks/>
            </p:cNvSpPr>
            <p:nvPr/>
          </p:nvSpPr>
          <p:spPr bwMode="auto">
            <a:xfrm>
              <a:off x="3562" y="3328"/>
              <a:ext cx="518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518" y="0"/>
                </a:cxn>
              </a:cxnLst>
              <a:rect l="0" t="0" r="r" b="b"/>
              <a:pathLst>
                <a:path w="518" h="8">
                  <a:moveTo>
                    <a:pt x="0" y="8"/>
                  </a:moveTo>
                  <a:lnTo>
                    <a:pt x="518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54"/>
          <p:cNvGrpSpPr>
            <a:grpSpLocks/>
          </p:cNvGrpSpPr>
          <p:nvPr/>
        </p:nvGrpSpPr>
        <p:grpSpPr bwMode="auto">
          <a:xfrm>
            <a:off x="6918325" y="4803775"/>
            <a:ext cx="930275" cy="950913"/>
            <a:chOff x="3792" y="864"/>
            <a:chExt cx="586" cy="599"/>
          </a:xfrm>
        </p:grpSpPr>
        <p:sp>
          <p:nvSpPr>
            <p:cNvPr id="238647" name="Text Box 55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tx2"/>
                  </a:solidFill>
                </a:rPr>
                <a:t>=</a:t>
              </a:r>
              <a:endParaRPr lang="ru-RU" sz="2400">
                <a:solidFill>
                  <a:schemeClr val="tx2"/>
                </a:solidFill>
              </a:endParaRPr>
            </a:p>
          </p:txBody>
        </p:sp>
        <p:grpSp>
          <p:nvGrpSpPr>
            <p:cNvPr id="11" name="Group 56"/>
            <p:cNvGrpSpPr>
              <a:grpSpLocks/>
            </p:cNvGrpSpPr>
            <p:nvPr/>
          </p:nvGrpSpPr>
          <p:grpSpPr bwMode="auto">
            <a:xfrm>
              <a:off x="4032" y="864"/>
              <a:ext cx="346" cy="599"/>
              <a:chOff x="3398" y="889"/>
              <a:chExt cx="346" cy="599"/>
            </a:xfrm>
          </p:grpSpPr>
          <p:sp>
            <p:nvSpPr>
              <p:cNvPr id="238649" name="Text Box 57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  <a:endParaRPr lang="ru-RU" sz="24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38650" name="Text Box 58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  <a:endParaRPr lang="ru-RU" sz="24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38651" name="Line 59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aphicFrame>
        <p:nvGraphicFramePr>
          <p:cNvPr id="238652" name="Object 60"/>
          <p:cNvGraphicFramePr>
            <a:graphicFrameLocks noChangeAspect="1"/>
          </p:cNvGraphicFramePr>
          <p:nvPr/>
        </p:nvGraphicFramePr>
        <p:xfrm>
          <a:off x="2411760" y="476672"/>
          <a:ext cx="352425" cy="381000"/>
        </p:xfrm>
        <a:graphic>
          <a:graphicData uri="http://schemas.openxmlformats.org/presentationml/2006/ole">
            <p:oleObj spid="_x0000_s25604" name="Формула" r:id="rId8" imgW="152280" imgH="164880" progId="Equation.3">
              <p:embed/>
            </p:oleObj>
          </a:graphicData>
        </a:graphic>
      </p:graphicFrame>
      <p:graphicFrame>
        <p:nvGraphicFramePr>
          <p:cNvPr id="238653" name="Object 61"/>
          <p:cNvGraphicFramePr>
            <a:graphicFrameLocks noChangeAspect="1"/>
          </p:cNvGraphicFramePr>
          <p:nvPr/>
        </p:nvGraphicFramePr>
        <p:xfrm>
          <a:off x="3779912" y="476672"/>
          <a:ext cx="352425" cy="381000"/>
        </p:xfrm>
        <a:graphic>
          <a:graphicData uri="http://schemas.openxmlformats.org/presentationml/2006/ole">
            <p:oleObj spid="_x0000_s25605" name="Формула" r:id="rId9" imgW="152280" imgH="164880" progId="Equation.3">
              <p:embed/>
            </p:oleObj>
          </a:graphicData>
        </a:graphic>
      </p:graphicFrame>
      <p:sp>
        <p:nvSpPr>
          <p:cNvPr id="238654" name="Text Box 62"/>
          <p:cNvSpPr txBox="1">
            <a:spLocks noChangeArrowheads="1"/>
          </p:cNvSpPr>
          <p:nvPr/>
        </p:nvSpPr>
        <p:spPr bwMode="auto">
          <a:xfrm>
            <a:off x="6856413" y="431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8655" name="Text Box 63"/>
          <p:cNvSpPr txBox="1">
            <a:spLocks noChangeArrowheads="1"/>
          </p:cNvSpPr>
          <p:nvPr/>
        </p:nvSpPr>
        <p:spPr bwMode="auto">
          <a:xfrm>
            <a:off x="7265988" y="4572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8656" name="Text Box 64"/>
          <p:cNvSpPr txBox="1">
            <a:spLocks noChangeArrowheads="1"/>
          </p:cNvSpPr>
          <p:nvPr/>
        </p:nvSpPr>
        <p:spPr bwMode="auto">
          <a:xfrm>
            <a:off x="762000" y="45862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8657" name="Text Box 65"/>
          <p:cNvSpPr txBox="1">
            <a:spLocks noChangeArrowheads="1"/>
          </p:cNvSpPr>
          <p:nvPr/>
        </p:nvSpPr>
        <p:spPr bwMode="auto">
          <a:xfrm>
            <a:off x="762000" y="46005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8658" name="Text Box 66"/>
          <p:cNvSpPr txBox="1">
            <a:spLocks noChangeArrowheads="1"/>
          </p:cNvSpPr>
          <p:nvPr/>
        </p:nvSpPr>
        <p:spPr bwMode="auto">
          <a:xfrm>
            <a:off x="2667000" y="3367088"/>
            <a:ext cx="1195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22,5-x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8660" name="Rectangle 68"/>
          <p:cNvSpPr>
            <a:spLocks noChangeArrowheads="1"/>
          </p:cNvSpPr>
          <p:nvPr/>
        </p:nvSpPr>
        <p:spPr bwMode="auto">
          <a:xfrm>
            <a:off x="-3048000" y="2743200"/>
            <a:ext cx="304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ru-RU" sz="2400" baseline="-25000"/>
              <a:t>АВС</a:t>
            </a:r>
            <a:r>
              <a:rPr lang="en-US" sz="2400" baseline="-25000"/>
              <a:t>D</a:t>
            </a:r>
            <a:r>
              <a:rPr lang="ru-RU" sz="2400"/>
              <a:t>=45</a:t>
            </a:r>
            <a:r>
              <a:rPr lang="en-US" sz="2400"/>
              <a:t>:2=22,5(</a:t>
            </a:r>
            <a:r>
              <a:rPr lang="ru-RU" sz="2400"/>
              <a:t>см</a:t>
            </a:r>
            <a:r>
              <a:rPr lang="en-US" sz="2400"/>
              <a:t>)</a:t>
            </a:r>
            <a:endParaRPr lang="ru-RU" sz="2400"/>
          </a:p>
        </p:txBody>
      </p:sp>
      <p:sp>
        <p:nvSpPr>
          <p:cNvPr id="238662" name="AutoShape 70"/>
          <p:cNvSpPr>
            <a:spLocks noChangeArrowheads="1"/>
          </p:cNvSpPr>
          <p:nvPr/>
        </p:nvSpPr>
        <p:spPr bwMode="auto">
          <a:xfrm>
            <a:off x="6172200" y="0"/>
            <a:ext cx="2057400" cy="533400"/>
          </a:xfrm>
          <a:prstGeom prst="wedgeRectCallout">
            <a:avLst>
              <a:gd name="adj1" fmla="val -147069"/>
              <a:gd name="adj2" fmla="val 508037"/>
            </a:avLst>
          </a:prstGeom>
          <a:solidFill>
            <a:srgbClr val="CC0099">
              <a:alpha val="3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23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23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3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8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500"/>
                                        <p:tgtEl>
                                          <p:spTgt spid="23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500"/>
                                        <p:tgtEl>
                                          <p:spTgt spid="23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0.0059 0.34814 " pathEditMode="relative" rAng="0" ptsTypes="AA">
                                      <p:cBhvr>
                                        <p:cTn id="85" dur="500" fill="hold"/>
                                        <p:tgtEl>
                                          <p:spTgt spid="2386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1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 L -0.02222 0.53333 " pathEditMode="relative" rAng="0" ptsTypes="AA">
                                      <p:cBhvr>
                                        <p:cTn id="89" dur="500" fill="hold"/>
                                        <p:tgtEl>
                                          <p:spTgt spid="238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2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8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8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23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8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8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23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23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556E-17 -3.33333E-6 L 0.46667 -3.33333E-6 " pathEditMode="relative" rAng="0" ptsTypes="AA">
                                      <p:cBhvr>
                                        <p:cTn id="110" dur="500" fill="hold"/>
                                        <p:tgtEl>
                                          <p:spTgt spid="2386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38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8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238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3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3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23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5625 -0.25093 " pathEditMode="relative" rAng="0" ptsTypes="AA">
                                      <p:cBhvr>
                                        <p:cTn id="126" dur="500" fill="hold"/>
                                        <p:tgtEl>
                                          <p:spTgt spid="2386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" y="-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0.30973 0.10671 " pathEditMode="relative" rAng="0" ptsTypes="AA">
                                      <p:cBhvr>
                                        <p:cTn id="130" dur="500" fill="hold"/>
                                        <p:tgtEl>
                                          <p:spTgt spid="238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02" grpId="0"/>
      <p:bldP spid="238619" grpId="0"/>
      <p:bldP spid="238620" grpId="0"/>
      <p:bldP spid="238638" grpId="0"/>
      <p:bldP spid="238654" grpId="0"/>
      <p:bldP spid="238655" grpId="0"/>
      <p:bldP spid="238656" grpId="0"/>
      <p:bldP spid="238657" grpId="0"/>
      <p:bldP spid="238657" grpId="1"/>
      <p:bldP spid="238658" grpId="0"/>
      <p:bldP spid="238658" grpId="1"/>
      <p:bldP spid="238660" grpId="0"/>
      <p:bldP spid="23866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Text Box 4"/>
          <p:cNvSpPr txBox="1">
            <a:spLocks noChangeArrowheads="1"/>
          </p:cNvSpPr>
          <p:nvPr/>
        </p:nvSpPr>
        <p:spPr bwMode="auto">
          <a:xfrm>
            <a:off x="76200" y="762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В треугольнике АВС   </a:t>
            </a:r>
            <a:r>
              <a:rPr lang="en-US" sz="2400"/>
              <a:t>DF II BC, AD = 3 c</a:t>
            </a:r>
            <a:r>
              <a:rPr lang="ru-RU" sz="2400"/>
              <a:t>м, </a:t>
            </a:r>
            <a:r>
              <a:rPr lang="en-US" sz="2400"/>
              <a:t>DB = 1</a:t>
            </a:r>
            <a:r>
              <a:rPr lang="ru-RU" sz="2400"/>
              <a:t>см.</a:t>
            </a:r>
            <a:endParaRPr lang="en-US" sz="2400"/>
          </a:p>
          <a:p>
            <a:r>
              <a:rPr lang="ru-RU" sz="2400"/>
              <a:t> </a:t>
            </a:r>
            <a:r>
              <a:rPr lang="en-US" sz="2400"/>
              <a:t>S</a:t>
            </a:r>
            <a:r>
              <a:rPr lang="en-US" sz="2400" baseline="-25000"/>
              <a:t>ADF</a:t>
            </a:r>
            <a:r>
              <a:rPr lang="en-US" sz="2400"/>
              <a:t>=27c</a:t>
            </a:r>
            <a:r>
              <a:rPr lang="ru-RU" sz="2400"/>
              <a:t>м</a:t>
            </a:r>
            <a:r>
              <a:rPr lang="ru-RU" sz="2400" baseline="30000"/>
              <a:t>2</a:t>
            </a:r>
            <a:r>
              <a:rPr lang="ru-RU" sz="2400"/>
              <a:t>.    Найдите площадь треугольника АВС.</a:t>
            </a:r>
          </a:p>
        </p:txBody>
      </p:sp>
      <p:sp>
        <p:nvSpPr>
          <p:cNvPr id="240645" name="Freeform 5"/>
          <p:cNvSpPr>
            <a:spLocks/>
          </p:cNvSpPr>
          <p:nvPr/>
        </p:nvSpPr>
        <p:spPr bwMode="auto">
          <a:xfrm>
            <a:off x="2297113" y="1866900"/>
            <a:ext cx="1955800" cy="2032000"/>
          </a:xfrm>
          <a:custGeom>
            <a:avLst/>
            <a:gdLst/>
            <a:ahLst/>
            <a:cxnLst>
              <a:cxn ang="0">
                <a:pos x="1120" y="0"/>
              </a:cxn>
              <a:cxn ang="0">
                <a:pos x="0" y="1264"/>
              </a:cxn>
              <a:cxn ang="0">
                <a:pos x="1232" y="1280"/>
              </a:cxn>
              <a:cxn ang="0">
                <a:pos x="1216" y="1216"/>
              </a:cxn>
              <a:cxn ang="0">
                <a:pos x="1120" y="0"/>
              </a:cxn>
            </a:cxnLst>
            <a:rect l="0" t="0" r="r" b="b"/>
            <a:pathLst>
              <a:path w="1232" h="1280">
                <a:moveTo>
                  <a:pt x="1120" y="0"/>
                </a:moveTo>
                <a:lnTo>
                  <a:pt x="0" y="1264"/>
                </a:lnTo>
                <a:lnTo>
                  <a:pt x="1232" y="1280"/>
                </a:lnTo>
                <a:lnTo>
                  <a:pt x="1216" y="1216"/>
                </a:lnTo>
                <a:lnTo>
                  <a:pt x="1120" y="0"/>
                </a:lnTo>
              </a:path>
            </a:pathLst>
          </a:custGeom>
          <a:solidFill>
            <a:srgbClr val="800080">
              <a:alpha val="67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46" name="Freeform 6"/>
          <p:cNvSpPr>
            <a:spLocks/>
          </p:cNvSpPr>
          <p:nvPr/>
        </p:nvSpPr>
        <p:spPr bwMode="auto">
          <a:xfrm>
            <a:off x="431800" y="1866900"/>
            <a:ext cx="3962400" cy="4152900"/>
          </a:xfrm>
          <a:custGeom>
            <a:avLst/>
            <a:gdLst/>
            <a:ahLst/>
            <a:cxnLst>
              <a:cxn ang="0">
                <a:pos x="2496" y="2616"/>
              </a:cxn>
              <a:cxn ang="0">
                <a:pos x="2295" y="0"/>
              </a:cxn>
              <a:cxn ang="0">
                <a:pos x="0" y="2616"/>
              </a:cxn>
              <a:cxn ang="0">
                <a:pos x="2496" y="2616"/>
              </a:cxn>
            </a:cxnLst>
            <a:rect l="0" t="0" r="r" b="b"/>
            <a:pathLst>
              <a:path w="2496" h="2616">
                <a:moveTo>
                  <a:pt x="2496" y="2616"/>
                </a:moveTo>
                <a:lnTo>
                  <a:pt x="2295" y="0"/>
                </a:lnTo>
                <a:lnTo>
                  <a:pt x="0" y="2616"/>
                </a:lnTo>
                <a:lnTo>
                  <a:pt x="2496" y="2616"/>
                </a:lnTo>
                <a:close/>
              </a:path>
            </a:pathLst>
          </a:custGeom>
          <a:solidFill>
            <a:srgbClr val="FFFF00">
              <a:alpha val="52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47" name="Text Box 7"/>
          <p:cNvSpPr txBox="1">
            <a:spLocks noChangeArrowheads="1"/>
          </p:cNvSpPr>
          <p:nvPr/>
        </p:nvSpPr>
        <p:spPr bwMode="auto">
          <a:xfrm>
            <a:off x="506413" y="303371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4</a:t>
            </a:r>
            <a:endParaRPr lang="ru-RU" sz="2800">
              <a:solidFill>
                <a:srgbClr val="0000FF"/>
              </a:solidFill>
            </a:endParaRPr>
          </a:p>
        </p:txBody>
      </p:sp>
      <p:sp>
        <p:nvSpPr>
          <p:cNvPr id="240648" name="Text Box 8"/>
          <p:cNvSpPr txBox="1">
            <a:spLocks noChangeArrowheads="1"/>
          </p:cNvSpPr>
          <p:nvPr/>
        </p:nvSpPr>
        <p:spPr bwMode="auto">
          <a:xfrm>
            <a:off x="506413" y="30480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4</a:t>
            </a:r>
            <a:endParaRPr lang="ru-RU" sz="2800">
              <a:solidFill>
                <a:srgbClr val="0000FF"/>
              </a:solidFill>
            </a:endParaRPr>
          </a:p>
        </p:txBody>
      </p:sp>
      <p:sp>
        <p:nvSpPr>
          <p:cNvPr id="240649" name="Text Box 9"/>
          <p:cNvSpPr txBox="1">
            <a:spLocks noChangeArrowheads="1"/>
          </p:cNvSpPr>
          <p:nvPr/>
        </p:nvSpPr>
        <p:spPr bwMode="auto">
          <a:xfrm>
            <a:off x="292100" y="60198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240650" name="Text Box 10"/>
          <p:cNvSpPr txBox="1">
            <a:spLocks noChangeArrowheads="1"/>
          </p:cNvSpPr>
          <p:nvPr/>
        </p:nvSpPr>
        <p:spPr bwMode="auto">
          <a:xfrm>
            <a:off x="3630613" y="15240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</a:p>
        </p:txBody>
      </p:sp>
      <p:sp>
        <p:nvSpPr>
          <p:cNvPr id="240651" name="Text Box 11"/>
          <p:cNvSpPr txBox="1">
            <a:spLocks noChangeArrowheads="1"/>
          </p:cNvSpPr>
          <p:nvPr/>
        </p:nvSpPr>
        <p:spPr bwMode="auto">
          <a:xfrm>
            <a:off x="4240213" y="3429000"/>
            <a:ext cx="401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F</a:t>
            </a:r>
            <a:endParaRPr lang="ru-RU" sz="2800"/>
          </a:p>
        </p:txBody>
      </p:sp>
      <p:graphicFrame>
        <p:nvGraphicFramePr>
          <p:cNvPr id="240652" name="Object 12"/>
          <p:cNvGraphicFramePr>
            <a:graphicFrameLocks noChangeAspect="1"/>
          </p:cNvGraphicFramePr>
          <p:nvPr/>
        </p:nvGraphicFramePr>
        <p:xfrm>
          <a:off x="228600" y="990600"/>
          <a:ext cx="2309813" cy="552450"/>
        </p:xfrm>
        <a:graphic>
          <a:graphicData uri="http://schemas.openxmlformats.org/presentationml/2006/ole">
            <p:oleObj spid="_x0000_s26626" name="Формула" r:id="rId4" imgW="850680" imgH="203040" progId="Equation.3">
              <p:embed/>
            </p:oleObj>
          </a:graphicData>
        </a:graphic>
      </p:graphicFrame>
      <p:graphicFrame>
        <p:nvGraphicFramePr>
          <p:cNvPr id="240653" name="Object 13"/>
          <p:cNvGraphicFramePr>
            <a:graphicFrameLocks noChangeAspect="1"/>
          </p:cNvGraphicFramePr>
          <p:nvPr/>
        </p:nvGraphicFramePr>
        <p:xfrm>
          <a:off x="3141663" y="1006475"/>
          <a:ext cx="2279650" cy="450850"/>
        </p:xfrm>
        <a:graphic>
          <a:graphicData uri="http://schemas.openxmlformats.org/presentationml/2006/ole">
            <p:oleObj spid="_x0000_s26627" name="Формула" r:id="rId5" imgW="838080" imgH="164880" progId="Equation.3">
              <p:embed/>
            </p:oleObj>
          </a:graphicData>
        </a:graphic>
      </p:graphicFrame>
      <p:sp>
        <p:nvSpPr>
          <p:cNvPr id="240654" name="Text Box 14"/>
          <p:cNvSpPr txBox="1">
            <a:spLocks noChangeArrowheads="1"/>
          </p:cNvSpPr>
          <p:nvPr/>
        </p:nvSpPr>
        <p:spPr bwMode="auto">
          <a:xfrm>
            <a:off x="4724400" y="1828800"/>
            <a:ext cx="441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660066"/>
                </a:solidFill>
              </a:rPr>
              <a:t>Запишите теорему об отношении площадей подобных треугольников </a:t>
            </a:r>
            <a:r>
              <a:rPr lang="en-US" sz="2400">
                <a:solidFill>
                  <a:srgbClr val="660066"/>
                </a:solidFill>
              </a:rPr>
              <a:t> </a:t>
            </a:r>
            <a:endParaRPr lang="ru-RU" sz="2400">
              <a:solidFill>
                <a:srgbClr val="660066"/>
              </a:solidFill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019800" y="914401"/>
            <a:ext cx="2678114" cy="881063"/>
            <a:chOff x="288" y="1200"/>
            <a:chExt cx="1687" cy="555"/>
          </a:xfrm>
        </p:grpSpPr>
        <p:graphicFrame>
          <p:nvGraphicFramePr>
            <p:cNvPr id="240656" name="Object 16"/>
            <p:cNvGraphicFramePr>
              <a:graphicFrameLocks noChangeAspect="1"/>
            </p:cNvGraphicFramePr>
            <p:nvPr/>
          </p:nvGraphicFramePr>
          <p:xfrm>
            <a:off x="288" y="1200"/>
            <a:ext cx="232" cy="273"/>
          </p:xfrm>
          <a:graphic>
            <a:graphicData uri="http://schemas.openxmlformats.org/presentationml/2006/ole">
              <p:oleObj spid="_x0000_s26628" name="Формула" r:id="rId6" imgW="139680" imgH="164880" progId="Equation.3">
                <p:embed/>
              </p:oleObj>
            </a:graphicData>
          </a:graphic>
        </p:graphicFrame>
        <p:sp>
          <p:nvSpPr>
            <p:cNvPr id="240657" name="Text Box 17"/>
            <p:cNvSpPr txBox="1">
              <a:spLocks noChangeArrowheads="1"/>
            </p:cNvSpPr>
            <p:nvPr/>
          </p:nvSpPr>
          <p:spPr bwMode="auto">
            <a:xfrm>
              <a:off x="480" y="1232"/>
              <a:ext cx="149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dirty="0"/>
                <a:t>А</a:t>
              </a:r>
              <a:r>
                <a:rPr lang="en-US" sz="2400" dirty="0"/>
                <a:t>DF         </a:t>
              </a:r>
              <a:r>
                <a:rPr lang="ru-RU" sz="2400" dirty="0" smtClean="0"/>
                <a:t>        </a:t>
              </a:r>
              <a:r>
                <a:rPr lang="en-US" sz="2400" dirty="0" smtClean="0"/>
                <a:t>ABC</a:t>
              </a:r>
              <a:endParaRPr lang="ru-RU" sz="2400" dirty="0"/>
            </a:p>
            <a:p>
              <a:r>
                <a:rPr lang="ru-RU" sz="2400" dirty="0"/>
                <a:t>по 1 признаку</a:t>
              </a:r>
            </a:p>
          </p:txBody>
        </p:sp>
        <p:sp>
          <p:nvSpPr>
            <p:cNvPr id="240658" name="Freeform 18"/>
            <p:cNvSpPr>
              <a:spLocks/>
            </p:cNvSpPr>
            <p:nvPr/>
          </p:nvSpPr>
          <p:spPr bwMode="auto">
            <a:xfrm rot="206182">
              <a:off x="960" y="1344"/>
              <a:ext cx="240" cy="95"/>
            </a:xfrm>
            <a:custGeom>
              <a:avLst/>
              <a:gdLst/>
              <a:ahLst/>
              <a:cxnLst>
                <a:cxn ang="0">
                  <a:pos x="203" y="138"/>
                </a:cxn>
                <a:cxn ang="0">
                  <a:pos x="160" y="181"/>
                </a:cxn>
                <a:cxn ang="0">
                  <a:pos x="73" y="199"/>
                </a:cxn>
                <a:cxn ang="0">
                  <a:pos x="11" y="148"/>
                </a:cxn>
                <a:cxn ang="0">
                  <a:pos x="11" y="66"/>
                </a:cxn>
                <a:cxn ang="0">
                  <a:pos x="68" y="26"/>
                </a:cxn>
                <a:cxn ang="0">
                  <a:pos x="160" y="39"/>
                </a:cxn>
                <a:cxn ang="0">
                  <a:pos x="285" y="110"/>
                </a:cxn>
                <a:cxn ang="0">
                  <a:pos x="378" y="172"/>
                </a:cxn>
                <a:cxn ang="0">
                  <a:pos x="485" y="167"/>
                </a:cxn>
                <a:cxn ang="0">
                  <a:pos x="535" y="113"/>
                </a:cxn>
                <a:cxn ang="0">
                  <a:pos x="517" y="31"/>
                </a:cxn>
                <a:cxn ang="0">
                  <a:pos x="433" y="3"/>
                </a:cxn>
                <a:cxn ang="0">
                  <a:pos x="348" y="49"/>
                </a:cxn>
              </a:cxnLst>
              <a:rect l="0" t="0" r="r" b="b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0660" name="Text Box 20"/>
          <p:cNvSpPr txBox="1">
            <a:spLocks noChangeArrowheads="1"/>
          </p:cNvSpPr>
          <p:nvPr/>
        </p:nvSpPr>
        <p:spPr bwMode="auto">
          <a:xfrm>
            <a:off x="4419600" y="60198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</a:t>
            </a:r>
            <a:endParaRPr lang="ru-RU" sz="2800"/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5768975" y="3200400"/>
            <a:ext cx="1528763" cy="950913"/>
            <a:chOff x="3542" y="2137"/>
            <a:chExt cx="963" cy="599"/>
          </a:xfrm>
        </p:grpSpPr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3542" y="2137"/>
              <a:ext cx="516" cy="599"/>
              <a:chOff x="3398" y="889"/>
              <a:chExt cx="516" cy="599"/>
            </a:xfrm>
          </p:grpSpPr>
          <p:sp>
            <p:nvSpPr>
              <p:cNvPr id="240662" name="Text Box 22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49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S</a:t>
                </a:r>
                <a:r>
                  <a:rPr lang="en-US" sz="2400" baseline="-25000"/>
                  <a:t>ADF</a:t>
                </a:r>
                <a:endParaRPr lang="ru-RU" sz="2400"/>
              </a:p>
            </p:txBody>
          </p:sp>
          <p:sp>
            <p:nvSpPr>
              <p:cNvPr id="240663" name="Text Box 23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50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S</a:t>
                </a:r>
                <a:r>
                  <a:rPr lang="en-US" sz="2400" baseline="-25000"/>
                  <a:t>ABC</a:t>
                </a:r>
                <a:endParaRPr lang="ru-RU" sz="2400"/>
              </a:p>
            </p:txBody>
          </p:sp>
          <p:sp>
            <p:nvSpPr>
              <p:cNvPr id="240664" name="Line 24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0666" name="Text Box 26"/>
            <p:cNvSpPr txBox="1">
              <a:spLocks noChangeArrowheads="1"/>
            </p:cNvSpPr>
            <p:nvPr/>
          </p:nvSpPr>
          <p:spPr bwMode="auto">
            <a:xfrm>
              <a:off x="3984" y="2208"/>
              <a:ext cx="52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 </a:t>
              </a: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k</a:t>
              </a:r>
              <a:r>
                <a:rPr lang="en-US" sz="3600" b="1" i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240676" name="Line 36"/>
          <p:cNvSpPr>
            <a:spLocks noChangeShapeType="1"/>
          </p:cNvSpPr>
          <p:nvPr/>
        </p:nvSpPr>
        <p:spPr bwMode="auto">
          <a:xfrm>
            <a:off x="1420813" y="3886200"/>
            <a:ext cx="342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77" name="Freeform 37"/>
          <p:cNvSpPr>
            <a:spLocks/>
          </p:cNvSpPr>
          <p:nvPr/>
        </p:nvSpPr>
        <p:spPr bwMode="auto">
          <a:xfrm>
            <a:off x="4075113" y="1866900"/>
            <a:ext cx="331787" cy="4152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9" y="2616"/>
              </a:cxn>
            </a:cxnLst>
            <a:rect l="0" t="0" r="r" b="b"/>
            <a:pathLst>
              <a:path w="209" h="2616">
                <a:moveTo>
                  <a:pt x="0" y="0"/>
                </a:moveTo>
                <a:lnTo>
                  <a:pt x="209" y="2616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78" name="Freeform 38"/>
          <p:cNvSpPr>
            <a:spLocks/>
          </p:cNvSpPr>
          <p:nvPr/>
        </p:nvSpPr>
        <p:spPr bwMode="auto">
          <a:xfrm>
            <a:off x="431800" y="1863725"/>
            <a:ext cx="3649663" cy="4156075"/>
          </a:xfrm>
          <a:custGeom>
            <a:avLst/>
            <a:gdLst/>
            <a:ahLst/>
            <a:cxnLst>
              <a:cxn ang="0">
                <a:pos x="2299" y="0"/>
              </a:cxn>
              <a:cxn ang="0">
                <a:pos x="0" y="2618"/>
              </a:cxn>
            </a:cxnLst>
            <a:rect l="0" t="0" r="r" b="b"/>
            <a:pathLst>
              <a:path w="2299" h="2618">
                <a:moveTo>
                  <a:pt x="2299" y="0"/>
                </a:moveTo>
                <a:lnTo>
                  <a:pt x="0" y="2618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79" name="Freeform 39"/>
          <p:cNvSpPr>
            <a:spLocks/>
          </p:cNvSpPr>
          <p:nvPr/>
        </p:nvSpPr>
        <p:spPr bwMode="auto">
          <a:xfrm>
            <a:off x="3751263" y="2228850"/>
            <a:ext cx="361950" cy="144463"/>
          </a:xfrm>
          <a:custGeom>
            <a:avLst/>
            <a:gdLst/>
            <a:ahLst/>
            <a:cxnLst>
              <a:cxn ang="0">
                <a:pos x="228" y="86"/>
              </a:cxn>
              <a:cxn ang="0">
                <a:pos x="86" y="77"/>
              </a:cxn>
              <a:cxn ang="0">
                <a:pos x="0" y="0"/>
              </a:cxn>
            </a:cxnLst>
            <a:rect l="0" t="0" r="r" b="b"/>
            <a:pathLst>
              <a:path w="228" h="91">
                <a:moveTo>
                  <a:pt x="228" y="86"/>
                </a:moveTo>
                <a:cubicBezTo>
                  <a:pt x="205" y="85"/>
                  <a:pt x="124" y="91"/>
                  <a:pt x="86" y="77"/>
                </a:cubicBezTo>
                <a:cubicBezTo>
                  <a:pt x="48" y="63"/>
                  <a:pt x="18" y="16"/>
                  <a:pt x="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80" name="Text Box 40"/>
          <p:cNvSpPr txBox="1">
            <a:spLocks noChangeArrowheads="1"/>
          </p:cNvSpPr>
          <p:nvPr/>
        </p:nvSpPr>
        <p:spPr bwMode="auto">
          <a:xfrm>
            <a:off x="1878013" y="3429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endParaRPr lang="ru-RU" sz="2800"/>
          </a:p>
        </p:txBody>
      </p: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635000" y="3581400"/>
            <a:ext cx="2105025" cy="2438400"/>
            <a:chOff x="753" y="2112"/>
            <a:chExt cx="1326" cy="1536"/>
          </a:xfrm>
        </p:grpSpPr>
        <p:grpSp>
          <p:nvGrpSpPr>
            <p:cNvPr id="6" name="Group 42"/>
            <p:cNvGrpSpPr>
              <a:grpSpLocks/>
            </p:cNvGrpSpPr>
            <p:nvPr/>
          </p:nvGrpSpPr>
          <p:grpSpPr bwMode="auto">
            <a:xfrm>
              <a:off x="753" y="3448"/>
              <a:ext cx="159" cy="200"/>
              <a:chOff x="321" y="3448"/>
              <a:chExt cx="159" cy="200"/>
            </a:xfrm>
          </p:grpSpPr>
          <p:sp>
            <p:nvSpPr>
              <p:cNvPr id="240683" name="Freeform 43"/>
              <p:cNvSpPr>
                <a:spLocks/>
              </p:cNvSpPr>
              <p:nvPr/>
            </p:nvSpPr>
            <p:spPr bwMode="auto">
              <a:xfrm>
                <a:off x="340" y="3448"/>
                <a:ext cx="140" cy="2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4" y="68"/>
                  </a:cxn>
                  <a:cxn ang="0">
                    <a:pos x="140" y="200"/>
                  </a:cxn>
                </a:cxnLst>
                <a:rect l="0" t="0" r="r" b="b"/>
                <a:pathLst>
                  <a:path w="140" h="200">
                    <a:moveTo>
                      <a:pt x="0" y="0"/>
                    </a:moveTo>
                    <a:cubicBezTo>
                      <a:pt x="17" y="11"/>
                      <a:pt x="81" y="35"/>
                      <a:pt x="104" y="68"/>
                    </a:cubicBezTo>
                    <a:cubicBezTo>
                      <a:pt x="127" y="101"/>
                      <a:pt x="133" y="173"/>
                      <a:pt x="140" y="200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0684" name="Freeform 44"/>
              <p:cNvSpPr>
                <a:spLocks/>
              </p:cNvSpPr>
              <p:nvPr/>
            </p:nvSpPr>
            <p:spPr bwMode="auto">
              <a:xfrm>
                <a:off x="321" y="3504"/>
                <a:ext cx="98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2" y="54"/>
                  </a:cxn>
                  <a:cxn ang="0">
                    <a:pos x="97" y="144"/>
                  </a:cxn>
                </a:cxnLst>
                <a:rect l="0" t="0" r="r" b="b"/>
                <a:pathLst>
                  <a:path w="98" h="144">
                    <a:moveTo>
                      <a:pt x="0" y="0"/>
                    </a:moveTo>
                    <a:cubicBezTo>
                      <a:pt x="13" y="9"/>
                      <a:pt x="66" y="30"/>
                      <a:pt x="82" y="54"/>
                    </a:cubicBezTo>
                    <a:cubicBezTo>
                      <a:pt x="98" y="78"/>
                      <a:pt x="94" y="125"/>
                      <a:pt x="97" y="144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1920" y="2112"/>
              <a:ext cx="159" cy="200"/>
              <a:chOff x="321" y="3448"/>
              <a:chExt cx="159" cy="200"/>
            </a:xfrm>
          </p:grpSpPr>
          <p:sp>
            <p:nvSpPr>
              <p:cNvPr id="240686" name="Freeform 46"/>
              <p:cNvSpPr>
                <a:spLocks/>
              </p:cNvSpPr>
              <p:nvPr/>
            </p:nvSpPr>
            <p:spPr bwMode="auto">
              <a:xfrm>
                <a:off x="340" y="3448"/>
                <a:ext cx="140" cy="2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4" y="68"/>
                  </a:cxn>
                  <a:cxn ang="0">
                    <a:pos x="140" y="200"/>
                  </a:cxn>
                </a:cxnLst>
                <a:rect l="0" t="0" r="r" b="b"/>
                <a:pathLst>
                  <a:path w="140" h="200">
                    <a:moveTo>
                      <a:pt x="0" y="0"/>
                    </a:moveTo>
                    <a:cubicBezTo>
                      <a:pt x="17" y="11"/>
                      <a:pt x="81" y="35"/>
                      <a:pt x="104" y="68"/>
                    </a:cubicBezTo>
                    <a:cubicBezTo>
                      <a:pt x="127" y="101"/>
                      <a:pt x="133" y="173"/>
                      <a:pt x="140" y="200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0687" name="Freeform 47"/>
              <p:cNvSpPr>
                <a:spLocks/>
              </p:cNvSpPr>
              <p:nvPr/>
            </p:nvSpPr>
            <p:spPr bwMode="auto">
              <a:xfrm>
                <a:off x="321" y="3504"/>
                <a:ext cx="98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2" y="54"/>
                  </a:cxn>
                  <a:cxn ang="0">
                    <a:pos x="97" y="144"/>
                  </a:cxn>
                </a:cxnLst>
                <a:rect l="0" t="0" r="r" b="b"/>
                <a:pathLst>
                  <a:path w="98" h="144">
                    <a:moveTo>
                      <a:pt x="0" y="0"/>
                    </a:moveTo>
                    <a:cubicBezTo>
                      <a:pt x="13" y="9"/>
                      <a:pt x="66" y="30"/>
                      <a:pt x="82" y="54"/>
                    </a:cubicBezTo>
                    <a:cubicBezTo>
                      <a:pt x="98" y="78"/>
                      <a:pt x="94" y="125"/>
                      <a:pt x="97" y="144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0690" name="Freeform 50"/>
          <p:cNvSpPr>
            <a:spLocks/>
          </p:cNvSpPr>
          <p:nvPr/>
        </p:nvSpPr>
        <p:spPr bwMode="auto">
          <a:xfrm>
            <a:off x="354013" y="1866900"/>
            <a:ext cx="3721100" cy="4076700"/>
          </a:xfrm>
          <a:custGeom>
            <a:avLst/>
            <a:gdLst/>
            <a:ahLst/>
            <a:cxnLst>
              <a:cxn ang="0">
                <a:pos x="2344" y="0"/>
              </a:cxn>
              <a:cxn ang="0">
                <a:pos x="616" y="848"/>
              </a:cxn>
              <a:cxn ang="0">
                <a:pos x="0" y="2568"/>
              </a:cxn>
            </a:cxnLst>
            <a:rect l="0" t="0" r="r" b="b"/>
            <a:pathLst>
              <a:path w="2344" h="2568">
                <a:moveTo>
                  <a:pt x="2344" y="0"/>
                </a:moveTo>
                <a:cubicBezTo>
                  <a:pt x="2056" y="141"/>
                  <a:pt x="1007" y="420"/>
                  <a:pt x="616" y="848"/>
                </a:cubicBezTo>
                <a:cubicBezTo>
                  <a:pt x="225" y="1276"/>
                  <a:pt x="128" y="2210"/>
                  <a:pt x="0" y="25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91" name="Text Box 51"/>
          <p:cNvSpPr txBox="1">
            <a:spLocks noChangeArrowheads="1"/>
          </p:cNvSpPr>
          <p:nvPr/>
        </p:nvSpPr>
        <p:spPr bwMode="auto">
          <a:xfrm>
            <a:off x="963613" y="44958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5927725" y="5830888"/>
            <a:ext cx="549275" cy="950912"/>
            <a:chOff x="3398" y="889"/>
            <a:chExt cx="346" cy="599"/>
          </a:xfrm>
        </p:grpSpPr>
        <p:sp>
          <p:nvSpPr>
            <p:cNvPr id="240695" name="Text Box 55"/>
            <p:cNvSpPr txBox="1">
              <a:spLocks noChangeArrowheads="1"/>
            </p:cNvSpPr>
            <p:nvPr/>
          </p:nvSpPr>
          <p:spPr bwMode="auto">
            <a:xfrm>
              <a:off x="3398" y="889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27</a:t>
              </a:r>
              <a:endParaRPr lang="ru-RU" sz="2400"/>
            </a:p>
          </p:txBody>
        </p:sp>
        <p:sp>
          <p:nvSpPr>
            <p:cNvPr id="240696" name="Text Box 56"/>
            <p:cNvSpPr txBox="1">
              <a:spLocks noChangeArrowheads="1"/>
            </p:cNvSpPr>
            <p:nvPr/>
          </p:nvSpPr>
          <p:spPr bwMode="auto">
            <a:xfrm>
              <a:off x="3408" y="1200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 </a:t>
              </a:r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</a:t>
              </a:r>
              <a:endPara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40697" name="Line 57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58"/>
          <p:cNvGrpSpPr>
            <a:grpSpLocks/>
          </p:cNvGrpSpPr>
          <p:nvPr/>
        </p:nvGrpSpPr>
        <p:grpSpPr bwMode="auto">
          <a:xfrm>
            <a:off x="6553200" y="5791200"/>
            <a:ext cx="1023938" cy="950913"/>
            <a:chOff x="4272" y="3072"/>
            <a:chExt cx="645" cy="599"/>
          </a:xfrm>
        </p:grpSpPr>
        <p:sp>
          <p:nvSpPr>
            <p:cNvPr id="240699" name="Text Box 59"/>
            <p:cNvSpPr txBox="1">
              <a:spLocks noChangeArrowheads="1"/>
            </p:cNvSpPr>
            <p:nvPr/>
          </p:nvSpPr>
          <p:spPr bwMode="auto">
            <a:xfrm>
              <a:off x="4272" y="3264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sp>
          <p:nvSpPr>
            <p:cNvPr id="240700" name="Text Box 60"/>
            <p:cNvSpPr txBox="1">
              <a:spLocks noChangeArrowheads="1"/>
            </p:cNvSpPr>
            <p:nvPr/>
          </p:nvSpPr>
          <p:spPr bwMode="auto">
            <a:xfrm>
              <a:off x="4464" y="3072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r>
                <a:rPr lang="en-US" sz="24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9</a:t>
              </a:r>
              <a:endPara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40701" name="Text Box 61"/>
            <p:cNvSpPr txBox="1">
              <a:spLocks noChangeArrowheads="1"/>
            </p:cNvSpPr>
            <p:nvPr/>
          </p:nvSpPr>
          <p:spPr bwMode="auto">
            <a:xfrm>
              <a:off x="4464" y="3383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 16</a:t>
              </a:r>
              <a:endParaRPr lang="ru-RU" sz="2400"/>
            </a:p>
          </p:txBody>
        </p:sp>
        <p:sp>
          <p:nvSpPr>
            <p:cNvPr id="240702" name="Line 62"/>
            <p:cNvSpPr>
              <a:spLocks noChangeShapeType="1"/>
            </p:cNvSpPr>
            <p:nvPr/>
          </p:nvSpPr>
          <p:spPr bwMode="auto">
            <a:xfrm>
              <a:off x="4547" y="3383"/>
              <a:ext cx="37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0703" name="Text Box 63"/>
          <p:cNvSpPr txBox="1">
            <a:spLocks noChangeArrowheads="1"/>
          </p:cNvSpPr>
          <p:nvPr/>
        </p:nvSpPr>
        <p:spPr bwMode="auto">
          <a:xfrm>
            <a:off x="2667000" y="25908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240704" name="Text Box 64"/>
          <p:cNvSpPr txBox="1">
            <a:spLocks noChangeArrowheads="1"/>
          </p:cNvSpPr>
          <p:nvPr/>
        </p:nvSpPr>
        <p:spPr bwMode="auto">
          <a:xfrm>
            <a:off x="2667000" y="26050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grpSp>
        <p:nvGrpSpPr>
          <p:cNvPr id="10" name="Group 76"/>
          <p:cNvGrpSpPr>
            <a:grpSpLocks/>
          </p:cNvGrpSpPr>
          <p:nvPr/>
        </p:nvGrpSpPr>
        <p:grpSpPr bwMode="auto">
          <a:xfrm>
            <a:off x="5784850" y="4379913"/>
            <a:ext cx="1674813" cy="950912"/>
            <a:chOff x="3552" y="2880"/>
            <a:chExt cx="1055" cy="599"/>
          </a:xfrm>
        </p:grpSpPr>
        <p:grpSp>
          <p:nvGrpSpPr>
            <p:cNvPr id="11" name="Group 27"/>
            <p:cNvGrpSpPr>
              <a:grpSpLocks/>
            </p:cNvGrpSpPr>
            <p:nvPr/>
          </p:nvGrpSpPr>
          <p:grpSpPr bwMode="auto">
            <a:xfrm>
              <a:off x="4224" y="2880"/>
              <a:ext cx="383" cy="599"/>
              <a:chOff x="3398" y="889"/>
              <a:chExt cx="383" cy="599"/>
            </a:xfrm>
          </p:grpSpPr>
          <p:sp>
            <p:nvSpPr>
              <p:cNvPr id="240668" name="Text Box 28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3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AD</a:t>
                </a:r>
                <a:endParaRPr lang="ru-RU" sz="2400"/>
              </a:p>
            </p:txBody>
          </p:sp>
          <p:sp>
            <p:nvSpPr>
              <p:cNvPr id="240669" name="Text Box 29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3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AB</a:t>
                </a:r>
                <a:endParaRPr lang="ru-RU" sz="2400"/>
              </a:p>
            </p:txBody>
          </p:sp>
          <p:sp>
            <p:nvSpPr>
              <p:cNvPr id="240670" name="Line 30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67"/>
            <p:cNvGrpSpPr>
              <a:grpSpLocks/>
            </p:cNvGrpSpPr>
            <p:nvPr/>
          </p:nvGrpSpPr>
          <p:grpSpPr bwMode="auto">
            <a:xfrm>
              <a:off x="3552" y="2880"/>
              <a:ext cx="516" cy="599"/>
              <a:chOff x="3398" y="889"/>
              <a:chExt cx="516" cy="599"/>
            </a:xfrm>
          </p:grpSpPr>
          <p:sp>
            <p:nvSpPr>
              <p:cNvPr id="240708" name="Text Box 68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49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S</a:t>
                </a:r>
                <a:r>
                  <a:rPr lang="en-US" sz="2400" baseline="-25000"/>
                  <a:t>ADF</a:t>
                </a:r>
                <a:endParaRPr lang="ru-RU" sz="2400"/>
              </a:p>
            </p:txBody>
          </p:sp>
          <p:sp>
            <p:nvSpPr>
              <p:cNvPr id="240709" name="Text Box 69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50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S</a:t>
                </a:r>
                <a:r>
                  <a:rPr lang="en-US" sz="2400" baseline="-25000"/>
                  <a:t>ABC</a:t>
                </a:r>
                <a:endParaRPr lang="ru-RU" sz="2400"/>
              </a:p>
            </p:txBody>
          </p:sp>
          <p:sp>
            <p:nvSpPr>
              <p:cNvPr id="240710" name="Line 70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0711" name="Text Box 71"/>
            <p:cNvSpPr txBox="1">
              <a:spLocks noChangeArrowheads="1"/>
            </p:cNvSpPr>
            <p:nvPr/>
          </p:nvSpPr>
          <p:spPr bwMode="auto">
            <a:xfrm>
              <a:off x="3994" y="3045"/>
              <a:ext cx="2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 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13" name="Group 75"/>
          <p:cNvGrpSpPr>
            <a:grpSpLocks/>
          </p:cNvGrpSpPr>
          <p:nvPr/>
        </p:nvGrpSpPr>
        <p:grpSpPr bwMode="auto">
          <a:xfrm>
            <a:off x="6821488" y="4125913"/>
            <a:ext cx="889000" cy="1219200"/>
            <a:chOff x="4205" y="2720"/>
            <a:chExt cx="560" cy="768"/>
          </a:xfrm>
        </p:grpSpPr>
        <p:sp>
          <p:nvSpPr>
            <p:cNvPr id="240712" name="Freeform 72"/>
            <p:cNvSpPr>
              <a:spLocks/>
            </p:cNvSpPr>
            <p:nvPr/>
          </p:nvSpPr>
          <p:spPr bwMode="auto">
            <a:xfrm>
              <a:off x="4205" y="2896"/>
              <a:ext cx="83" cy="592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3" y="320"/>
                </a:cxn>
                <a:cxn ang="0">
                  <a:pos x="83" y="592"/>
                </a:cxn>
              </a:cxnLst>
              <a:rect l="0" t="0" r="r" b="b"/>
              <a:pathLst>
                <a:path w="83" h="592">
                  <a:moveTo>
                    <a:pt x="67" y="0"/>
                  </a:moveTo>
                  <a:cubicBezTo>
                    <a:pt x="56" y="51"/>
                    <a:pt x="0" y="221"/>
                    <a:pt x="3" y="320"/>
                  </a:cubicBezTo>
                  <a:cubicBezTo>
                    <a:pt x="6" y="419"/>
                    <a:pt x="66" y="535"/>
                    <a:pt x="83" y="592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0713" name="Freeform 73"/>
            <p:cNvSpPr>
              <a:spLocks/>
            </p:cNvSpPr>
            <p:nvPr/>
          </p:nvSpPr>
          <p:spPr bwMode="auto">
            <a:xfrm flipH="1">
              <a:off x="4560" y="2880"/>
              <a:ext cx="83" cy="592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3" y="320"/>
                </a:cxn>
                <a:cxn ang="0">
                  <a:pos x="83" y="592"/>
                </a:cxn>
              </a:cxnLst>
              <a:rect l="0" t="0" r="r" b="b"/>
              <a:pathLst>
                <a:path w="83" h="592">
                  <a:moveTo>
                    <a:pt x="67" y="0"/>
                  </a:moveTo>
                  <a:cubicBezTo>
                    <a:pt x="56" y="51"/>
                    <a:pt x="0" y="221"/>
                    <a:pt x="3" y="320"/>
                  </a:cubicBezTo>
                  <a:cubicBezTo>
                    <a:pt x="6" y="419"/>
                    <a:pt x="66" y="535"/>
                    <a:pt x="83" y="592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0714" name="Text Box 74"/>
            <p:cNvSpPr txBox="1">
              <a:spLocks noChangeArrowheads="1"/>
            </p:cNvSpPr>
            <p:nvPr/>
          </p:nvSpPr>
          <p:spPr bwMode="auto">
            <a:xfrm>
              <a:off x="4560" y="272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endParaRPr lang="ru-RU" sz="20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40718" name="Freeform 78"/>
          <p:cNvSpPr>
            <a:spLocks/>
          </p:cNvSpPr>
          <p:nvPr/>
        </p:nvSpPr>
        <p:spPr bwMode="auto">
          <a:xfrm>
            <a:off x="457200" y="6019800"/>
            <a:ext cx="39624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96" y="0"/>
              </a:cxn>
            </a:cxnLst>
            <a:rect l="0" t="0" r="r" b="b"/>
            <a:pathLst>
              <a:path w="2496" h="1">
                <a:moveTo>
                  <a:pt x="0" y="0"/>
                </a:moveTo>
                <a:lnTo>
                  <a:pt x="2496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719" name="Text Box 79"/>
          <p:cNvSpPr txBox="1">
            <a:spLocks noChangeArrowheads="1"/>
          </p:cNvSpPr>
          <p:nvPr/>
        </p:nvSpPr>
        <p:spPr bwMode="auto">
          <a:xfrm>
            <a:off x="7543800" y="3810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</a:p>
        </p:txBody>
      </p:sp>
      <p:sp>
        <p:nvSpPr>
          <p:cNvPr id="240720" name="Text Box 80"/>
          <p:cNvSpPr txBox="1">
            <a:spLocks noChangeArrowheads="1"/>
          </p:cNvSpPr>
          <p:nvPr/>
        </p:nvSpPr>
        <p:spPr bwMode="auto">
          <a:xfrm>
            <a:off x="7543800" y="3810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</a:p>
        </p:txBody>
      </p:sp>
      <p:graphicFrame>
        <p:nvGraphicFramePr>
          <p:cNvPr id="69" name="Object 16"/>
          <p:cNvGraphicFramePr>
            <a:graphicFrameLocks noChangeAspect="1"/>
          </p:cNvGraphicFramePr>
          <p:nvPr/>
        </p:nvGraphicFramePr>
        <p:xfrm>
          <a:off x="7668344" y="908720"/>
          <a:ext cx="368300" cy="433388"/>
        </p:xfrm>
        <a:graphic>
          <a:graphicData uri="http://schemas.openxmlformats.org/presentationml/2006/ole">
            <p:oleObj spid="_x0000_s26631" name="Формула" r:id="rId7" imgW="1396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06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0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0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240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06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0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06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0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06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0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06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06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500"/>
                                        <p:tgtEl>
                                          <p:spTgt spid="240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0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0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240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7.40741E-7 L 0.47083 0.20671 " pathEditMode="relative" rAng="0" ptsTypes="AA">
                                      <p:cBhvr>
                                        <p:cTn id="124" dur="500" fill="hold"/>
                                        <p:tgtEl>
                                          <p:spTgt spid="2407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" y="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40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40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4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L 0.71545 0.30671 " pathEditMode="relative" rAng="0" ptsTypes="AA">
                                      <p:cBhvr>
                                        <p:cTn id="139" dur="500" fill="hold"/>
                                        <p:tgtEl>
                                          <p:spTgt spid="240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" y="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407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407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40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40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407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40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40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40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667 0.7 " pathEditMode="relative" ptsTypes="AA">
                                      <p:cBhvr>
                                        <p:cTn id="157" dur="500" fill="hold"/>
                                        <p:tgtEl>
                                          <p:spTgt spid="240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5" grpId="0" animBg="1"/>
      <p:bldP spid="240646" grpId="0" animBg="1"/>
      <p:bldP spid="240647" grpId="0"/>
      <p:bldP spid="240648" grpId="0"/>
      <p:bldP spid="240648" grpId="1"/>
      <p:bldP spid="240654" grpId="0"/>
      <p:bldP spid="240679" grpId="0" animBg="1"/>
      <p:bldP spid="240690" grpId="0" animBg="1"/>
      <p:bldP spid="240703" grpId="0"/>
      <p:bldP spid="240719" grpId="0"/>
      <p:bldP spid="240720" grpId="0"/>
      <p:bldP spid="24072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5" name="Freeform 35"/>
          <p:cNvSpPr>
            <a:spLocks/>
          </p:cNvSpPr>
          <p:nvPr/>
        </p:nvSpPr>
        <p:spPr bwMode="auto">
          <a:xfrm>
            <a:off x="1277938" y="2082800"/>
            <a:ext cx="2752725" cy="2789238"/>
          </a:xfrm>
          <a:custGeom>
            <a:avLst/>
            <a:gdLst/>
            <a:ahLst/>
            <a:cxnLst>
              <a:cxn ang="0">
                <a:pos x="525" y="16"/>
              </a:cxn>
              <a:cxn ang="0">
                <a:pos x="0" y="1757"/>
              </a:cxn>
              <a:cxn ang="0">
                <a:pos x="1074" y="1757"/>
              </a:cxn>
              <a:cxn ang="0">
                <a:pos x="1734" y="1757"/>
              </a:cxn>
              <a:cxn ang="0">
                <a:pos x="525" y="0"/>
              </a:cxn>
            </a:cxnLst>
            <a:rect l="0" t="0" r="r" b="b"/>
            <a:pathLst>
              <a:path w="1734" h="1757">
                <a:moveTo>
                  <a:pt x="525" y="16"/>
                </a:moveTo>
                <a:lnTo>
                  <a:pt x="0" y="1757"/>
                </a:lnTo>
                <a:lnTo>
                  <a:pt x="1074" y="1757"/>
                </a:lnTo>
                <a:lnTo>
                  <a:pt x="1734" y="1757"/>
                </a:lnTo>
                <a:lnTo>
                  <a:pt x="525" y="0"/>
                </a:lnTo>
              </a:path>
            </a:pathLst>
          </a:custGeom>
          <a:solidFill>
            <a:srgbClr val="CC0099">
              <a:alpha val="81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56" name="Freeform 36"/>
          <p:cNvSpPr>
            <a:spLocks/>
          </p:cNvSpPr>
          <p:nvPr/>
        </p:nvSpPr>
        <p:spPr bwMode="auto">
          <a:xfrm>
            <a:off x="917575" y="2082800"/>
            <a:ext cx="3962400" cy="4013200"/>
          </a:xfrm>
          <a:custGeom>
            <a:avLst/>
            <a:gdLst/>
            <a:ahLst/>
            <a:cxnLst>
              <a:cxn ang="0">
                <a:pos x="2496" y="2528"/>
              </a:cxn>
              <a:cxn ang="0">
                <a:pos x="752" y="0"/>
              </a:cxn>
              <a:cxn ang="0">
                <a:pos x="0" y="2528"/>
              </a:cxn>
              <a:cxn ang="0">
                <a:pos x="2496" y="2528"/>
              </a:cxn>
            </a:cxnLst>
            <a:rect l="0" t="0" r="r" b="b"/>
            <a:pathLst>
              <a:path w="2496" h="2528">
                <a:moveTo>
                  <a:pt x="2496" y="2528"/>
                </a:moveTo>
                <a:lnTo>
                  <a:pt x="752" y="0"/>
                </a:lnTo>
                <a:lnTo>
                  <a:pt x="0" y="2528"/>
                </a:lnTo>
                <a:lnTo>
                  <a:pt x="2496" y="2528"/>
                </a:lnTo>
                <a:close/>
              </a:path>
            </a:pathLst>
          </a:custGeom>
          <a:solidFill>
            <a:srgbClr val="FFFF00">
              <a:alpha val="52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22" name="Text Box 2"/>
          <p:cNvSpPr txBox="1">
            <a:spLocks noChangeArrowheads="1"/>
          </p:cNvSpPr>
          <p:nvPr/>
        </p:nvSpPr>
        <p:spPr bwMode="auto">
          <a:xfrm>
            <a:off x="777875" y="6096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</a:t>
            </a:r>
            <a:endParaRPr lang="ru-RU" sz="2800"/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1616075" y="18288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</a:t>
            </a:r>
            <a:endParaRPr lang="ru-RU" sz="2800"/>
          </a:p>
        </p:txBody>
      </p:sp>
      <p:sp>
        <p:nvSpPr>
          <p:cNvPr id="235524" name="Text Box 4"/>
          <p:cNvSpPr txBox="1">
            <a:spLocks noChangeArrowheads="1"/>
          </p:cNvSpPr>
          <p:nvPr/>
        </p:nvSpPr>
        <p:spPr bwMode="auto">
          <a:xfrm>
            <a:off x="3902075" y="44196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P</a:t>
            </a:r>
            <a:endParaRPr lang="ru-RU" sz="2800"/>
          </a:p>
        </p:txBody>
      </p:sp>
      <p:sp>
        <p:nvSpPr>
          <p:cNvPr id="235525" name="Text Box 5"/>
          <p:cNvSpPr txBox="1">
            <a:spLocks noChangeArrowheads="1"/>
          </p:cNvSpPr>
          <p:nvPr/>
        </p:nvSpPr>
        <p:spPr bwMode="auto">
          <a:xfrm>
            <a:off x="76200" y="762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                       Трапеция А</a:t>
            </a:r>
            <a:r>
              <a:rPr lang="en-US" sz="2400"/>
              <a:t>DPC. </a:t>
            </a:r>
            <a:r>
              <a:rPr lang="ru-RU" sz="2400"/>
              <a:t> Найдите пары подобных </a:t>
            </a:r>
          </a:p>
          <a:p>
            <a:r>
              <a:rPr lang="ru-RU" sz="2400"/>
              <a:t>                            треугольников и докажите их подобие. </a:t>
            </a:r>
          </a:p>
        </p:txBody>
      </p:sp>
      <p:graphicFrame>
        <p:nvGraphicFramePr>
          <p:cNvPr id="235526" name="Object 6"/>
          <p:cNvGraphicFramePr>
            <a:graphicFrameLocks noChangeAspect="1"/>
          </p:cNvGraphicFramePr>
          <p:nvPr/>
        </p:nvGraphicFramePr>
        <p:xfrm>
          <a:off x="709613" y="914400"/>
          <a:ext cx="2309812" cy="552450"/>
        </p:xfrm>
        <a:graphic>
          <a:graphicData uri="http://schemas.openxmlformats.org/presentationml/2006/ole">
            <p:oleObj spid="_x0000_s2050" name="Формула" r:id="rId4" imgW="850680" imgH="203040" progId="Equation.3">
              <p:embed/>
            </p:oleObj>
          </a:graphicData>
        </a:graphic>
      </p:graphicFrame>
      <p:graphicFrame>
        <p:nvGraphicFramePr>
          <p:cNvPr id="235527" name="Object 7"/>
          <p:cNvGraphicFramePr>
            <a:graphicFrameLocks noChangeAspect="1"/>
          </p:cNvGraphicFramePr>
          <p:nvPr/>
        </p:nvGraphicFramePr>
        <p:xfrm>
          <a:off x="4518025" y="1006475"/>
          <a:ext cx="2211388" cy="450850"/>
        </p:xfrm>
        <a:graphic>
          <a:graphicData uri="http://schemas.openxmlformats.org/presentationml/2006/ole">
            <p:oleObj spid="_x0000_s2051" name="Формула" r:id="rId5" imgW="812520" imgH="164880" progId="Equation.3">
              <p:embed/>
            </p:oleObj>
          </a:graphicData>
        </a:graphic>
      </p:graphicFrame>
      <p:sp>
        <p:nvSpPr>
          <p:cNvPr id="235528" name="Text Box 8"/>
          <p:cNvSpPr txBox="1">
            <a:spLocks noChangeArrowheads="1"/>
          </p:cNvSpPr>
          <p:nvPr/>
        </p:nvSpPr>
        <p:spPr bwMode="auto">
          <a:xfrm>
            <a:off x="76200" y="7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Блиц-опрос </a:t>
            </a:r>
          </a:p>
        </p:txBody>
      </p:sp>
      <p:sp>
        <p:nvSpPr>
          <p:cNvPr id="235529" name="Text Box 9"/>
          <p:cNvSpPr txBox="1">
            <a:spLocks noChangeArrowheads="1"/>
          </p:cNvSpPr>
          <p:nvPr/>
        </p:nvSpPr>
        <p:spPr bwMode="auto">
          <a:xfrm>
            <a:off x="4038600" y="2209800"/>
            <a:ext cx="502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660066"/>
                </a:solidFill>
              </a:rPr>
              <a:t> Запишите равенство отношений </a:t>
            </a:r>
          </a:p>
          <a:p>
            <a:r>
              <a:rPr lang="en-US" sz="2400">
                <a:solidFill>
                  <a:srgbClr val="660066"/>
                </a:solidFill>
              </a:rPr>
              <a:t>      </a:t>
            </a:r>
            <a:r>
              <a:rPr lang="ru-RU" sz="2400">
                <a:solidFill>
                  <a:srgbClr val="660066"/>
                </a:solidFill>
              </a:rPr>
              <a:t>соответствующих сторон. </a:t>
            </a:r>
            <a:r>
              <a:rPr lang="en-US" sz="2400">
                <a:solidFill>
                  <a:srgbClr val="660066"/>
                </a:solidFill>
              </a:rPr>
              <a:t> </a:t>
            </a:r>
            <a:endParaRPr lang="ru-RU" sz="2400">
              <a:solidFill>
                <a:srgbClr val="660066"/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932238" y="1524002"/>
            <a:ext cx="4370386" cy="512763"/>
            <a:chOff x="288" y="1200"/>
            <a:chExt cx="2753" cy="323"/>
          </a:xfrm>
        </p:grpSpPr>
        <p:graphicFrame>
          <p:nvGraphicFramePr>
            <p:cNvPr id="235531" name="Object 11"/>
            <p:cNvGraphicFramePr>
              <a:graphicFrameLocks noChangeAspect="1"/>
            </p:cNvGraphicFramePr>
            <p:nvPr/>
          </p:nvGraphicFramePr>
          <p:xfrm>
            <a:off x="288" y="1200"/>
            <a:ext cx="232" cy="273"/>
          </p:xfrm>
          <a:graphic>
            <a:graphicData uri="http://schemas.openxmlformats.org/presentationml/2006/ole">
              <p:oleObj spid="_x0000_s2052" name="Формула" r:id="rId6" imgW="139680" imgH="164880" progId="Equation.3">
                <p:embed/>
              </p:oleObj>
            </a:graphicData>
          </a:graphic>
        </p:graphicFrame>
        <p:sp>
          <p:nvSpPr>
            <p:cNvPr id="235532" name="Text Box 12"/>
            <p:cNvSpPr txBox="1">
              <a:spLocks noChangeArrowheads="1"/>
            </p:cNvSpPr>
            <p:nvPr/>
          </p:nvSpPr>
          <p:spPr bwMode="auto">
            <a:xfrm>
              <a:off x="480" y="1232"/>
              <a:ext cx="256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BDP         </a:t>
              </a:r>
              <a:r>
                <a:rPr lang="ru-RU" sz="2400" dirty="0" smtClean="0"/>
                <a:t>     </a:t>
              </a:r>
              <a:r>
                <a:rPr lang="en-US" sz="2400" dirty="0" smtClean="0"/>
                <a:t>BAC</a:t>
              </a:r>
              <a:r>
                <a:rPr lang="ru-RU" sz="2400" dirty="0" smtClean="0"/>
                <a:t> </a:t>
              </a:r>
              <a:r>
                <a:rPr lang="ru-RU" sz="2400" dirty="0"/>
                <a:t>по 1 признаку</a:t>
              </a:r>
            </a:p>
          </p:txBody>
        </p:sp>
        <p:sp>
          <p:nvSpPr>
            <p:cNvPr id="235533" name="Freeform 13"/>
            <p:cNvSpPr>
              <a:spLocks/>
            </p:cNvSpPr>
            <p:nvPr/>
          </p:nvSpPr>
          <p:spPr bwMode="auto">
            <a:xfrm rot="206182">
              <a:off x="960" y="1344"/>
              <a:ext cx="240" cy="95"/>
            </a:xfrm>
            <a:custGeom>
              <a:avLst/>
              <a:gdLst/>
              <a:ahLst/>
              <a:cxnLst>
                <a:cxn ang="0">
                  <a:pos x="203" y="138"/>
                </a:cxn>
                <a:cxn ang="0">
                  <a:pos x="160" y="181"/>
                </a:cxn>
                <a:cxn ang="0">
                  <a:pos x="73" y="199"/>
                </a:cxn>
                <a:cxn ang="0">
                  <a:pos x="11" y="148"/>
                </a:cxn>
                <a:cxn ang="0">
                  <a:pos x="11" y="66"/>
                </a:cxn>
                <a:cxn ang="0">
                  <a:pos x="68" y="26"/>
                </a:cxn>
                <a:cxn ang="0">
                  <a:pos x="160" y="39"/>
                </a:cxn>
                <a:cxn ang="0">
                  <a:pos x="285" y="110"/>
                </a:cxn>
                <a:cxn ang="0">
                  <a:pos x="378" y="172"/>
                </a:cxn>
                <a:cxn ang="0">
                  <a:pos x="485" y="167"/>
                </a:cxn>
                <a:cxn ang="0">
                  <a:pos x="535" y="113"/>
                </a:cxn>
                <a:cxn ang="0">
                  <a:pos x="517" y="31"/>
                </a:cxn>
                <a:cxn ang="0">
                  <a:pos x="433" y="3"/>
                </a:cxn>
                <a:cxn ang="0">
                  <a:pos x="348" y="49"/>
                </a:cxn>
              </a:cxnLst>
              <a:rect l="0" t="0" r="r" b="b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35534" name="Object 14"/>
            <p:cNvGraphicFramePr>
              <a:graphicFrameLocks noChangeAspect="1"/>
            </p:cNvGraphicFramePr>
            <p:nvPr/>
          </p:nvGraphicFramePr>
          <p:xfrm>
            <a:off x="1208" y="1200"/>
            <a:ext cx="232" cy="273"/>
          </p:xfrm>
          <a:graphic>
            <a:graphicData uri="http://schemas.openxmlformats.org/presentationml/2006/ole">
              <p:oleObj spid="_x0000_s2053" name="Формула" r:id="rId7" imgW="139680" imgH="164880" progId="Equation.3">
                <p:embed/>
              </p:oleObj>
            </a:graphicData>
          </a:graphic>
        </p:graphicFrame>
      </p:grpSp>
      <p:sp>
        <p:nvSpPr>
          <p:cNvPr id="235535" name="Text Box 15"/>
          <p:cNvSpPr txBox="1">
            <a:spLocks noChangeArrowheads="1"/>
          </p:cNvSpPr>
          <p:nvPr/>
        </p:nvSpPr>
        <p:spPr bwMode="auto">
          <a:xfrm>
            <a:off x="5045075" y="6096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</a:t>
            </a:r>
            <a:endParaRPr lang="ru-RU" sz="2800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241925" y="3392488"/>
            <a:ext cx="623888" cy="950912"/>
            <a:chOff x="3398" y="889"/>
            <a:chExt cx="393" cy="599"/>
          </a:xfrm>
        </p:grpSpPr>
        <p:sp>
          <p:nvSpPr>
            <p:cNvPr id="235537" name="Text Box 17"/>
            <p:cNvSpPr txBox="1">
              <a:spLocks noChangeArrowheads="1"/>
            </p:cNvSpPr>
            <p:nvPr/>
          </p:nvSpPr>
          <p:spPr bwMode="auto">
            <a:xfrm>
              <a:off x="3398" y="889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DP</a:t>
              </a:r>
              <a:endParaRPr lang="ru-RU" sz="2400"/>
            </a:p>
          </p:txBody>
        </p:sp>
        <p:sp>
          <p:nvSpPr>
            <p:cNvPr id="235538" name="Text Box 18"/>
            <p:cNvSpPr txBox="1">
              <a:spLocks noChangeArrowheads="1"/>
            </p:cNvSpPr>
            <p:nvPr/>
          </p:nvSpPr>
          <p:spPr bwMode="auto">
            <a:xfrm>
              <a:off x="3408" y="1200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AC</a:t>
              </a:r>
              <a:endParaRPr lang="ru-RU" sz="2400"/>
            </a:p>
          </p:txBody>
        </p:sp>
        <p:sp>
          <p:nvSpPr>
            <p:cNvPr id="235539" name="Line 19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867400" y="3352800"/>
            <a:ext cx="1004888" cy="950913"/>
            <a:chOff x="3792" y="864"/>
            <a:chExt cx="633" cy="599"/>
          </a:xfrm>
        </p:grpSpPr>
        <p:sp>
          <p:nvSpPr>
            <p:cNvPr id="235541" name="Text Box 21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4032" y="864"/>
              <a:ext cx="393" cy="599"/>
              <a:chOff x="3398" y="889"/>
              <a:chExt cx="393" cy="599"/>
            </a:xfrm>
          </p:grpSpPr>
          <p:sp>
            <p:nvSpPr>
              <p:cNvPr id="235543" name="Text Box 23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3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BP</a:t>
                </a:r>
                <a:endParaRPr lang="ru-RU" sz="2400"/>
              </a:p>
            </p:txBody>
          </p:sp>
          <p:sp>
            <p:nvSpPr>
              <p:cNvPr id="235544" name="Text Box 24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3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BC</a:t>
                </a:r>
                <a:endParaRPr lang="ru-RU" sz="2400"/>
              </a:p>
            </p:txBody>
          </p:sp>
          <p:sp>
            <p:nvSpPr>
              <p:cNvPr id="235545" name="Line 25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35546" name="Text Box 26"/>
          <p:cNvSpPr txBox="1">
            <a:spLocks noChangeArrowheads="1"/>
          </p:cNvSpPr>
          <p:nvPr/>
        </p:nvSpPr>
        <p:spPr bwMode="auto">
          <a:xfrm>
            <a:off x="7162800" y="33528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BD</a:t>
            </a:r>
            <a:endParaRPr lang="ru-RU" sz="2400"/>
          </a:p>
        </p:txBody>
      </p:sp>
      <p:sp>
        <p:nvSpPr>
          <p:cNvPr id="235547" name="Text Box 27"/>
          <p:cNvSpPr txBox="1">
            <a:spLocks noChangeArrowheads="1"/>
          </p:cNvSpPr>
          <p:nvPr/>
        </p:nvSpPr>
        <p:spPr bwMode="auto">
          <a:xfrm>
            <a:off x="7178675" y="3846513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BA</a:t>
            </a:r>
            <a:endParaRPr lang="ru-RU" sz="2400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6858000" y="3581400"/>
            <a:ext cx="854075" cy="457200"/>
            <a:chOff x="4416" y="1008"/>
            <a:chExt cx="538" cy="288"/>
          </a:xfrm>
        </p:grpSpPr>
        <p:sp>
          <p:nvSpPr>
            <p:cNvPr id="235549" name="Text Box 29"/>
            <p:cNvSpPr txBox="1">
              <a:spLocks noChangeArrowheads="1"/>
            </p:cNvSpPr>
            <p:nvPr/>
          </p:nvSpPr>
          <p:spPr bwMode="auto">
            <a:xfrm>
              <a:off x="4416" y="1008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sp>
          <p:nvSpPr>
            <p:cNvPr id="235550" name="Line 30"/>
            <p:cNvSpPr>
              <a:spLocks noChangeShapeType="1"/>
            </p:cNvSpPr>
            <p:nvPr/>
          </p:nvSpPr>
          <p:spPr bwMode="auto">
            <a:xfrm>
              <a:off x="4618" y="1175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551" name="Line 31"/>
          <p:cNvSpPr>
            <a:spLocks noChangeShapeType="1"/>
          </p:cNvSpPr>
          <p:nvPr/>
        </p:nvSpPr>
        <p:spPr bwMode="auto">
          <a:xfrm>
            <a:off x="1082675" y="4876800"/>
            <a:ext cx="342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52" name="Freeform 32"/>
          <p:cNvSpPr>
            <a:spLocks/>
          </p:cNvSpPr>
          <p:nvPr/>
        </p:nvSpPr>
        <p:spPr bwMode="auto">
          <a:xfrm>
            <a:off x="561975" y="6096000"/>
            <a:ext cx="45974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96" y="0"/>
              </a:cxn>
            </a:cxnLst>
            <a:rect l="0" t="0" r="r" b="b"/>
            <a:pathLst>
              <a:path w="2896" h="1">
                <a:moveTo>
                  <a:pt x="0" y="0"/>
                </a:moveTo>
                <a:lnTo>
                  <a:pt x="289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53" name="Freeform 33"/>
          <p:cNvSpPr>
            <a:spLocks/>
          </p:cNvSpPr>
          <p:nvPr/>
        </p:nvSpPr>
        <p:spPr bwMode="auto">
          <a:xfrm>
            <a:off x="2111375" y="2108200"/>
            <a:ext cx="2781300" cy="398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52" y="2512"/>
              </a:cxn>
            </a:cxnLst>
            <a:rect l="0" t="0" r="r" b="b"/>
            <a:pathLst>
              <a:path w="1752" h="2512">
                <a:moveTo>
                  <a:pt x="0" y="0"/>
                </a:moveTo>
                <a:lnTo>
                  <a:pt x="1752" y="251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54" name="Freeform 34"/>
          <p:cNvSpPr>
            <a:spLocks/>
          </p:cNvSpPr>
          <p:nvPr/>
        </p:nvSpPr>
        <p:spPr bwMode="auto">
          <a:xfrm>
            <a:off x="917575" y="2108200"/>
            <a:ext cx="1190625" cy="3987800"/>
          </a:xfrm>
          <a:custGeom>
            <a:avLst/>
            <a:gdLst/>
            <a:ahLst/>
            <a:cxnLst>
              <a:cxn ang="0">
                <a:pos x="750" y="0"/>
              </a:cxn>
              <a:cxn ang="0">
                <a:pos x="0" y="2512"/>
              </a:cxn>
            </a:cxnLst>
            <a:rect l="0" t="0" r="r" b="b"/>
            <a:pathLst>
              <a:path w="750" h="2512">
                <a:moveTo>
                  <a:pt x="750" y="0"/>
                </a:moveTo>
                <a:lnTo>
                  <a:pt x="0" y="2512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57" name="Freeform 37"/>
          <p:cNvSpPr>
            <a:spLocks/>
          </p:cNvSpPr>
          <p:nvPr/>
        </p:nvSpPr>
        <p:spPr bwMode="auto">
          <a:xfrm>
            <a:off x="1987550" y="2474913"/>
            <a:ext cx="361950" cy="76200"/>
          </a:xfrm>
          <a:custGeom>
            <a:avLst/>
            <a:gdLst/>
            <a:ahLst/>
            <a:cxnLst>
              <a:cxn ang="0">
                <a:pos x="228" y="0"/>
              </a:cxn>
              <a:cxn ang="0">
                <a:pos x="112" y="45"/>
              </a:cxn>
              <a:cxn ang="0">
                <a:pos x="0" y="17"/>
              </a:cxn>
            </a:cxnLst>
            <a:rect l="0" t="0" r="r" b="b"/>
            <a:pathLst>
              <a:path w="228" h="48">
                <a:moveTo>
                  <a:pt x="228" y="0"/>
                </a:moveTo>
                <a:cubicBezTo>
                  <a:pt x="209" y="8"/>
                  <a:pt x="150" y="42"/>
                  <a:pt x="112" y="45"/>
                </a:cubicBezTo>
                <a:cubicBezTo>
                  <a:pt x="74" y="48"/>
                  <a:pt x="23" y="23"/>
                  <a:pt x="0" y="17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58" name="Text Box 38"/>
          <p:cNvSpPr txBox="1">
            <a:spLocks noChangeArrowheads="1"/>
          </p:cNvSpPr>
          <p:nvPr/>
        </p:nvSpPr>
        <p:spPr bwMode="auto">
          <a:xfrm>
            <a:off x="854075" y="43434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endParaRPr lang="ru-RU" sz="2800"/>
          </a:p>
        </p:txBody>
      </p: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982663" y="4559300"/>
            <a:ext cx="633412" cy="1536700"/>
            <a:chOff x="321" y="2680"/>
            <a:chExt cx="399" cy="968"/>
          </a:xfrm>
        </p:grpSpPr>
        <p:grpSp>
          <p:nvGrpSpPr>
            <p:cNvPr id="8" name="Group 40"/>
            <p:cNvGrpSpPr>
              <a:grpSpLocks/>
            </p:cNvGrpSpPr>
            <p:nvPr/>
          </p:nvGrpSpPr>
          <p:grpSpPr bwMode="auto">
            <a:xfrm>
              <a:off x="321" y="3448"/>
              <a:ext cx="159" cy="200"/>
              <a:chOff x="321" y="3448"/>
              <a:chExt cx="159" cy="200"/>
            </a:xfrm>
          </p:grpSpPr>
          <p:sp>
            <p:nvSpPr>
              <p:cNvPr id="235561" name="Freeform 41"/>
              <p:cNvSpPr>
                <a:spLocks/>
              </p:cNvSpPr>
              <p:nvPr/>
            </p:nvSpPr>
            <p:spPr bwMode="auto">
              <a:xfrm>
                <a:off x="340" y="3448"/>
                <a:ext cx="140" cy="2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4" y="68"/>
                  </a:cxn>
                  <a:cxn ang="0">
                    <a:pos x="140" y="200"/>
                  </a:cxn>
                </a:cxnLst>
                <a:rect l="0" t="0" r="r" b="b"/>
                <a:pathLst>
                  <a:path w="140" h="200">
                    <a:moveTo>
                      <a:pt x="0" y="0"/>
                    </a:moveTo>
                    <a:cubicBezTo>
                      <a:pt x="17" y="11"/>
                      <a:pt x="81" y="35"/>
                      <a:pt x="104" y="68"/>
                    </a:cubicBezTo>
                    <a:cubicBezTo>
                      <a:pt x="127" y="101"/>
                      <a:pt x="133" y="173"/>
                      <a:pt x="140" y="200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562" name="Freeform 42"/>
              <p:cNvSpPr>
                <a:spLocks/>
              </p:cNvSpPr>
              <p:nvPr/>
            </p:nvSpPr>
            <p:spPr bwMode="auto">
              <a:xfrm>
                <a:off x="321" y="3504"/>
                <a:ext cx="98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2" y="54"/>
                  </a:cxn>
                  <a:cxn ang="0">
                    <a:pos x="97" y="144"/>
                  </a:cxn>
                </a:cxnLst>
                <a:rect l="0" t="0" r="r" b="b"/>
                <a:pathLst>
                  <a:path w="98" h="144">
                    <a:moveTo>
                      <a:pt x="0" y="0"/>
                    </a:moveTo>
                    <a:cubicBezTo>
                      <a:pt x="13" y="9"/>
                      <a:pt x="66" y="30"/>
                      <a:pt x="82" y="54"/>
                    </a:cubicBezTo>
                    <a:cubicBezTo>
                      <a:pt x="98" y="78"/>
                      <a:pt x="94" y="125"/>
                      <a:pt x="97" y="144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" name="Group 43"/>
            <p:cNvGrpSpPr>
              <a:grpSpLocks/>
            </p:cNvGrpSpPr>
            <p:nvPr/>
          </p:nvGrpSpPr>
          <p:grpSpPr bwMode="auto">
            <a:xfrm>
              <a:off x="561" y="2680"/>
              <a:ext cx="159" cy="200"/>
              <a:chOff x="321" y="3448"/>
              <a:chExt cx="159" cy="200"/>
            </a:xfrm>
          </p:grpSpPr>
          <p:sp>
            <p:nvSpPr>
              <p:cNvPr id="235564" name="Freeform 44"/>
              <p:cNvSpPr>
                <a:spLocks/>
              </p:cNvSpPr>
              <p:nvPr/>
            </p:nvSpPr>
            <p:spPr bwMode="auto">
              <a:xfrm>
                <a:off x="340" y="3448"/>
                <a:ext cx="140" cy="2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4" y="68"/>
                  </a:cxn>
                  <a:cxn ang="0">
                    <a:pos x="140" y="200"/>
                  </a:cxn>
                </a:cxnLst>
                <a:rect l="0" t="0" r="r" b="b"/>
                <a:pathLst>
                  <a:path w="140" h="200">
                    <a:moveTo>
                      <a:pt x="0" y="0"/>
                    </a:moveTo>
                    <a:cubicBezTo>
                      <a:pt x="17" y="11"/>
                      <a:pt x="81" y="35"/>
                      <a:pt x="104" y="68"/>
                    </a:cubicBezTo>
                    <a:cubicBezTo>
                      <a:pt x="127" y="101"/>
                      <a:pt x="133" y="173"/>
                      <a:pt x="140" y="200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565" name="Freeform 45"/>
              <p:cNvSpPr>
                <a:spLocks/>
              </p:cNvSpPr>
              <p:nvPr/>
            </p:nvSpPr>
            <p:spPr bwMode="auto">
              <a:xfrm>
                <a:off x="321" y="3504"/>
                <a:ext cx="98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2" y="54"/>
                  </a:cxn>
                  <a:cxn ang="0">
                    <a:pos x="97" y="144"/>
                  </a:cxn>
                </a:cxnLst>
                <a:rect l="0" t="0" r="r" b="b"/>
                <a:pathLst>
                  <a:path w="98" h="144">
                    <a:moveTo>
                      <a:pt x="0" y="0"/>
                    </a:moveTo>
                    <a:cubicBezTo>
                      <a:pt x="13" y="9"/>
                      <a:pt x="66" y="30"/>
                      <a:pt x="82" y="54"/>
                    </a:cubicBezTo>
                    <a:cubicBezTo>
                      <a:pt x="98" y="78"/>
                      <a:pt x="94" y="125"/>
                      <a:pt x="97" y="144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35566" name="Text Box 46"/>
          <p:cNvSpPr txBox="1">
            <a:spLocks noChangeArrowheads="1"/>
          </p:cNvSpPr>
          <p:nvPr/>
        </p:nvSpPr>
        <p:spPr bwMode="auto">
          <a:xfrm>
            <a:off x="1082675" y="3352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67" name="Text Box 47"/>
          <p:cNvSpPr txBox="1">
            <a:spLocks noChangeArrowheads="1"/>
          </p:cNvSpPr>
          <p:nvPr/>
        </p:nvSpPr>
        <p:spPr bwMode="auto">
          <a:xfrm>
            <a:off x="2692400" y="60960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21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68" name="Text Box 48"/>
          <p:cNvSpPr txBox="1">
            <a:spLocks noChangeArrowheads="1"/>
          </p:cNvSpPr>
          <p:nvPr/>
        </p:nvSpPr>
        <p:spPr bwMode="auto">
          <a:xfrm>
            <a:off x="1093788" y="3352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69" name="Text Box 49"/>
          <p:cNvSpPr txBox="1">
            <a:spLocks noChangeArrowheads="1"/>
          </p:cNvSpPr>
          <p:nvPr/>
        </p:nvSpPr>
        <p:spPr bwMode="auto">
          <a:xfrm>
            <a:off x="788988" y="5181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70" name="Text Box 50"/>
          <p:cNvSpPr txBox="1">
            <a:spLocks noChangeArrowheads="1"/>
          </p:cNvSpPr>
          <p:nvPr/>
        </p:nvSpPr>
        <p:spPr bwMode="auto">
          <a:xfrm>
            <a:off x="2427288" y="4800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endParaRPr lang="ru-RU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71" name="Text Box 51"/>
          <p:cNvSpPr txBox="1">
            <a:spLocks noChangeArrowheads="1"/>
          </p:cNvSpPr>
          <p:nvPr/>
        </p:nvSpPr>
        <p:spPr bwMode="auto">
          <a:xfrm>
            <a:off x="2454275" y="4800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endParaRPr lang="ru-RU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5638800" y="4953000"/>
            <a:ext cx="549275" cy="950913"/>
            <a:chOff x="3398" y="889"/>
            <a:chExt cx="346" cy="599"/>
          </a:xfrm>
        </p:grpSpPr>
        <p:sp>
          <p:nvSpPr>
            <p:cNvPr id="235573" name="Text Box 53"/>
            <p:cNvSpPr txBox="1">
              <a:spLocks noChangeArrowheads="1"/>
            </p:cNvSpPr>
            <p:nvPr/>
          </p:nvSpPr>
          <p:spPr bwMode="auto">
            <a:xfrm>
              <a:off x="3398" y="889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 </a:t>
              </a:r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</a:t>
              </a:r>
              <a:endPara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35574" name="Text Box 54"/>
            <p:cNvSpPr txBox="1">
              <a:spLocks noChangeArrowheads="1"/>
            </p:cNvSpPr>
            <p:nvPr/>
          </p:nvSpPr>
          <p:spPr bwMode="auto">
            <a:xfrm>
              <a:off x="3408" y="12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21</a:t>
              </a:r>
              <a:endParaRPr lang="ru-RU" sz="2400"/>
            </a:p>
          </p:txBody>
        </p:sp>
        <p:sp>
          <p:nvSpPr>
            <p:cNvPr id="235575" name="Line 55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56"/>
          <p:cNvGrpSpPr>
            <a:grpSpLocks/>
          </p:cNvGrpSpPr>
          <p:nvPr/>
        </p:nvGrpSpPr>
        <p:grpSpPr bwMode="auto">
          <a:xfrm>
            <a:off x="6172200" y="4916488"/>
            <a:ext cx="930275" cy="950912"/>
            <a:chOff x="3792" y="864"/>
            <a:chExt cx="586" cy="599"/>
          </a:xfrm>
        </p:grpSpPr>
        <p:sp>
          <p:nvSpPr>
            <p:cNvPr id="235577" name="Text Box 57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12" name="Group 58"/>
            <p:cNvGrpSpPr>
              <a:grpSpLocks/>
            </p:cNvGrpSpPr>
            <p:nvPr/>
          </p:nvGrpSpPr>
          <p:grpSpPr bwMode="auto">
            <a:xfrm>
              <a:off x="4032" y="864"/>
              <a:ext cx="346" cy="599"/>
              <a:chOff x="3398" y="889"/>
              <a:chExt cx="346" cy="599"/>
            </a:xfrm>
          </p:grpSpPr>
          <p:sp>
            <p:nvSpPr>
              <p:cNvPr id="235579" name="Text Box 59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 </a:t>
                </a:r>
                <a:r>
                  <a:rPr lang="en-US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8</a:t>
                </a:r>
                <a:endParaRPr lang="ru-RU" sz="2400"/>
              </a:p>
            </p:txBody>
          </p:sp>
          <p:sp>
            <p:nvSpPr>
              <p:cNvPr id="235580" name="Text Box 60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12</a:t>
                </a:r>
                <a:endParaRPr lang="ru-RU" sz="2400"/>
              </a:p>
            </p:txBody>
          </p:sp>
          <p:sp>
            <p:nvSpPr>
              <p:cNvPr id="235581" name="Line 61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35582" name="Freeform 62"/>
          <p:cNvSpPr>
            <a:spLocks/>
          </p:cNvSpPr>
          <p:nvPr/>
        </p:nvSpPr>
        <p:spPr bwMode="auto">
          <a:xfrm>
            <a:off x="574675" y="2057400"/>
            <a:ext cx="1498600" cy="4038600"/>
          </a:xfrm>
          <a:custGeom>
            <a:avLst/>
            <a:gdLst/>
            <a:ahLst/>
            <a:cxnLst>
              <a:cxn ang="0">
                <a:pos x="944" y="0"/>
              </a:cxn>
              <a:cxn ang="0">
                <a:pos x="128" y="1200"/>
              </a:cxn>
              <a:cxn ang="0">
                <a:pos x="176" y="2544"/>
              </a:cxn>
            </a:cxnLst>
            <a:rect l="0" t="0" r="r" b="b"/>
            <a:pathLst>
              <a:path w="944" h="2544">
                <a:moveTo>
                  <a:pt x="944" y="0"/>
                </a:moveTo>
                <a:cubicBezTo>
                  <a:pt x="600" y="388"/>
                  <a:pt x="256" y="776"/>
                  <a:pt x="128" y="1200"/>
                </a:cubicBezTo>
                <a:cubicBezTo>
                  <a:pt x="0" y="1624"/>
                  <a:pt x="88" y="2084"/>
                  <a:pt x="176" y="25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83" name="Text Box 63"/>
          <p:cNvSpPr txBox="1">
            <a:spLocks noChangeArrowheads="1"/>
          </p:cNvSpPr>
          <p:nvPr/>
        </p:nvSpPr>
        <p:spPr bwMode="auto">
          <a:xfrm>
            <a:off x="228600" y="40386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84" name="Text Box 64"/>
          <p:cNvSpPr txBox="1">
            <a:spLocks noChangeArrowheads="1"/>
          </p:cNvSpPr>
          <p:nvPr/>
        </p:nvSpPr>
        <p:spPr bwMode="auto">
          <a:xfrm>
            <a:off x="238125" y="40386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85" name="Text Box 65"/>
          <p:cNvSpPr txBox="1">
            <a:spLocks noChangeArrowheads="1"/>
          </p:cNvSpPr>
          <p:nvPr/>
        </p:nvSpPr>
        <p:spPr bwMode="auto">
          <a:xfrm>
            <a:off x="2676525" y="60960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21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5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5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5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5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23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500"/>
                                        <p:tgtEl>
                                          <p:spTgt spid="23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5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5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235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3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500"/>
                                        <p:tgtEl>
                                          <p:spTgt spid="23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3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3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500"/>
                                        <p:tgtEl>
                                          <p:spTgt spid="23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0.31233 -0.24444 " pathEditMode="relative" rAng="0" ptsTypes="AA">
                                      <p:cBhvr>
                                        <p:cTn id="124" dur="500" fill="hold"/>
                                        <p:tgtEl>
                                          <p:spTgt spid="235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L 0.70278 -0.04444 " pathEditMode="relative" rAng="0" ptsTypes="AA">
                                      <p:cBhvr>
                                        <p:cTn id="128" dur="500" fill="hold"/>
                                        <p:tgtEl>
                                          <p:spTgt spid="235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22222E-6 L 0.27691 -0.26666 " pathEditMode="relative" rAng="0" ptsTypes="AA">
                                      <p:cBhvr>
                                        <p:cTn id="132" dur="500" fill="hold"/>
                                        <p:tgtEl>
                                          <p:spTgt spid="235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35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235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3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0.79635 0.02222 " pathEditMode="relative" rAng="0" ptsTypes="AA">
                                      <p:cBhvr>
                                        <p:cTn id="147" dur="500" fill="hold"/>
                                        <p:tgtEl>
                                          <p:spTgt spid="235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8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5" grpId="0" animBg="1"/>
      <p:bldP spid="235556" grpId="0" animBg="1"/>
      <p:bldP spid="235529" grpId="0"/>
      <p:bldP spid="235546" grpId="0"/>
      <p:bldP spid="235547" grpId="0"/>
      <p:bldP spid="235557" grpId="0" animBg="1"/>
      <p:bldP spid="235567" grpId="0"/>
      <p:bldP spid="235568" grpId="0"/>
      <p:bldP spid="235571" grpId="0"/>
      <p:bldP spid="235582" grpId="0" animBg="1"/>
      <p:bldP spid="235583" grpId="0"/>
      <p:bldP spid="235583" grpId="1"/>
      <p:bldP spid="2355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Freeform 2"/>
          <p:cNvSpPr>
            <a:spLocks/>
          </p:cNvSpPr>
          <p:nvPr/>
        </p:nvSpPr>
        <p:spPr bwMode="auto">
          <a:xfrm>
            <a:off x="1143000" y="2082800"/>
            <a:ext cx="2133600" cy="2692400"/>
          </a:xfrm>
          <a:custGeom>
            <a:avLst/>
            <a:gdLst/>
            <a:ahLst/>
            <a:cxnLst>
              <a:cxn ang="0">
                <a:pos x="514" y="16"/>
              </a:cxn>
              <a:cxn ang="0">
                <a:pos x="0" y="1696"/>
              </a:cxn>
              <a:cxn ang="0">
                <a:pos x="1328" y="1184"/>
              </a:cxn>
              <a:cxn ang="0">
                <a:pos x="1344" y="1216"/>
              </a:cxn>
              <a:cxn ang="0">
                <a:pos x="514" y="0"/>
              </a:cxn>
            </a:cxnLst>
            <a:rect l="0" t="0" r="r" b="b"/>
            <a:pathLst>
              <a:path w="1344" h="1696">
                <a:moveTo>
                  <a:pt x="514" y="16"/>
                </a:moveTo>
                <a:lnTo>
                  <a:pt x="0" y="1696"/>
                </a:lnTo>
                <a:lnTo>
                  <a:pt x="1328" y="1184"/>
                </a:lnTo>
                <a:lnTo>
                  <a:pt x="1344" y="1216"/>
                </a:lnTo>
                <a:lnTo>
                  <a:pt x="514" y="0"/>
                </a:lnTo>
              </a:path>
            </a:pathLst>
          </a:custGeom>
          <a:solidFill>
            <a:srgbClr val="CC0099">
              <a:alpha val="81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9859" name="Freeform 3"/>
          <p:cNvSpPr>
            <a:spLocks/>
          </p:cNvSpPr>
          <p:nvPr/>
        </p:nvSpPr>
        <p:spPr bwMode="auto">
          <a:xfrm>
            <a:off x="765175" y="2082800"/>
            <a:ext cx="3962400" cy="4013200"/>
          </a:xfrm>
          <a:custGeom>
            <a:avLst/>
            <a:gdLst/>
            <a:ahLst/>
            <a:cxnLst>
              <a:cxn ang="0">
                <a:pos x="2496" y="2528"/>
              </a:cxn>
              <a:cxn ang="0">
                <a:pos x="752" y="0"/>
              </a:cxn>
              <a:cxn ang="0">
                <a:pos x="0" y="2528"/>
              </a:cxn>
              <a:cxn ang="0">
                <a:pos x="2496" y="2528"/>
              </a:cxn>
            </a:cxnLst>
            <a:rect l="0" t="0" r="r" b="b"/>
            <a:pathLst>
              <a:path w="2496" h="2528">
                <a:moveTo>
                  <a:pt x="2496" y="2528"/>
                </a:moveTo>
                <a:lnTo>
                  <a:pt x="752" y="0"/>
                </a:lnTo>
                <a:lnTo>
                  <a:pt x="0" y="2528"/>
                </a:lnTo>
                <a:lnTo>
                  <a:pt x="2496" y="2528"/>
                </a:lnTo>
                <a:close/>
              </a:path>
            </a:pathLst>
          </a:custGeom>
          <a:solidFill>
            <a:srgbClr val="FFFF00">
              <a:alpha val="52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9860" name="Text Box 4"/>
          <p:cNvSpPr txBox="1">
            <a:spLocks noChangeArrowheads="1"/>
          </p:cNvSpPr>
          <p:nvPr/>
        </p:nvSpPr>
        <p:spPr bwMode="auto">
          <a:xfrm>
            <a:off x="625475" y="6096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</a:t>
            </a:r>
            <a:endParaRPr lang="ru-RU" sz="2800"/>
          </a:p>
        </p:txBody>
      </p:sp>
      <p:sp>
        <p:nvSpPr>
          <p:cNvPr id="249861" name="Text Box 5"/>
          <p:cNvSpPr txBox="1">
            <a:spLocks noChangeArrowheads="1"/>
          </p:cNvSpPr>
          <p:nvPr/>
        </p:nvSpPr>
        <p:spPr bwMode="auto">
          <a:xfrm>
            <a:off x="1447800" y="17526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</a:t>
            </a:r>
            <a:endParaRPr lang="ru-RU" sz="2800"/>
          </a:p>
        </p:txBody>
      </p:sp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3200400" y="3429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P</a:t>
            </a:r>
            <a:endParaRPr lang="ru-RU" sz="2800"/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                       Найдите пары подобных треугольников и докажите их подобие. Найдите АВ и РС.</a:t>
            </a:r>
          </a:p>
        </p:txBody>
      </p:sp>
      <p:graphicFrame>
        <p:nvGraphicFramePr>
          <p:cNvPr id="249864" name="Object 8"/>
          <p:cNvGraphicFramePr>
            <a:graphicFrameLocks noChangeAspect="1"/>
          </p:cNvGraphicFramePr>
          <p:nvPr/>
        </p:nvGraphicFramePr>
        <p:xfrm>
          <a:off x="709613" y="914400"/>
          <a:ext cx="2309812" cy="552450"/>
        </p:xfrm>
        <a:graphic>
          <a:graphicData uri="http://schemas.openxmlformats.org/presentationml/2006/ole">
            <p:oleObj spid="_x0000_s3074" name="Формула" r:id="rId4" imgW="850680" imgH="203040" progId="Equation.3">
              <p:embed/>
            </p:oleObj>
          </a:graphicData>
        </a:graphic>
      </p:graphicFrame>
      <p:graphicFrame>
        <p:nvGraphicFramePr>
          <p:cNvPr id="249865" name="Object 9"/>
          <p:cNvGraphicFramePr>
            <a:graphicFrameLocks noChangeAspect="1"/>
          </p:cNvGraphicFramePr>
          <p:nvPr/>
        </p:nvGraphicFramePr>
        <p:xfrm>
          <a:off x="4518025" y="1006475"/>
          <a:ext cx="2211388" cy="450850"/>
        </p:xfrm>
        <a:graphic>
          <a:graphicData uri="http://schemas.openxmlformats.org/presentationml/2006/ole">
            <p:oleObj spid="_x0000_s3075" name="Формула" r:id="rId5" imgW="812520" imgH="164880" progId="Equation.3">
              <p:embed/>
            </p:oleObj>
          </a:graphicData>
        </a:graphic>
      </p:graphicFrame>
      <p:sp>
        <p:nvSpPr>
          <p:cNvPr id="249866" name="Text Box 10"/>
          <p:cNvSpPr txBox="1">
            <a:spLocks noChangeArrowheads="1"/>
          </p:cNvSpPr>
          <p:nvPr/>
        </p:nvSpPr>
        <p:spPr bwMode="auto">
          <a:xfrm>
            <a:off x="76200" y="7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Блиц-опрос 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962400" y="1524002"/>
            <a:ext cx="4370389" cy="512763"/>
            <a:chOff x="288" y="1200"/>
            <a:chExt cx="2753" cy="323"/>
          </a:xfrm>
        </p:grpSpPr>
        <p:graphicFrame>
          <p:nvGraphicFramePr>
            <p:cNvPr id="249869" name="Object 13"/>
            <p:cNvGraphicFramePr>
              <a:graphicFrameLocks noChangeAspect="1"/>
            </p:cNvGraphicFramePr>
            <p:nvPr/>
          </p:nvGraphicFramePr>
          <p:xfrm>
            <a:off x="288" y="1200"/>
            <a:ext cx="232" cy="273"/>
          </p:xfrm>
          <a:graphic>
            <a:graphicData uri="http://schemas.openxmlformats.org/presentationml/2006/ole">
              <p:oleObj spid="_x0000_s3076" name="Формула" r:id="rId6" imgW="139680" imgH="164880" progId="Equation.3">
                <p:embed/>
              </p:oleObj>
            </a:graphicData>
          </a:graphic>
        </p:graphicFrame>
        <p:sp>
          <p:nvSpPr>
            <p:cNvPr id="249870" name="Text Box 14"/>
            <p:cNvSpPr txBox="1">
              <a:spLocks noChangeArrowheads="1"/>
            </p:cNvSpPr>
            <p:nvPr/>
          </p:nvSpPr>
          <p:spPr bwMode="auto">
            <a:xfrm>
              <a:off x="480" y="1232"/>
              <a:ext cx="256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BDP         </a:t>
              </a:r>
              <a:r>
                <a:rPr lang="ru-RU" sz="2400" dirty="0" smtClean="0"/>
                <a:t>     </a:t>
              </a:r>
              <a:r>
                <a:rPr lang="en-US" sz="2400" dirty="0" smtClean="0"/>
                <a:t>BAC</a:t>
              </a:r>
              <a:r>
                <a:rPr lang="ru-RU" sz="2400" dirty="0" smtClean="0"/>
                <a:t> </a:t>
              </a:r>
              <a:r>
                <a:rPr lang="ru-RU" sz="2400" dirty="0"/>
                <a:t>по 1 признаку</a:t>
              </a:r>
            </a:p>
          </p:txBody>
        </p:sp>
        <p:sp>
          <p:nvSpPr>
            <p:cNvPr id="249871" name="Freeform 15"/>
            <p:cNvSpPr>
              <a:spLocks/>
            </p:cNvSpPr>
            <p:nvPr/>
          </p:nvSpPr>
          <p:spPr bwMode="auto">
            <a:xfrm rot="206182">
              <a:off x="960" y="1344"/>
              <a:ext cx="240" cy="95"/>
            </a:xfrm>
            <a:custGeom>
              <a:avLst/>
              <a:gdLst/>
              <a:ahLst/>
              <a:cxnLst>
                <a:cxn ang="0">
                  <a:pos x="203" y="138"/>
                </a:cxn>
                <a:cxn ang="0">
                  <a:pos x="160" y="181"/>
                </a:cxn>
                <a:cxn ang="0">
                  <a:pos x="73" y="199"/>
                </a:cxn>
                <a:cxn ang="0">
                  <a:pos x="11" y="148"/>
                </a:cxn>
                <a:cxn ang="0">
                  <a:pos x="11" y="66"/>
                </a:cxn>
                <a:cxn ang="0">
                  <a:pos x="68" y="26"/>
                </a:cxn>
                <a:cxn ang="0">
                  <a:pos x="160" y="39"/>
                </a:cxn>
                <a:cxn ang="0">
                  <a:pos x="285" y="110"/>
                </a:cxn>
                <a:cxn ang="0">
                  <a:pos x="378" y="172"/>
                </a:cxn>
                <a:cxn ang="0">
                  <a:pos x="485" y="167"/>
                </a:cxn>
                <a:cxn ang="0">
                  <a:pos x="535" y="113"/>
                </a:cxn>
                <a:cxn ang="0">
                  <a:pos x="517" y="31"/>
                </a:cxn>
                <a:cxn ang="0">
                  <a:pos x="433" y="3"/>
                </a:cxn>
                <a:cxn ang="0">
                  <a:pos x="348" y="49"/>
                </a:cxn>
              </a:cxnLst>
              <a:rect l="0" t="0" r="r" b="b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49872" name="Object 16"/>
            <p:cNvGraphicFramePr>
              <a:graphicFrameLocks noChangeAspect="1"/>
            </p:cNvGraphicFramePr>
            <p:nvPr/>
          </p:nvGraphicFramePr>
          <p:xfrm>
            <a:off x="1208" y="1200"/>
            <a:ext cx="232" cy="273"/>
          </p:xfrm>
          <a:graphic>
            <a:graphicData uri="http://schemas.openxmlformats.org/presentationml/2006/ole">
              <p:oleObj spid="_x0000_s3077" name="Формула" r:id="rId7" imgW="139680" imgH="164880" progId="Equation.3">
                <p:embed/>
              </p:oleObj>
            </a:graphicData>
          </a:graphic>
        </p:graphicFrame>
      </p:grpSp>
      <p:sp>
        <p:nvSpPr>
          <p:cNvPr id="249873" name="Text Box 17"/>
          <p:cNvSpPr txBox="1">
            <a:spLocks noChangeArrowheads="1"/>
          </p:cNvSpPr>
          <p:nvPr/>
        </p:nvSpPr>
        <p:spPr bwMode="auto">
          <a:xfrm>
            <a:off x="4892675" y="6096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</a:t>
            </a:r>
            <a:endParaRPr lang="ru-RU" sz="2800"/>
          </a:p>
        </p:txBody>
      </p:sp>
      <p:sp>
        <p:nvSpPr>
          <p:cNvPr id="249889" name="Freeform 33"/>
          <p:cNvSpPr>
            <a:spLocks/>
          </p:cNvSpPr>
          <p:nvPr/>
        </p:nvSpPr>
        <p:spPr bwMode="auto">
          <a:xfrm>
            <a:off x="812800" y="3848100"/>
            <a:ext cx="2743200" cy="1054100"/>
          </a:xfrm>
          <a:custGeom>
            <a:avLst/>
            <a:gdLst/>
            <a:ahLst/>
            <a:cxnLst>
              <a:cxn ang="0">
                <a:pos x="0" y="664"/>
              </a:cxn>
              <a:cxn ang="0">
                <a:pos x="1728" y="0"/>
              </a:cxn>
            </a:cxnLst>
            <a:rect l="0" t="0" r="r" b="b"/>
            <a:pathLst>
              <a:path w="1728" h="664">
                <a:moveTo>
                  <a:pt x="0" y="664"/>
                </a:moveTo>
                <a:lnTo>
                  <a:pt x="1728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9890" name="Freeform 34"/>
          <p:cNvSpPr>
            <a:spLocks/>
          </p:cNvSpPr>
          <p:nvPr/>
        </p:nvSpPr>
        <p:spPr bwMode="auto">
          <a:xfrm>
            <a:off x="409575" y="6096000"/>
            <a:ext cx="45974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96" y="0"/>
              </a:cxn>
            </a:cxnLst>
            <a:rect l="0" t="0" r="r" b="b"/>
            <a:pathLst>
              <a:path w="2896" h="1">
                <a:moveTo>
                  <a:pt x="0" y="0"/>
                </a:moveTo>
                <a:lnTo>
                  <a:pt x="289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9891" name="Freeform 35"/>
          <p:cNvSpPr>
            <a:spLocks/>
          </p:cNvSpPr>
          <p:nvPr/>
        </p:nvSpPr>
        <p:spPr bwMode="auto">
          <a:xfrm>
            <a:off x="1958975" y="2108200"/>
            <a:ext cx="2781300" cy="398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52" y="2512"/>
              </a:cxn>
            </a:cxnLst>
            <a:rect l="0" t="0" r="r" b="b"/>
            <a:pathLst>
              <a:path w="1752" h="2512">
                <a:moveTo>
                  <a:pt x="0" y="0"/>
                </a:moveTo>
                <a:lnTo>
                  <a:pt x="1752" y="251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9892" name="Freeform 36"/>
          <p:cNvSpPr>
            <a:spLocks/>
          </p:cNvSpPr>
          <p:nvPr/>
        </p:nvSpPr>
        <p:spPr bwMode="auto">
          <a:xfrm>
            <a:off x="765175" y="2108200"/>
            <a:ext cx="1190625" cy="3987800"/>
          </a:xfrm>
          <a:custGeom>
            <a:avLst/>
            <a:gdLst/>
            <a:ahLst/>
            <a:cxnLst>
              <a:cxn ang="0">
                <a:pos x="750" y="0"/>
              </a:cxn>
              <a:cxn ang="0">
                <a:pos x="0" y="2512"/>
              </a:cxn>
            </a:cxnLst>
            <a:rect l="0" t="0" r="r" b="b"/>
            <a:pathLst>
              <a:path w="750" h="2512">
                <a:moveTo>
                  <a:pt x="750" y="0"/>
                </a:moveTo>
                <a:lnTo>
                  <a:pt x="0" y="2512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9893" name="Freeform 37"/>
          <p:cNvSpPr>
            <a:spLocks/>
          </p:cNvSpPr>
          <p:nvPr/>
        </p:nvSpPr>
        <p:spPr bwMode="auto">
          <a:xfrm>
            <a:off x="1835150" y="2474913"/>
            <a:ext cx="361950" cy="76200"/>
          </a:xfrm>
          <a:custGeom>
            <a:avLst/>
            <a:gdLst/>
            <a:ahLst/>
            <a:cxnLst>
              <a:cxn ang="0">
                <a:pos x="228" y="0"/>
              </a:cxn>
              <a:cxn ang="0">
                <a:pos x="112" y="45"/>
              </a:cxn>
              <a:cxn ang="0">
                <a:pos x="0" y="17"/>
              </a:cxn>
            </a:cxnLst>
            <a:rect l="0" t="0" r="r" b="b"/>
            <a:pathLst>
              <a:path w="228" h="48">
                <a:moveTo>
                  <a:pt x="228" y="0"/>
                </a:moveTo>
                <a:cubicBezTo>
                  <a:pt x="209" y="8"/>
                  <a:pt x="150" y="42"/>
                  <a:pt x="112" y="45"/>
                </a:cubicBezTo>
                <a:cubicBezTo>
                  <a:pt x="74" y="48"/>
                  <a:pt x="23" y="23"/>
                  <a:pt x="0" y="17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9894" name="Text Box 38"/>
          <p:cNvSpPr txBox="1">
            <a:spLocks noChangeArrowheads="1"/>
          </p:cNvSpPr>
          <p:nvPr/>
        </p:nvSpPr>
        <p:spPr bwMode="auto">
          <a:xfrm>
            <a:off x="701675" y="43434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endParaRPr lang="ru-RU" sz="2800"/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830263" y="5778500"/>
            <a:ext cx="252412" cy="317500"/>
            <a:chOff x="321" y="3448"/>
            <a:chExt cx="159" cy="200"/>
          </a:xfrm>
        </p:grpSpPr>
        <p:sp>
          <p:nvSpPr>
            <p:cNvPr id="249897" name="Freeform 41"/>
            <p:cNvSpPr>
              <a:spLocks/>
            </p:cNvSpPr>
            <p:nvPr/>
          </p:nvSpPr>
          <p:spPr bwMode="auto">
            <a:xfrm>
              <a:off x="340" y="3448"/>
              <a:ext cx="140" cy="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4" y="68"/>
                </a:cxn>
                <a:cxn ang="0">
                  <a:pos x="140" y="200"/>
                </a:cxn>
              </a:cxnLst>
              <a:rect l="0" t="0" r="r" b="b"/>
              <a:pathLst>
                <a:path w="140" h="200">
                  <a:moveTo>
                    <a:pt x="0" y="0"/>
                  </a:moveTo>
                  <a:cubicBezTo>
                    <a:pt x="17" y="11"/>
                    <a:pt x="81" y="35"/>
                    <a:pt x="104" y="68"/>
                  </a:cubicBezTo>
                  <a:cubicBezTo>
                    <a:pt x="127" y="101"/>
                    <a:pt x="133" y="173"/>
                    <a:pt x="140" y="200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9898" name="Freeform 42"/>
            <p:cNvSpPr>
              <a:spLocks/>
            </p:cNvSpPr>
            <p:nvPr/>
          </p:nvSpPr>
          <p:spPr bwMode="auto">
            <a:xfrm>
              <a:off x="321" y="3504"/>
              <a:ext cx="98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" y="54"/>
                </a:cxn>
                <a:cxn ang="0">
                  <a:pos x="97" y="144"/>
                </a:cxn>
              </a:cxnLst>
              <a:rect l="0" t="0" r="r" b="b"/>
              <a:pathLst>
                <a:path w="98" h="144">
                  <a:moveTo>
                    <a:pt x="0" y="0"/>
                  </a:moveTo>
                  <a:cubicBezTo>
                    <a:pt x="13" y="9"/>
                    <a:pt x="66" y="30"/>
                    <a:pt x="82" y="54"/>
                  </a:cubicBezTo>
                  <a:cubicBezTo>
                    <a:pt x="98" y="78"/>
                    <a:pt x="94" y="125"/>
                    <a:pt x="97" y="144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 rot="-7188002">
            <a:off x="2915444" y="3753644"/>
            <a:ext cx="252412" cy="317500"/>
            <a:chOff x="321" y="3448"/>
            <a:chExt cx="159" cy="200"/>
          </a:xfrm>
        </p:grpSpPr>
        <p:sp>
          <p:nvSpPr>
            <p:cNvPr id="249900" name="Freeform 44"/>
            <p:cNvSpPr>
              <a:spLocks/>
            </p:cNvSpPr>
            <p:nvPr/>
          </p:nvSpPr>
          <p:spPr bwMode="auto">
            <a:xfrm>
              <a:off x="340" y="3448"/>
              <a:ext cx="140" cy="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4" y="68"/>
                </a:cxn>
                <a:cxn ang="0">
                  <a:pos x="140" y="200"/>
                </a:cxn>
              </a:cxnLst>
              <a:rect l="0" t="0" r="r" b="b"/>
              <a:pathLst>
                <a:path w="140" h="200">
                  <a:moveTo>
                    <a:pt x="0" y="0"/>
                  </a:moveTo>
                  <a:cubicBezTo>
                    <a:pt x="17" y="11"/>
                    <a:pt x="81" y="35"/>
                    <a:pt x="104" y="68"/>
                  </a:cubicBezTo>
                  <a:cubicBezTo>
                    <a:pt x="127" y="101"/>
                    <a:pt x="133" y="173"/>
                    <a:pt x="140" y="200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9901" name="Freeform 45"/>
            <p:cNvSpPr>
              <a:spLocks/>
            </p:cNvSpPr>
            <p:nvPr/>
          </p:nvSpPr>
          <p:spPr bwMode="auto">
            <a:xfrm>
              <a:off x="321" y="3504"/>
              <a:ext cx="98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" y="54"/>
                </a:cxn>
                <a:cxn ang="0">
                  <a:pos x="97" y="144"/>
                </a:cxn>
              </a:cxnLst>
              <a:rect l="0" t="0" r="r" b="b"/>
              <a:pathLst>
                <a:path w="98" h="144">
                  <a:moveTo>
                    <a:pt x="0" y="0"/>
                  </a:moveTo>
                  <a:cubicBezTo>
                    <a:pt x="13" y="9"/>
                    <a:pt x="66" y="30"/>
                    <a:pt x="82" y="54"/>
                  </a:cubicBezTo>
                  <a:cubicBezTo>
                    <a:pt x="98" y="78"/>
                    <a:pt x="94" y="125"/>
                    <a:pt x="97" y="144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9902" name="Text Box 46"/>
          <p:cNvSpPr txBox="1">
            <a:spLocks noChangeArrowheads="1"/>
          </p:cNvSpPr>
          <p:nvPr/>
        </p:nvSpPr>
        <p:spPr bwMode="auto">
          <a:xfrm>
            <a:off x="1219200" y="3276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249903" name="Text Box 47"/>
          <p:cNvSpPr txBox="1">
            <a:spLocks noChangeArrowheads="1"/>
          </p:cNvSpPr>
          <p:nvPr/>
        </p:nvSpPr>
        <p:spPr bwMode="auto">
          <a:xfrm>
            <a:off x="2362200" y="60960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249904" name="Text Box 48"/>
          <p:cNvSpPr txBox="1">
            <a:spLocks noChangeArrowheads="1"/>
          </p:cNvSpPr>
          <p:nvPr/>
        </p:nvSpPr>
        <p:spPr bwMode="auto">
          <a:xfrm>
            <a:off x="2667000" y="2667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249905" name="Text Box 49"/>
          <p:cNvSpPr txBox="1">
            <a:spLocks noChangeArrowheads="1"/>
          </p:cNvSpPr>
          <p:nvPr/>
        </p:nvSpPr>
        <p:spPr bwMode="auto">
          <a:xfrm>
            <a:off x="2057400" y="434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249906" name="Text Box 50"/>
          <p:cNvSpPr txBox="1">
            <a:spLocks noChangeArrowheads="1"/>
          </p:cNvSpPr>
          <p:nvPr/>
        </p:nvSpPr>
        <p:spPr bwMode="auto">
          <a:xfrm>
            <a:off x="3886200" y="4572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endParaRPr lang="ru-RU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9918" name="Freeform 62"/>
          <p:cNvSpPr>
            <a:spLocks/>
          </p:cNvSpPr>
          <p:nvPr/>
        </p:nvSpPr>
        <p:spPr bwMode="auto">
          <a:xfrm>
            <a:off x="422275" y="2057400"/>
            <a:ext cx="1498600" cy="4038600"/>
          </a:xfrm>
          <a:custGeom>
            <a:avLst/>
            <a:gdLst/>
            <a:ahLst/>
            <a:cxnLst>
              <a:cxn ang="0">
                <a:pos x="944" y="0"/>
              </a:cxn>
              <a:cxn ang="0">
                <a:pos x="128" y="1200"/>
              </a:cxn>
              <a:cxn ang="0">
                <a:pos x="176" y="2544"/>
              </a:cxn>
            </a:cxnLst>
            <a:rect l="0" t="0" r="r" b="b"/>
            <a:pathLst>
              <a:path w="944" h="2544">
                <a:moveTo>
                  <a:pt x="944" y="0"/>
                </a:moveTo>
                <a:cubicBezTo>
                  <a:pt x="600" y="388"/>
                  <a:pt x="256" y="776"/>
                  <a:pt x="128" y="1200"/>
                </a:cubicBezTo>
                <a:cubicBezTo>
                  <a:pt x="0" y="1624"/>
                  <a:pt x="88" y="2084"/>
                  <a:pt x="176" y="25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9919" name="Text Box 63"/>
          <p:cNvSpPr txBox="1">
            <a:spLocks noChangeArrowheads="1"/>
          </p:cNvSpPr>
          <p:nvPr/>
        </p:nvSpPr>
        <p:spPr bwMode="auto">
          <a:xfrm>
            <a:off x="381000" y="3581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endParaRPr lang="ru-RU" sz="2400" b="1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9923" name="Freeform 67"/>
          <p:cNvSpPr>
            <a:spLocks/>
          </p:cNvSpPr>
          <p:nvPr/>
        </p:nvSpPr>
        <p:spPr bwMode="auto">
          <a:xfrm>
            <a:off x="2133600" y="2082800"/>
            <a:ext cx="2641600" cy="3886200"/>
          </a:xfrm>
          <a:custGeom>
            <a:avLst/>
            <a:gdLst/>
            <a:ahLst/>
            <a:cxnLst>
              <a:cxn ang="0">
                <a:pos x="1664" y="2448"/>
              </a:cxn>
              <a:cxn ang="0">
                <a:pos x="1056" y="936"/>
              </a:cxn>
              <a:cxn ang="0">
                <a:pos x="0" y="0"/>
              </a:cxn>
            </a:cxnLst>
            <a:rect l="0" t="0" r="r" b="b"/>
            <a:pathLst>
              <a:path w="1664" h="2448">
                <a:moveTo>
                  <a:pt x="1664" y="2448"/>
                </a:moveTo>
                <a:cubicBezTo>
                  <a:pt x="1563" y="2196"/>
                  <a:pt x="1333" y="1344"/>
                  <a:pt x="1056" y="936"/>
                </a:cubicBezTo>
                <a:cubicBezTo>
                  <a:pt x="779" y="528"/>
                  <a:pt x="220" y="195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9924" name="Text Box 68"/>
          <p:cNvSpPr txBox="1">
            <a:spLocks noChangeArrowheads="1"/>
          </p:cNvSpPr>
          <p:nvPr/>
        </p:nvSpPr>
        <p:spPr bwMode="auto">
          <a:xfrm>
            <a:off x="3657600" y="32004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endParaRPr lang="ru-RU" sz="2400" b="1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9925" name="Text Box 69"/>
          <p:cNvSpPr txBox="1">
            <a:spLocks noChangeArrowheads="1"/>
          </p:cNvSpPr>
          <p:nvPr/>
        </p:nvSpPr>
        <p:spPr bwMode="auto">
          <a:xfrm>
            <a:off x="685800" y="5029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3810000" y="2057400"/>
            <a:ext cx="5029200" cy="2895600"/>
            <a:chOff x="2400" y="1296"/>
            <a:chExt cx="3168" cy="1824"/>
          </a:xfrm>
        </p:grpSpPr>
        <p:pic>
          <p:nvPicPr>
            <p:cNvPr id="249927" name="Picture 71" descr="Рисунок13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792" y="2016"/>
              <a:ext cx="860" cy="1104"/>
            </a:xfrm>
            <a:prstGeom prst="rect">
              <a:avLst/>
            </a:prstGeom>
            <a:noFill/>
          </p:spPr>
        </p:pic>
        <p:sp>
          <p:nvSpPr>
            <p:cNvPr id="249928" name="AutoShape 72"/>
            <p:cNvSpPr>
              <a:spLocks noChangeArrowheads="1"/>
            </p:cNvSpPr>
            <p:nvPr/>
          </p:nvSpPr>
          <p:spPr bwMode="auto">
            <a:xfrm>
              <a:off x="4800" y="1296"/>
              <a:ext cx="768" cy="864"/>
            </a:xfrm>
            <a:prstGeom prst="cloudCallout">
              <a:avLst>
                <a:gd name="adj1" fmla="val -98306"/>
                <a:gd name="adj2" fmla="val 67824"/>
              </a:avLst>
            </a:prstGeom>
            <a:gradFill rotWithShape="1">
              <a:gsLst>
                <a:gs pos="0">
                  <a:schemeClr val="bg1">
                    <a:alpha val="82001"/>
                  </a:schemeClr>
                </a:gs>
                <a:gs pos="100000">
                  <a:schemeClr val="accent1">
                    <a:alpha val="87000"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pic>
          <p:nvPicPr>
            <p:cNvPr id="249926" name="Picture 70" descr="000044"/>
            <p:cNvPicPr>
              <a:picLocks noChangeAspect="1" noChangeArrowheads="1" noCrop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944" y="1440"/>
              <a:ext cx="432" cy="432"/>
            </a:xfrm>
            <a:prstGeom prst="rect">
              <a:avLst/>
            </a:prstGeom>
            <a:noFill/>
          </p:spPr>
        </p:pic>
        <p:sp>
          <p:nvSpPr>
            <p:cNvPr id="249929" name="Text Box 73"/>
            <p:cNvSpPr txBox="1">
              <a:spLocks noChangeArrowheads="1"/>
            </p:cNvSpPr>
            <p:nvPr/>
          </p:nvSpPr>
          <p:spPr bwMode="auto">
            <a:xfrm>
              <a:off x="2400" y="1584"/>
              <a:ext cx="26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Справимся без пропорции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98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98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9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9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9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9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249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9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9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9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98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98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98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98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98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98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98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98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9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9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500"/>
                                        <p:tgtEl>
                                          <p:spTgt spid="249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" dur="500" fill="hold"/>
                                        <p:tgtEl>
                                          <p:spTgt spid="2499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500" fill="hold"/>
                                        <p:tgtEl>
                                          <p:spTgt spid="2499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2499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2499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9" dur="500" fill="hold"/>
                                        <p:tgtEl>
                                          <p:spTgt spid="2499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2000" fill="hold"/>
                                        <p:tgtEl>
                                          <p:spTgt spid="2499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49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49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3" dur="500" fill="hold"/>
                                        <p:tgtEl>
                                          <p:spTgt spid="2499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2499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49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4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9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9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9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99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99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99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99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99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99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99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99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9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9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9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99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99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99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99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99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99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99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99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8" grpId="0" animBg="1"/>
      <p:bldP spid="249859" grpId="0" animBg="1"/>
      <p:bldP spid="249893" grpId="0" animBg="1"/>
      <p:bldP spid="249902" grpId="0"/>
      <p:bldP spid="249902" grpId="1"/>
      <p:bldP spid="249903" grpId="0"/>
      <p:bldP spid="249903" grpId="1"/>
      <p:bldP spid="249904" grpId="0"/>
      <p:bldP spid="249904" grpId="1"/>
      <p:bldP spid="249905" grpId="0"/>
      <p:bldP spid="249905" grpId="1"/>
      <p:bldP spid="249906" grpId="0"/>
      <p:bldP spid="249918" grpId="0" animBg="1"/>
      <p:bldP spid="249919" grpId="0"/>
      <p:bldP spid="249923" grpId="0" animBg="1"/>
      <p:bldP spid="249924" grpId="0"/>
      <p:bldP spid="2499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2895600" y="3581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/>
              <a:t>докажем, что                       </a:t>
            </a:r>
            <a:r>
              <a:rPr lang="ru-RU" sz="2400" dirty="0" smtClean="0"/>
              <a:t>    и </a:t>
            </a:r>
            <a:r>
              <a:rPr lang="ru-RU" sz="2400" dirty="0"/>
              <a:t>применим </a:t>
            </a:r>
            <a:r>
              <a:rPr lang="en-US" sz="2400" dirty="0"/>
              <a:t>1</a:t>
            </a:r>
            <a:r>
              <a:rPr lang="ru-RU" sz="2400" dirty="0"/>
              <a:t> признак подобия треугольников </a:t>
            </a:r>
          </a:p>
        </p:txBody>
      </p:sp>
      <p:graphicFrame>
        <p:nvGraphicFramePr>
          <p:cNvPr id="218115" name="Object 3"/>
          <p:cNvGraphicFramePr>
            <a:graphicFrameLocks noChangeAspect="1"/>
          </p:cNvGraphicFramePr>
          <p:nvPr/>
        </p:nvGraphicFramePr>
        <p:xfrm>
          <a:off x="4953000" y="3540125"/>
          <a:ext cx="1612900" cy="498475"/>
        </p:xfrm>
        <a:graphic>
          <a:graphicData uri="http://schemas.openxmlformats.org/presentationml/2006/ole">
            <p:oleObj spid="_x0000_s4098" name="Формула" r:id="rId3" imgW="698400" imgH="215640" progId="Equation.3">
              <p:embed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4724400"/>
            <a:ext cx="3200400" cy="1447800"/>
            <a:chOff x="192" y="1200"/>
            <a:chExt cx="1392" cy="960"/>
          </a:xfrm>
        </p:grpSpPr>
        <p:sp>
          <p:nvSpPr>
            <p:cNvPr id="218117" name="Freeform 5"/>
            <p:cNvSpPr>
              <a:spLocks/>
            </p:cNvSpPr>
            <p:nvPr/>
          </p:nvSpPr>
          <p:spPr bwMode="auto">
            <a:xfrm>
              <a:off x="192" y="1591"/>
              <a:ext cx="742" cy="569"/>
            </a:xfrm>
            <a:custGeom>
              <a:avLst/>
              <a:gdLst/>
              <a:ahLst/>
              <a:cxnLst>
                <a:cxn ang="0">
                  <a:pos x="0" y="640"/>
                </a:cxn>
                <a:cxn ang="0">
                  <a:pos x="816" y="640"/>
                </a:cxn>
                <a:cxn ang="0">
                  <a:pos x="864" y="400"/>
                </a:cxn>
                <a:cxn ang="0">
                  <a:pos x="816" y="208"/>
                </a:cxn>
                <a:cxn ang="0">
                  <a:pos x="752" y="80"/>
                </a:cxn>
                <a:cxn ang="0">
                  <a:pos x="608" y="0"/>
                </a:cxn>
                <a:cxn ang="0">
                  <a:pos x="0" y="640"/>
                </a:cxn>
              </a:cxnLst>
              <a:rect l="0" t="0" r="r" b="b"/>
              <a:pathLst>
                <a:path w="864" h="640">
                  <a:moveTo>
                    <a:pt x="0" y="640"/>
                  </a:moveTo>
                  <a:lnTo>
                    <a:pt x="816" y="640"/>
                  </a:lnTo>
                  <a:lnTo>
                    <a:pt x="864" y="400"/>
                  </a:lnTo>
                  <a:lnTo>
                    <a:pt x="816" y="208"/>
                  </a:lnTo>
                  <a:lnTo>
                    <a:pt x="752" y="80"/>
                  </a:lnTo>
                  <a:lnTo>
                    <a:pt x="608" y="0"/>
                  </a:lnTo>
                  <a:lnTo>
                    <a:pt x="0" y="640"/>
                  </a:lnTo>
                  <a:close/>
                </a:path>
              </a:pathLst>
            </a:cu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8118" name="AutoShape 6"/>
            <p:cNvSpPr>
              <a:spLocks noChangeArrowheads="1"/>
            </p:cNvSpPr>
            <p:nvPr/>
          </p:nvSpPr>
          <p:spPr bwMode="auto">
            <a:xfrm>
              <a:off x="192" y="1200"/>
              <a:ext cx="1392" cy="960"/>
            </a:xfrm>
            <a:prstGeom prst="triangle">
              <a:avLst>
                <a:gd name="adj" fmla="val 6407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18119" name="Text Box 7"/>
          <p:cNvSpPr txBox="1">
            <a:spLocks noChangeArrowheads="1"/>
          </p:cNvSpPr>
          <p:nvPr/>
        </p:nvSpPr>
        <p:spPr bwMode="auto">
          <a:xfrm>
            <a:off x="4114800" y="6096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</a:p>
        </p:txBody>
      </p:sp>
      <p:sp>
        <p:nvSpPr>
          <p:cNvPr id="218120" name="Text Box 8"/>
          <p:cNvSpPr txBox="1">
            <a:spLocks noChangeArrowheads="1"/>
          </p:cNvSpPr>
          <p:nvPr/>
        </p:nvSpPr>
        <p:spPr bwMode="auto">
          <a:xfrm>
            <a:off x="7239000" y="4343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218121" name="Text Box 9"/>
          <p:cNvSpPr txBox="1">
            <a:spLocks noChangeArrowheads="1"/>
          </p:cNvSpPr>
          <p:nvPr/>
        </p:nvSpPr>
        <p:spPr bwMode="auto">
          <a:xfrm>
            <a:off x="8458200" y="59436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218122" name="Text Box 10"/>
          <p:cNvSpPr txBox="1">
            <a:spLocks noChangeArrowheads="1"/>
          </p:cNvSpPr>
          <p:nvPr/>
        </p:nvSpPr>
        <p:spPr bwMode="auto">
          <a:xfrm>
            <a:off x="3276600" y="61722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218123" name="Text Box 11"/>
          <p:cNvSpPr txBox="1">
            <a:spLocks noChangeArrowheads="1"/>
          </p:cNvSpPr>
          <p:nvPr/>
        </p:nvSpPr>
        <p:spPr bwMode="auto">
          <a:xfrm>
            <a:off x="1905000" y="426720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218124" name="Text Box 12"/>
          <p:cNvSpPr txBox="1">
            <a:spLocks noChangeArrowheads="1"/>
          </p:cNvSpPr>
          <p:nvPr/>
        </p:nvSpPr>
        <p:spPr bwMode="auto">
          <a:xfrm>
            <a:off x="152400" y="61468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218125" name="Text Box 13"/>
          <p:cNvSpPr txBox="1">
            <a:spLocks noChangeArrowheads="1"/>
          </p:cNvSpPr>
          <p:nvPr/>
        </p:nvSpPr>
        <p:spPr bwMode="auto">
          <a:xfrm>
            <a:off x="76200" y="-120650"/>
            <a:ext cx="914400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</a:t>
            </a:r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признак подобия треугольников.  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Если две стороны одного треугольника пропорциональны двум сторонам другого треугольника и углы, заключенные между этими сторонами, равны, то такие треугольники подобны. 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600200" y="2971800"/>
            <a:ext cx="5129213" cy="519113"/>
            <a:chOff x="2112" y="1392"/>
            <a:chExt cx="3231" cy="327"/>
          </a:xfrm>
        </p:grpSpPr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3216" y="1392"/>
              <a:ext cx="2127" cy="327"/>
              <a:chOff x="2208" y="1680"/>
              <a:chExt cx="2127" cy="327"/>
            </a:xfrm>
          </p:grpSpPr>
          <p:graphicFrame>
            <p:nvGraphicFramePr>
              <p:cNvPr id="218128" name="Object 16"/>
              <p:cNvGraphicFramePr>
                <a:graphicFrameLocks noChangeAspect="1"/>
              </p:cNvGraphicFramePr>
              <p:nvPr/>
            </p:nvGraphicFramePr>
            <p:xfrm>
              <a:off x="2208" y="1680"/>
              <a:ext cx="232" cy="273"/>
            </p:xfrm>
            <a:graphic>
              <a:graphicData uri="http://schemas.openxmlformats.org/presentationml/2006/ole">
                <p:oleObj spid="_x0000_s4103" name="Формула" r:id="rId4" imgW="139680" imgH="164880" progId="Equation.3">
                  <p:embed/>
                </p:oleObj>
              </a:graphicData>
            </a:graphic>
          </p:graphicFrame>
          <p:sp>
            <p:nvSpPr>
              <p:cNvPr id="218129" name="Text Box 17"/>
              <p:cNvSpPr txBox="1">
                <a:spLocks noChangeArrowheads="1"/>
              </p:cNvSpPr>
              <p:nvPr/>
            </p:nvSpPr>
            <p:spPr bwMode="auto">
              <a:xfrm>
                <a:off x="2400" y="1680"/>
                <a:ext cx="57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/>
                  <a:t>ABC</a:t>
                </a:r>
                <a:endParaRPr lang="ru-RU" sz="2800"/>
              </a:p>
            </p:txBody>
          </p:sp>
          <p:sp>
            <p:nvSpPr>
              <p:cNvPr id="218130" name="Freeform 18"/>
              <p:cNvSpPr>
                <a:spLocks/>
              </p:cNvSpPr>
              <p:nvPr/>
            </p:nvSpPr>
            <p:spPr bwMode="auto">
              <a:xfrm rot="206182">
                <a:off x="3022" y="1775"/>
                <a:ext cx="290" cy="145"/>
              </a:xfrm>
              <a:custGeom>
                <a:avLst/>
                <a:gdLst/>
                <a:ahLst/>
                <a:cxnLst>
                  <a:cxn ang="0">
                    <a:pos x="203" y="138"/>
                  </a:cxn>
                  <a:cxn ang="0">
                    <a:pos x="160" y="181"/>
                  </a:cxn>
                  <a:cxn ang="0">
                    <a:pos x="73" y="199"/>
                  </a:cxn>
                  <a:cxn ang="0">
                    <a:pos x="11" y="148"/>
                  </a:cxn>
                  <a:cxn ang="0">
                    <a:pos x="11" y="66"/>
                  </a:cxn>
                  <a:cxn ang="0">
                    <a:pos x="68" y="26"/>
                  </a:cxn>
                  <a:cxn ang="0">
                    <a:pos x="160" y="39"/>
                  </a:cxn>
                  <a:cxn ang="0">
                    <a:pos x="285" y="110"/>
                  </a:cxn>
                  <a:cxn ang="0">
                    <a:pos x="378" y="172"/>
                  </a:cxn>
                  <a:cxn ang="0">
                    <a:pos x="485" y="167"/>
                  </a:cxn>
                  <a:cxn ang="0">
                    <a:pos x="535" y="113"/>
                  </a:cxn>
                  <a:cxn ang="0">
                    <a:pos x="517" y="31"/>
                  </a:cxn>
                  <a:cxn ang="0">
                    <a:pos x="433" y="3"/>
                  </a:cxn>
                  <a:cxn ang="0">
                    <a:pos x="348" y="49"/>
                  </a:cxn>
                </a:cxnLst>
                <a:rect l="0" t="0" r="r" b="b"/>
                <a:pathLst>
                  <a:path w="540" h="205">
                    <a:moveTo>
                      <a:pt x="203" y="138"/>
                    </a:moveTo>
                    <a:cubicBezTo>
                      <a:pt x="196" y="145"/>
                      <a:pt x="182" y="171"/>
                      <a:pt x="160" y="181"/>
                    </a:cubicBezTo>
                    <a:cubicBezTo>
                      <a:pt x="139" y="191"/>
                      <a:pt x="98" y="205"/>
                      <a:pt x="73" y="199"/>
                    </a:cubicBezTo>
                    <a:cubicBezTo>
                      <a:pt x="48" y="194"/>
                      <a:pt x="21" y="170"/>
                      <a:pt x="11" y="148"/>
                    </a:cubicBezTo>
                    <a:cubicBezTo>
                      <a:pt x="0" y="126"/>
                      <a:pt x="1" y="86"/>
                      <a:pt x="11" y="66"/>
                    </a:cubicBezTo>
                    <a:cubicBezTo>
                      <a:pt x="20" y="45"/>
                      <a:pt x="43" y="31"/>
                      <a:pt x="68" y="26"/>
                    </a:cubicBezTo>
                    <a:cubicBezTo>
                      <a:pt x="93" y="22"/>
                      <a:pt x="124" y="24"/>
                      <a:pt x="160" y="39"/>
                    </a:cubicBezTo>
                    <a:cubicBezTo>
                      <a:pt x="197" y="53"/>
                      <a:pt x="249" y="88"/>
                      <a:pt x="285" y="110"/>
                    </a:cubicBezTo>
                    <a:cubicBezTo>
                      <a:pt x="322" y="133"/>
                      <a:pt x="345" y="162"/>
                      <a:pt x="378" y="172"/>
                    </a:cubicBezTo>
                    <a:cubicBezTo>
                      <a:pt x="411" y="182"/>
                      <a:pt x="459" y="177"/>
                      <a:pt x="485" y="167"/>
                    </a:cubicBezTo>
                    <a:cubicBezTo>
                      <a:pt x="511" y="158"/>
                      <a:pt x="530" y="136"/>
                      <a:pt x="535" y="113"/>
                    </a:cubicBezTo>
                    <a:cubicBezTo>
                      <a:pt x="540" y="90"/>
                      <a:pt x="534" y="49"/>
                      <a:pt x="517" y="31"/>
                    </a:cubicBezTo>
                    <a:cubicBezTo>
                      <a:pt x="500" y="13"/>
                      <a:pt x="461" y="0"/>
                      <a:pt x="433" y="3"/>
                    </a:cubicBezTo>
                    <a:cubicBezTo>
                      <a:pt x="405" y="6"/>
                      <a:pt x="366" y="40"/>
                      <a:pt x="348" y="49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218131" name="Object 19"/>
              <p:cNvGraphicFramePr>
                <a:graphicFrameLocks noChangeAspect="1"/>
              </p:cNvGraphicFramePr>
              <p:nvPr/>
            </p:nvGraphicFramePr>
            <p:xfrm>
              <a:off x="3312" y="1680"/>
              <a:ext cx="232" cy="273"/>
            </p:xfrm>
            <a:graphic>
              <a:graphicData uri="http://schemas.openxmlformats.org/presentationml/2006/ole">
                <p:oleObj spid="_x0000_s4104" name="Формула" r:id="rId5" imgW="139680" imgH="164880" progId="Equation.3">
                  <p:embed/>
                </p:oleObj>
              </a:graphicData>
            </a:graphic>
          </p:graphicFrame>
          <p:sp>
            <p:nvSpPr>
              <p:cNvPr id="218132" name="Text Box 20"/>
              <p:cNvSpPr txBox="1">
                <a:spLocks noChangeArrowheads="1"/>
              </p:cNvSpPr>
              <p:nvPr/>
            </p:nvSpPr>
            <p:spPr bwMode="auto">
              <a:xfrm>
                <a:off x="3504" y="1680"/>
                <a:ext cx="83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800"/>
                  <a:t>А</a:t>
                </a:r>
                <a:r>
                  <a:rPr lang="ru-RU" sz="2800" baseline="-25000"/>
                  <a:t>1</a:t>
                </a:r>
                <a:r>
                  <a:rPr lang="ru-RU" sz="2800"/>
                  <a:t>В</a:t>
                </a:r>
                <a:r>
                  <a:rPr lang="ru-RU" sz="2800" baseline="-25000"/>
                  <a:t>1</a:t>
                </a:r>
                <a:r>
                  <a:rPr lang="ru-RU" sz="2800"/>
                  <a:t>С</a:t>
                </a:r>
                <a:r>
                  <a:rPr lang="ru-RU" sz="2800" baseline="-25000"/>
                  <a:t>1</a:t>
                </a:r>
                <a:endParaRPr lang="ru-RU" sz="2800"/>
              </a:p>
            </p:txBody>
          </p:sp>
        </p:grpSp>
        <p:sp>
          <p:nvSpPr>
            <p:cNvPr id="218133" name="Text Box 21"/>
            <p:cNvSpPr txBox="1">
              <a:spLocks noChangeArrowheads="1"/>
            </p:cNvSpPr>
            <p:nvPr/>
          </p:nvSpPr>
          <p:spPr bwMode="auto">
            <a:xfrm>
              <a:off x="2112" y="1392"/>
              <a:ext cx="11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/>
                <a:t>Доказать: </a:t>
              </a:r>
            </a:p>
          </p:txBody>
        </p:sp>
      </p:grpSp>
      <p:sp>
        <p:nvSpPr>
          <p:cNvPr id="218134" name="Text Box 22"/>
          <p:cNvSpPr txBox="1">
            <a:spLocks noChangeArrowheads="1"/>
          </p:cNvSpPr>
          <p:nvPr/>
        </p:nvSpPr>
        <p:spPr bwMode="auto">
          <a:xfrm>
            <a:off x="304800" y="3657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Доказательство: </a:t>
            </a: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981200" y="1730375"/>
            <a:ext cx="6934200" cy="1012825"/>
            <a:chOff x="1248" y="1090"/>
            <a:chExt cx="4368" cy="638"/>
          </a:xfrm>
        </p:grpSpPr>
        <p:graphicFrame>
          <p:nvGraphicFramePr>
            <p:cNvPr id="218136" name="Object 24"/>
            <p:cNvGraphicFramePr>
              <a:graphicFrameLocks noChangeAspect="1"/>
            </p:cNvGraphicFramePr>
            <p:nvPr/>
          </p:nvGraphicFramePr>
          <p:xfrm>
            <a:off x="3360" y="1222"/>
            <a:ext cx="1033" cy="314"/>
          </p:xfrm>
          <a:graphic>
            <a:graphicData uri="http://schemas.openxmlformats.org/presentationml/2006/ole">
              <p:oleObj spid="_x0000_s4099" name="Формула" r:id="rId6" imgW="711000" imgH="215640" progId="Equation.3">
                <p:embed/>
              </p:oleObj>
            </a:graphicData>
          </a:graphic>
        </p:graphicFrame>
        <p:sp>
          <p:nvSpPr>
            <p:cNvPr id="218137" name="Text Box 25"/>
            <p:cNvSpPr txBox="1">
              <a:spLocks noChangeArrowheads="1"/>
            </p:cNvSpPr>
            <p:nvPr/>
          </p:nvSpPr>
          <p:spPr bwMode="auto">
            <a:xfrm>
              <a:off x="1248" y="1248"/>
              <a:ext cx="6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Дано:</a:t>
              </a:r>
            </a:p>
          </p:txBody>
        </p: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1824" y="1231"/>
              <a:ext cx="708" cy="305"/>
              <a:chOff x="3648" y="1983"/>
              <a:chExt cx="708" cy="305"/>
            </a:xfrm>
          </p:grpSpPr>
          <p:graphicFrame>
            <p:nvGraphicFramePr>
              <p:cNvPr id="218139" name="Object 27"/>
              <p:cNvGraphicFramePr>
                <a:graphicFrameLocks noChangeAspect="1"/>
              </p:cNvGraphicFramePr>
              <p:nvPr/>
            </p:nvGraphicFramePr>
            <p:xfrm>
              <a:off x="3648" y="1983"/>
              <a:ext cx="232" cy="273"/>
            </p:xfrm>
            <a:graphic>
              <a:graphicData uri="http://schemas.openxmlformats.org/presentationml/2006/ole">
                <p:oleObj spid="_x0000_s4102" name="Формула" r:id="rId7" imgW="139680" imgH="164880" progId="Equation.3">
                  <p:embed/>
                </p:oleObj>
              </a:graphicData>
            </a:graphic>
          </p:graphicFrame>
          <p:sp>
            <p:nvSpPr>
              <p:cNvPr id="218140" name="Text Box 28"/>
              <p:cNvSpPr txBox="1">
                <a:spLocks noChangeArrowheads="1"/>
              </p:cNvSpPr>
              <p:nvPr/>
            </p:nvSpPr>
            <p:spPr bwMode="auto">
              <a:xfrm>
                <a:off x="3792" y="2000"/>
                <a:ext cx="5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ABC</a:t>
                </a:r>
                <a:r>
                  <a:rPr lang="ru-RU" sz="2400"/>
                  <a:t>,</a:t>
                </a:r>
              </a:p>
            </p:txBody>
          </p: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2496" y="1231"/>
              <a:ext cx="913" cy="305"/>
              <a:chOff x="4760" y="1983"/>
              <a:chExt cx="913" cy="305"/>
            </a:xfrm>
          </p:grpSpPr>
          <p:graphicFrame>
            <p:nvGraphicFramePr>
              <p:cNvPr id="218142" name="Object 30"/>
              <p:cNvGraphicFramePr>
                <a:graphicFrameLocks noChangeAspect="1"/>
              </p:cNvGraphicFramePr>
              <p:nvPr/>
            </p:nvGraphicFramePr>
            <p:xfrm>
              <a:off x="4760" y="1983"/>
              <a:ext cx="232" cy="273"/>
            </p:xfrm>
            <a:graphic>
              <a:graphicData uri="http://schemas.openxmlformats.org/presentationml/2006/ole">
                <p:oleObj spid="_x0000_s4101" name="Формула" r:id="rId8" imgW="139680" imgH="164880" progId="Equation.3">
                  <p:embed/>
                </p:oleObj>
              </a:graphicData>
            </a:graphic>
          </p:graphicFrame>
          <p:sp>
            <p:nvSpPr>
              <p:cNvPr id="218143" name="Text Box 31"/>
              <p:cNvSpPr txBox="1">
                <a:spLocks noChangeArrowheads="1"/>
              </p:cNvSpPr>
              <p:nvPr/>
            </p:nvSpPr>
            <p:spPr bwMode="auto">
              <a:xfrm>
                <a:off x="4896" y="2000"/>
                <a:ext cx="77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А</a:t>
                </a:r>
                <a:r>
                  <a:rPr lang="ru-RU" sz="2400" baseline="-25000"/>
                  <a:t>1</a:t>
                </a:r>
                <a:r>
                  <a:rPr lang="ru-RU" sz="2400"/>
                  <a:t>В</a:t>
                </a:r>
                <a:r>
                  <a:rPr lang="ru-RU" sz="2400" baseline="-25000"/>
                  <a:t>1</a:t>
                </a:r>
                <a:r>
                  <a:rPr lang="ru-RU" sz="2400"/>
                  <a:t>С</a:t>
                </a:r>
                <a:r>
                  <a:rPr lang="ru-RU" sz="2400" baseline="-25000"/>
                  <a:t>1</a:t>
                </a:r>
                <a:r>
                  <a:rPr lang="ru-RU" sz="2400"/>
                  <a:t>,</a:t>
                </a:r>
              </a:p>
            </p:txBody>
          </p:sp>
        </p:grpSp>
        <p:graphicFrame>
          <p:nvGraphicFramePr>
            <p:cNvPr id="218144" name="Object 32"/>
            <p:cNvGraphicFramePr>
              <a:graphicFrameLocks noChangeAspect="1"/>
            </p:cNvGraphicFramePr>
            <p:nvPr/>
          </p:nvGraphicFramePr>
          <p:xfrm>
            <a:off x="4435" y="1090"/>
            <a:ext cx="1181" cy="638"/>
          </p:xfrm>
          <a:graphic>
            <a:graphicData uri="http://schemas.openxmlformats.org/presentationml/2006/ole">
              <p:oleObj spid="_x0000_s4100" name="Формула" r:id="rId9" imgW="799920" imgH="431640" progId="Equation.3">
                <p:embed/>
              </p:oleObj>
            </a:graphicData>
          </a:graphic>
        </p:graphicFrame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4419600" y="4572000"/>
            <a:ext cx="4191000" cy="1905000"/>
            <a:chOff x="192" y="1200"/>
            <a:chExt cx="1392" cy="960"/>
          </a:xfrm>
        </p:grpSpPr>
        <p:sp>
          <p:nvSpPr>
            <p:cNvPr id="218146" name="Freeform 34"/>
            <p:cNvSpPr>
              <a:spLocks/>
            </p:cNvSpPr>
            <p:nvPr/>
          </p:nvSpPr>
          <p:spPr bwMode="auto">
            <a:xfrm>
              <a:off x="192" y="1591"/>
              <a:ext cx="742" cy="569"/>
            </a:xfrm>
            <a:custGeom>
              <a:avLst/>
              <a:gdLst/>
              <a:ahLst/>
              <a:cxnLst>
                <a:cxn ang="0">
                  <a:pos x="0" y="640"/>
                </a:cxn>
                <a:cxn ang="0">
                  <a:pos x="816" y="640"/>
                </a:cxn>
                <a:cxn ang="0">
                  <a:pos x="864" y="400"/>
                </a:cxn>
                <a:cxn ang="0">
                  <a:pos x="816" y="208"/>
                </a:cxn>
                <a:cxn ang="0">
                  <a:pos x="752" y="80"/>
                </a:cxn>
                <a:cxn ang="0">
                  <a:pos x="608" y="0"/>
                </a:cxn>
                <a:cxn ang="0">
                  <a:pos x="0" y="640"/>
                </a:cxn>
              </a:cxnLst>
              <a:rect l="0" t="0" r="r" b="b"/>
              <a:pathLst>
                <a:path w="864" h="640">
                  <a:moveTo>
                    <a:pt x="0" y="640"/>
                  </a:moveTo>
                  <a:lnTo>
                    <a:pt x="816" y="640"/>
                  </a:lnTo>
                  <a:lnTo>
                    <a:pt x="864" y="400"/>
                  </a:lnTo>
                  <a:lnTo>
                    <a:pt x="816" y="208"/>
                  </a:lnTo>
                  <a:lnTo>
                    <a:pt x="752" y="80"/>
                  </a:lnTo>
                  <a:lnTo>
                    <a:pt x="608" y="0"/>
                  </a:lnTo>
                  <a:lnTo>
                    <a:pt x="0" y="640"/>
                  </a:lnTo>
                  <a:close/>
                </a:path>
              </a:pathLst>
            </a:cu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8147" name="AutoShape 35"/>
            <p:cNvSpPr>
              <a:spLocks noChangeArrowheads="1"/>
            </p:cNvSpPr>
            <p:nvPr/>
          </p:nvSpPr>
          <p:spPr bwMode="auto">
            <a:xfrm>
              <a:off x="192" y="1200"/>
              <a:ext cx="1392" cy="960"/>
            </a:xfrm>
            <a:prstGeom prst="triangle">
              <a:avLst>
                <a:gd name="adj" fmla="val 6407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21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218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500"/>
                                        <p:tgtEl>
                                          <p:spTgt spid="218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/>
      <p:bldP spid="2181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609600"/>
            <a:ext cx="3200400" cy="1447800"/>
            <a:chOff x="192" y="1200"/>
            <a:chExt cx="1392" cy="960"/>
          </a:xfrm>
        </p:grpSpPr>
        <p:sp>
          <p:nvSpPr>
            <p:cNvPr id="219139" name="Freeform 3"/>
            <p:cNvSpPr>
              <a:spLocks/>
            </p:cNvSpPr>
            <p:nvPr/>
          </p:nvSpPr>
          <p:spPr bwMode="auto">
            <a:xfrm>
              <a:off x="192" y="1591"/>
              <a:ext cx="742" cy="569"/>
            </a:xfrm>
            <a:custGeom>
              <a:avLst/>
              <a:gdLst/>
              <a:ahLst/>
              <a:cxnLst>
                <a:cxn ang="0">
                  <a:pos x="0" y="640"/>
                </a:cxn>
                <a:cxn ang="0">
                  <a:pos x="816" y="640"/>
                </a:cxn>
                <a:cxn ang="0">
                  <a:pos x="864" y="400"/>
                </a:cxn>
                <a:cxn ang="0">
                  <a:pos x="816" y="208"/>
                </a:cxn>
                <a:cxn ang="0">
                  <a:pos x="752" y="80"/>
                </a:cxn>
                <a:cxn ang="0">
                  <a:pos x="608" y="0"/>
                </a:cxn>
                <a:cxn ang="0">
                  <a:pos x="0" y="640"/>
                </a:cxn>
              </a:cxnLst>
              <a:rect l="0" t="0" r="r" b="b"/>
              <a:pathLst>
                <a:path w="864" h="640">
                  <a:moveTo>
                    <a:pt x="0" y="640"/>
                  </a:moveTo>
                  <a:lnTo>
                    <a:pt x="816" y="640"/>
                  </a:lnTo>
                  <a:lnTo>
                    <a:pt x="864" y="400"/>
                  </a:lnTo>
                  <a:lnTo>
                    <a:pt x="816" y="208"/>
                  </a:lnTo>
                  <a:lnTo>
                    <a:pt x="752" y="80"/>
                  </a:lnTo>
                  <a:lnTo>
                    <a:pt x="608" y="0"/>
                  </a:lnTo>
                  <a:lnTo>
                    <a:pt x="0" y="640"/>
                  </a:lnTo>
                  <a:close/>
                </a:path>
              </a:pathLst>
            </a:cu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9140" name="AutoShape 4"/>
            <p:cNvSpPr>
              <a:spLocks noChangeArrowheads="1"/>
            </p:cNvSpPr>
            <p:nvPr/>
          </p:nvSpPr>
          <p:spPr bwMode="auto">
            <a:xfrm>
              <a:off x="192" y="1200"/>
              <a:ext cx="1392" cy="960"/>
            </a:xfrm>
            <a:prstGeom prst="triangle">
              <a:avLst>
                <a:gd name="adj" fmla="val 6407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19141" name="Text Box 5"/>
          <p:cNvSpPr txBox="1">
            <a:spLocks noChangeArrowheads="1"/>
          </p:cNvSpPr>
          <p:nvPr/>
        </p:nvSpPr>
        <p:spPr bwMode="auto">
          <a:xfrm>
            <a:off x="4114800" y="1981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</a:p>
        </p:txBody>
      </p:sp>
      <p:sp>
        <p:nvSpPr>
          <p:cNvPr id="219142" name="Text Box 6"/>
          <p:cNvSpPr txBox="1">
            <a:spLocks noChangeArrowheads="1"/>
          </p:cNvSpPr>
          <p:nvPr/>
        </p:nvSpPr>
        <p:spPr bwMode="auto">
          <a:xfrm>
            <a:off x="7162800" y="762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219143" name="Text Box 7"/>
          <p:cNvSpPr txBox="1">
            <a:spLocks noChangeArrowheads="1"/>
          </p:cNvSpPr>
          <p:nvPr/>
        </p:nvSpPr>
        <p:spPr bwMode="auto">
          <a:xfrm>
            <a:off x="8534400" y="1905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219144" name="Text Box 8"/>
          <p:cNvSpPr txBox="1">
            <a:spLocks noChangeArrowheads="1"/>
          </p:cNvSpPr>
          <p:nvPr/>
        </p:nvSpPr>
        <p:spPr bwMode="auto">
          <a:xfrm>
            <a:off x="3200400" y="19812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219145" name="Text Box 9"/>
          <p:cNvSpPr txBox="1">
            <a:spLocks noChangeArrowheads="1"/>
          </p:cNvSpPr>
          <p:nvPr/>
        </p:nvSpPr>
        <p:spPr bwMode="auto">
          <a:xfrm>
            <a:off x="1905000" y="15240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219146" name="Text Box 10"/>
          <p:cNvSpPr txBox="1">
            <a:spLocks noChangeArrowheads="1"/>
          </p:cNvSpPr>
          <p:nvPr/>
        </p:nvSpPr>
        <p:spPr bwMode="auto">
          <a:xfrm>
            <a:off x="152400" y="20320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  <a:r>
              <a:rPr lang="ru-RU" sz="2800" baseline="-25000"/>
              <a:t>1</a:t>
            </a:r>
            <a:endParaRPr lang="ru-RU" sz="2800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495800" y="457200"/>
            <a:ext cx="4191000" cy="1905000"/>
            <a:chOff x="192" y="1200"/>
            <a:chExt cx="1392" cy="960"/>
          </a:xfrm>
        </p:grpSpPr>
        <p:sp>
          <p:nvSpPr>
            <p:cNvPr id="219148" name="Freeform 12"/>
            <p:cNvSpPr>
              <a:spLocks/>
            </p:cNvSpPr>
            <p:nvPr/>
          </p:nvSpPr>
          <p:spPr bwMode="auto">
            <a:xfrm>
              <a:off x="192" y="1591"/>
              <a:ext cx="742" cy="569"/>
            </a:xfrm>
            <a:custGeom>
              <a:avLst/>
              <a:gdLst/>
              <a:ahLst/>
              <a:cxnLst>
                <a:cxn ang="0">
                  <a:pos x="0" y="640"/>
                </a:cxn>
                <a:cxn ang="0">
                  <a:pos x="816" y="640"/>
                </a:cxn>
                <a:cxn ang="0">
                  <a:pos x="864" y="400"/>
                </a:cxn>
                <a:cxn ang="0">
                  <a:pos x="816" y="208"/>
                </a:cxn>
                <a:cxn ang="0">
                  <a:pos x="752" y="80"/>
                </a:cxn>
                <a:cxn ang="0">
                  <a:pos x="608" y="0"/>
                </a:cxn>
                <a:cxn ang="0">
                  <a:pos x="0" y="640"/>
                </a:cxn>
              </a:cxnLst>
              <a:rect l="0" t="0" r="r" b="b"/>
              <a:pathLst>
                <a:path w="864" h="640">
                  <a:moveTo>
                    <a:pt x="0" y="640"/>
                  </a:moveTo>
                  <a:lnTo>
                    <a:pt x="816" y="640"/>
                  </a:lnTo>
                  <a:lnTo>
                    <a:pt x="864" y="400"/>
                  </a:lnTo>
                  <a:lnTo>
                    <a:pt x="816" y="208"/>
                  </a:lnTo>
                  <a:lnTo>
                    <a:pt x="752" y="80"/>
                  </a:lnTo>
                  <a:lnTo>
                    <a:pt x="608" y="0"/>
                  </a:lnTo>
                  <a:lnTo>
                    <a:pt x="0" y="640"/>
                  </a:lnTo>
                  <a:close/>
                </a:path>
              </a:pathLst>
            </a:cu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9149" name="AutoShape 13"/>
            <p:cNvSpPr>
              <a:spLocks noChangeArrowheads="1"/>
            </p:cNvSpPr>
            <p:nvPr/>
          </p:nvSpPr>
          <p:spPr bwMode="auto">
            <a:xfrm>
              <a:off x="192" y="1200"/>
              <a:ext cx="1392" cy="960"/>
            </a:xfrm>
            <a:prstGeom prst="triangle">
              <a:avLst>
                <a:gd name="adj" fmla="val 6407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495800" y="2362200"/>
            <a:ext cx="4191000" cy="2271713"/>
            <a:chOff x="2832" y="1488"/>
            <a:chExt cx="2640" cy="1431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 flipV="1">
              <a:off x="2832" y="1488"/>
              <a:ext cx="2640" cy="1200"/>
              <a:chOff x="192" y="1200"/>
              <a:chExt cx="1392" cy="960"/>
            </a:xfrm>
          </p:grpSpPr>
          <p:sp>
            <p:nvSpPr>
              <p:cNvPr id="219152" name="Freeform 16"/>
              <p:cNvSpPr>
                <a:spLocks/>
              </p:cNvSpPr>
              <p:nvPr/>
            </p:nvSpPr>
            <p:spPr bwMode="auto">
              <a:xfrm>
                <a:off x="192" y="1591"/>
                <a:ext cx="742" cy="569"/>
              </a:xfrm>
              <a:custGeom>
                <a:avLst/>
                <a:gdLst/>
                <a:ahLst/>
                <a:cxnLst>
                  <a:cxn ang="0">
                    <a:pos x="0" y="640"/>
                  </a:cxn>
                  <a:cxn ang="0">
                    <a:pos x="816" y="640"/>
                  </a:cxn>
                  <a:cxn ang="0">
                    <a:pos x="864" y="400"/>
                  </a:cxn>
                  <a:cxn ang="0">
                    <a:pos x="816" y="208"/>
                  </a:cxn>
                  <a:cxn ang="0">
                    <a:pos x="752" y="80"/>
                  </a:cxn>
                  <a:cxn ang="0">
                    <a:pos x="608" y="0"/>
                  </a:cxn>
                  <a:cxn ang="0">
                    <a:pos x="0" y="640"/>
                  </a:cxn>
                </a:cxnLst>
                <a:rect l="0" t="0" r="r" b="b"/>
                <a:pathLst>
                  <a:path w="864" h="640">
                    <a:moveTo>
                      <a:pt x="0" y="640"/>
                    </a:moveTo>
                    <a:lnTo>
                      <a:pt x="816" y="640"/>
                    </a:lnTo>
                    <a:lnTo>
                      <a:pt x="864" y="400"/>
                    </a:lnTo>
                    <a:lnTo>
                      <a:pt x="816" y="208"/>
                    </a:lnTo>
                    <a:lnTo>
                      <a:pt x="752" y="80"/>
                    </a:lnTo>
                    <a:lnTo>
                      <a:pt x="608" y="0"/>
                    </a:lnTo>
                    <a:lnTo>
                      <a:pt x="0" y="64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FF"/>
                  </a:gs>
                  <a:gs pos="100000">
                    <a:schemeClr val="bg1"/>
                  </a:gs>
                </a:gsLst>
                <a:path path="rect">
                  <a:fillToRect t="100000" r="10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9153" name="AutoShape 17"/>
              <p:cNvSpPr>
                <a:spLocks noChangeArrowheads="1"/>
              </p:cNvSpPr>
              <p:nvPr/>
            </p:nvSpPr>
            <p:spPr bwMode="auto">
              <a:xfrm>
                <a:off x="192" y="1200"/>
                <a:ext cx="1392" cy="960"/>
              </a:xfrm>
              <a:prstGeom prst="triangle">
                <a:avLst>
                  <a:gd name="adj" fmla="val 64074"/>
                </a:avLst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19154" name="Text Box 18"/>
            <p:cNvSpPr txBox="1">
              <a:spLocks noChangeArrowheads="1"/>
            </p:cNvSpPr>
            <p:nvPr/>
          </p:nvSpPr>
          <p:spPr bwMode="auto">
            <a:xfrm>
              <a:off x="4464" y="2592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/>
                <a:t>С</a:t>
              </a:r>
              <a:r>
                <a:rPr lang="ru-RU" sz="2800" baseline="-25000"/>
                <a:t>2</a:t>
              </a:r>
              <a:endParaRPr lang="ru-RU" sz="2800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3152775" y="1828800"/>
            <a:ext cx="5365750" cy="990600"/>
            <a:chOff x="1986" y="1152"/>
            <a:chExt cx="3380" cy="624"/>
          </a:xfrm>
        </p:grpSpPr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5040" y="1488"/>
              <a:ext cx="326" cy="288"/>
              <a:chOff x="5040" y="1488"/>
              <a:chExt cx="326" cy="288"/>
            </a:xfrm>
          </p:grpSpPr>
          <p:sp>
            <p:nvSpPr>
              <p:cNvPr id="219157" name="Text Box 21"/>
              <p:cNvSpPr txBox="1">
                <a:spLocks noChangeArrowheads="1"/>
              </p:cNvSpPr>
              <p:nvPr/>
            </p:nvSpPr>
            <p:spPr bwMode="auto">
              <a:xfrm>
                <a:off x="5040" y="1488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</a:p>
            </p:txBody>
          </p:sp>
          <p:grpSp>
            <p:nvGrpSpPr>
              <p:cNvPr id="8" name="Group 22"/>
              <p:cNvGrpSpPr>
                <a:grpSpLocks/>
              </p:cNvGrpSpPr>
              <p:nvPr/>
            </p:nvGrpSpPr>
            <p:grpSpPr bwMode="auto">
              <a:xfrm>
                <a:off x="5232" y="1488"/>
                <a:ext cx="134" cy="174"/>
                <a:chOff x="5232" y="1488"/>
                <a:chExt cx="134" cy="174"/>
              </a:xfrm>
            </p:grpSpPr>
            <p:sp>
              <p:nvSpPr>
                <p:cNvPr id="219159" name="Freeform 23"/>
                <p:cNvSpPr>
                  <a:spLocks/>
                </p:cNvSpPr>
                <p:nvPr/>
              </p:nvSpPr>
              <p:spPr bwMode="auto">
                <a:xfrm>
                  <a:off x="5280" y="1488"/>
                  <a:ext cx="86" cy="1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90"/>
                    </a:cxn>
                    <a:cxn ang="0">
                      <a:pos x="86" y="138"/>
                    </a:cxn>
                  </a:cxnLst>
                  <a:rect l="0" t="0" r="r" b="b"/>
                  <a:pathLst>
                    <a:path w="86" h="138">
                      <a:moveTo>
                        <a:pt x="0" y="0"/>
                      </a:moveTo>
                      <a:cubicBezTo>
                        <a:pt x="3" y="15"/>
                        <a:pt x="4" y="67"/>
                        <a:pt x="18" y="90"/>
                      </a:cubicBezTo>
                      <a:cubicBezTo>
                        <a:pt x="32" y="113"/>
                        <a:pt x="72" y="128"/>
                        <a:pt x="86" y="138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160" name="Freeform 24"/>
                <p:cNvSpPr>
                  <a:spLocks/>
                </p:cNvSpPr>
                <p:nvPr/>
              </p:nvSpPr>
              <p:spPr bwMode="auto">
                <a:xfrm>
                  <a:off x="5232" y="1488"/>
                  <a:ext cx="110" cy="17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6" y="114"/>
                    </a:cxn>
                    <a:cxn ang="0">
                      <a:pos x="110" y="174"/>
                    </a:cxn>
                  </a:cxnLst>
                  <a:rect l="0" t="0" r="r" b="b"/>
                  <a:pathLst>
                    <a:path w="110" h="174">
                      <a:moveTo>
                        <a:pt x="0" y="0"/>
                      </a:moveTo>
                      <a:cubicBezTo>
                        <a:pt x="4" y="19"/>
                        <a:pt x="8" y="85"/>
                        <a:pt x="26" y="114"/>
                      </a:cubicBezTo>
                      <a:cubicBezTo>
                        <a:pt x="44" y="143"/>
                        <a:pt x="93" y="162"/>
                        <a:pt x="110" y="174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9" name="Group 25"/>
            <p:cNvGrpSpPr>
              <a:grpSpLocks/>
            </p:cNvGrpSpPr>
            <p:nvPr/>
          </p:nvGrpSpPr>
          <p:grpSpPr bwMode="auto">
            <a:xfrm rot="3238569">
              <a:off x="2006" y="1132"/>
              <a:ext cx="134" cy="174"/>
              <a:chOff x="5232" y="1488"/>
              <a:chExt cx="134" cy="174"/>
            </a:xfrm>
          </p:grpSpPr>
          <p:sp>
            <p:nvSpPr>
              <p:cNvPr id="219162" name="Freeform 26"/>
              <p:cNvSpPr>
                <a:spLocks/>
              </p:cNvSpPr>
              <p:nvPr/>
            </p:nvSpPr>
            <p:spPr bwMode="auto">
              <a:xfrm>
                <a:off x="5280" y="1488"/>
                <a:ext cx="86" cy="1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90"/>
                  </a:cxn>
                  <a:cxn ang="0">
                    <a:pos x="86" y="138"/>
                  </a:cxn>
                </a:cxnLst>
                <a:rect l="0" t="0" r="r" b="b"/>
                <a:pathLst>
                  <a:path w="86" h="138">
                    <a:moveTo>
                      <a:pt x="0" y="0"/>
                    </a:moveTo>
                    <a:cubicBezTo>
                      <a:pt x="3" y="15"/>
                      <a:pt x="4" y="67"/>
                      <a:pt x="18" y="90"/>
                    </a:cubicBezTo>
                    <a:cubicBezTo>
                      <a:pt x="32" y="113"/>
                      <a:pt x="72" y="128"/>
                      <a:pt x="86" y="138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9163" name="Freeform 27"/>
              <p:cNvSpPr>
                <a:spLocks/>
              </p:cNvSpPr>
              <p:nvPr/>
            </p:nvSpPr>
            <p:spPr bwMode="auto">
              <a:xfrm>
                <a:off x="5232" y="1488"/>
                <a:ext cx="110" cy="1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114"/>
                  </a:cxn>
                  <a:cxn ang="0">
                    <a:pos x="110" y="174"/>
                  </a:cxn>
                </a:cxnLst>
                <a:rect l="0" t="0" r="r" b="b"/>
                <a:pathLst>
                  <a:path w="110" h="174">
                    <a:moveTo>
                      <a:pt x="0" y="0"/>
                    </a:moveTo>
                    <a:cubicBezTo>
                      <a:pt x="4" y="19"/>
                      <a:pt x="8" y="85"/>
                      <a:pt x="26" y="114"/>
                    </a:cubicBezTo>
                    <a:cubicBezTo>
                      <a:pt x="44" y="143"/>
                      <a:pt x="93" y="162"/>
                      <a:pt x="110" y="174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0" name="Group 28"/>
          <p:cNvGrpSpPr>
            <a:grpSpLocks/>
          </p:cNvGrpSpPr>
          <p:nvPr/>
        </p:nvGrpSpPr>
        <p:grpSpPr bwMode="auto">
          <a:xfrm>
            <a:off x="739775" y="1781175"/>
            <a:ext cx="4643438" cy="1038225"/>
            <a:chOff x="466" y="1122"/>
            <a:chExt cx="2925" cy="654"/>
          </a:xfrm>
        </p:grpSpPr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3104" y="1488"/>
              <a:ext cx="287" cy="288"/>
              <a:chOff x="3104" y="1488"/>
              <a:chExt cx="287" cy="288"/>
            </a:xfrm>
          </p:grpSpPr>
          <p:sp>
            <p:nvSpPr>
              <p:cNvPr id="219166" name="Text Box 30"/>
              <p:cNvSpPr txBox="1">
                <a:spLocks noChangeArrowheads="1"/>
              </p:cNvSpPr>
              <p:nvPr/>
            </p:nvSpPr>
            <p:spPr bwMode="auto">
              <a:xfrm>
                <a:off x="3168" y="1488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219167" name="Freeform 31"/>
              <p:cNvSpPr>
                <a:spLocks/>
              </p:cNvSpPr>
              <p:nvPr/>
            </p:nvSpPr>
            <p:spPr bwMode="auto">
              <a:xfrm rot="-8140970">
                <a:off x="3104" y="1506"/>
                <a:ext cx="110" cy="1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114"/>
                  </a:cxn>
                  <a:cxn ang="0">
                    <a:pos x="110" y="174"/>
                  </a:cxn>
                </a:cxnLst>
                <a:rect l="0" t="0" r="r" b="b"/>
                <a:pathLst>
                  <a:path w="110" h="174">
                    <a:moveTo>
                      <a:pt x="0" y="0"/>
                    </a:moveTo>
                    <a:cubicBezTo>
                      <a:pt x="4" y="19"/>
                      <a:pt x="8" y="85"/>
                      <a:pt x="26" y="114"/>
                    </a:cubicBezTo>
                    <a:cubicBezTo>
                      <a:pt x="44" y="143"/>
                      <a:pt x="93" y="162"/>
                      <a:pt x="110" y="174"/>
                    </a:cubicBezTo>
                  </a:path>
                </a:pathLst>
              </a:custGeom>
              <a:noFill/>
              <a:ln w="3810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9168" name="Freeform 32"/>
            <p:cNvSpPr>
              <a:spLocks/>
            </p:cNvSpPr>
            <p:nvPr/>
          </p:nvSpPr>
          <p:spPr bwMode="auto">
            <a:xfrm rot="10800000">
              <a:off x="466" y="1122"/>
              <a:ext cx="110" cy="1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114"/>
                </a:cxn>
                <a:cxn ang="0">
                  <a:pos x="110" y="174"/>
                </a:cxn>
              </a:cxnLst>
              <a:rect l="0" t="0" r="r" b="b"/>
              <a:pathLst>
                <a:path w="110" h="174">
                  <a:moveTo>
                    <a:pt x="0" y="0"/>
                  </a:moveTo>
                  <a:cubicBezTo>
                    <a:pt x="4" y="19"/>
                    <a:pt x="8" y="85"/>
                    <a:pt x="26" y="114"/>
                  </a:cubicBezTo>
                  <a:cubicBezTo>
                    <a:pt x="44" y="143"/>
                    <a:pt x="93" y="162"/>
                    <a:pt x="110" y="174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611188" y="2895602"/>
            <a:ext cx="5027613" cy="881063"/>
            <a:chOff x="97" y="1728"/>
            <a:chExt cx="3167" cy="555"/>
          </a:xfrm>
        </p:grpSpPr>
        <p:sp>
          <p:nvSpPr>
            <p:cNvPr id="219170" name="Text Box 34"/>
            <p:cNvSpPr txBox="1">
              <a:spLocks noChangeArrowheads="1"/>
            </p:cNvSpPr>
            <p:nvPr/>
          </p:nvSpPr>
          <p:spPr bwMode="auto">
            <a:xfrm>
              <a:off x="144" y="1760"/>
              <a:ext cx="312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dirty="0"/>
                <a:t>Рассмотрим               </a:t>
              </a:r>
              <a:r>
                <a:rPr lang="ru-RU" sz="2400" dirty="0" smtClean="0"/>
                <a:t>    у </a:t>
              </a:r>
              <a:r>
                <a:rPr lang="ru-RU" sz="2400" dirty="0"/>
                <a:t>которого </a:t>
              </a:r>
            </a:p>
            <a:p>
              <a:r>
                <a:rPr lang="ru-RU" sz="2400" dirty="0"/>
                <a:t>   </a:t>
              </a:r>
              <a:r>
                <a:rPr lang="ru-RU" sz="2400" dirty="0" smtClean="0"/>
                <a:t>1 =    </a:t>
              </a:r>
              <a:r>
                <a:rPr lang="ru-RU" sz="2400" dirty="0"/>
                <a:t>А</a:t>
              </a:r>
              <a:r>
                <a:rPr lang="ru-RU" sz="2400" baseline="-25000" dirty="0"/>
                <a:t>1</a:t>
              </a:r>
              <a:r>
                <a:rPr lang="ru-RU" sz="2400" dirty="0"/>
                <a:t>,        </a:t>
              </a:r>
              <a:r>
                <a:rPr lang="ru-RU" sz="2400" dirty="0" smtClean="0"/>
                <a:t>   2  =     </a:t>
              </a:r>
              <a:r>
                <a:rPr lang="ru-RU" sz="2400" dirty="0"/>
                <a:t>В</a:t>
              </a:r>
              <a:r>
                <a:rPr lang="ru-RU" sz="2400" baseline="-25000" dirty="0"/>
                <a:t>1</a:t>
              </a:r>
              <a:r>
                <a:rPr lang="ru-RU" sz="2400" dirty="0"/>
                <a:t>.</a:t>
              </a:r>
            </a:p>
          </p:txBody>
        </p:sp>
        <p:graphicFrame>
          <p:nvGraphicFramePr>
            <p:cNvPr id="219171" name="Object 35"/>
            <p:cNvGraphicFramePr>
              <a:graphicFrameLocks noChangeAspect="1"/>
            </p:cNvGraphicFramePr>
            <p:nvPr/>
          </p:nvGraphicFramePr>
          <p:xfrm>
            <a:off x="97" y="2019"/>
            <a:ext cx="240" cy="222"/>
          </p:xfrm>
          <a:graphic>
            <a:graphicData uri="http://schemas.openxmlformats.org/presentationml/2006/ole">
              <p:oleObj spid="_x0000_s5126" name="Формула" r:id="rId3" imgW="164880" imgH="152280" progId="Equation.3">
                <p:embed/>
              </p:oleObj>
            </a:graphicData>
          </a:graphic>
        </p:graphicFrame>
        <p:grpSp>
          <p:nvGrpSpPr>
            <p:cNvPr id="13" name="Group 36"/>
            <p:cNvGrpSpPr>
              <a:grpSpLocks/>
            </p:cNvGrpSpPr>
            <p:nvPr/>
          </p:nvGrpSpPr>
          <p:grpSpPr bwMode="auto">
            <a:xfrm>
              <a:off x="1344" y="1728"/>
              <a:ext cx="779" cy="305"/>
              <a:chOff x="3648" y="1983"/>
              <a:chExt cx="779" cy="305"/>
            </a:xfrm>
          </p:grpSpPr>
          <p:graphicFrame>
            <p:nvGraphicFramePr>
              <p:cNvPr id="219173" name="Object 37"/>
              <p:cNvGraphicFramePr>
                <a:graphicFrameLocks noChangeAspect="1"/>
              </p:cNvGraphicFramePr>
              <p:nvPr/>
            </p:nvGraphicFramePr>
            <p:xfrm>
              <a:off x="3648" y="1983"/>
              <a:ext cx="232" cy="273"/>
            </p:xfrm>
            <a:graphic>
              <a:graphicData uri="http://schemas.openxmlformats.org/presentationml/2006/ole">
                <p:oleObj spid="_x0000_s5130" name="Формула" r:id="rId4" imgW="139680" imgH="164880" progId="Equation.3">
                  <p:embed/>
                </p:oleObj>
              </a:graphicData>
            </a:graphic>
          </p:graphicFrame>
          <p:sp>
            <p:nvSpPr>
              <p:cNvPr id="219174" name="Text Box 38"/>
              <p:cNvSpPr txBox="1">
                <a:spLocks noChangeArrowheads="1"/>
              </p:cNvSpPr>
              <p:nvPr/>
            </p:nvSpPr>
            <p:spPr bwMode="auto">
              <a:xfrm>
                <a:off x="3792" y="2000"/>
                <a:ext cx="63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ABC</a:t>
                </a:r>
                <a:r>
                  <a:rPr lang="ru-RU" sz="2400" baseline="-25000"/>
                  <a:t>2</a:t>
                </a:r>
                <a:r>
                  <a:rPr lang="ru-RU" sz="2400"/>
                  <a:t>,</a:t>
                </a:r>
              </a:p>
            </p:txBody>
          </p:sp>
        </p:grpSp>
        <p:graphicFrame>
          <p:nvGraphicFramePr>
            <p:cNvPr id="219175" name="Object 39"/>
            <p:cNvGraphicFramePr>
              <a:graphicFrameLocks noChangeAspect="1"/>
            </p:cNvGraphicFramePr>
            <p:nvPr/>
          </p:nvGraphicFramePr>
          <p:xfrm>
            <a:off x="528" y="2016"/>
            <a:ext cx="240" cy="222"/>
          </p:xfrm>
          <a:graphic>
            <a:graphicData uri="http://schemas.openxmlformats.org/presentationml/2006/ole">
              <p:oleObj spid="_x0000_s5127" name="Формула" r:id="rId5" imgW="164880" imgH="152280" progId="Equation.3">
                <p:embed/>
              </p:oleObj>
            </a:graphicData>
          </a:graphic>
        </p:graphicFrame>
        <p:graphicFrame>
          <p:nvGraphicFramePr>
            <p:cNvPr id="219176" name="Object 40"/>
            <p:cNvGraphicFramePr>
              <a:graphicFrameLocks noChangeAspect="1"/>
            </p:cNvGraphicFramePr>
            <p:nvPr/>
          </p:nvGraphicFramePr>
          <p:xfrm>
            <a:off x="1200" y="2016"/>
            <a:ext cx="240" cy="222"/>
          </p:xfrm>
          <a:graphic>
            <a:graphicData uri="http://schemas.openxmlformats.org/presentationml/2006/ole">
              <p:oleObj spid="_x0000_s5128" name="Формула" r:id="rId6" imgW="164880" imgH="152280" progId="Equation.3">
                <p:embed/>
              </p:oleObj>
            </a:graphicData>
          </a:graphic>
        </p:graphicFrame>
        <p:graphicFrame>
          <p:nvGraphicFramePr>
            <p:cNvPr id="219177" name="Object 41"/>
            <p:cNvGraphicFramePr>
              <a:graphicFrameLocks noChangeAspect="1"/>
            </p:cNvGraphicFramePr>
            <p:nvPr/>
          </p:nvGraphicFramePr>
          <p:xfrm>
            <a:off x="1730" y="2019"/>
            <a:ext cx="240" cy="222"/>
          </p:xfrm>
          <a:graphic>
            <a:graphicData uri="http://schemas.openxmlformats.org/presentationml/2006/ole">
              <p:oleObj spid="_x0000_s5129" name="Формула" r:id="rId7" imgW="164880" imgH="152280" progId="Equation.3">
                <p:embed/>
              </p:oleObj>
            </a:graphicData>
          </a:graphic>
        </p:graphicFrame>
      </p:grpSp>
      <p:grpSp>
        <p:nvGrpSpPr>
          <p:cNvPr id="14" name="Group 42"/>
          <p:cNvGrpSpPr>
            <a:grpSpLocks/>
          </p:cNvGrpSpPr>
          <p:nvPr/>
        </p:nvGrpSpPr>
        <p:grpSpPr bwMode="auto">
          <a:xfrm>
            <a:off x="914400" y="3962400"/>
            <a:ext cx="5562600" cy="484188"/>
            <a:chOff x="192" y="2496"/>
            <a:chExt cx="3504" cy="305"/>
          </a:xfrm>
        </p:grpSpPr>
        <p:grpSp>
          <p:nvGrpSpPr>
            <p:cNvPr id="15" name="Group 43"/>
            <p:cNvGrpSpPr>
              <a:grpSpLocks/>
            </p:cNvGrpSpPr>
            <p:nvPr/>
          </p:nvGrpSpPr>
          <p:grpSpPr bwMode="auto">
            <a:xfrm>
              <a:off x="192" y="2496"/>
              <a:ext cx="1872" cy="305"/>
              <a:chOff x="1968" y="2895"/>
              <a:chExt cx="1872" cy="305"/>
            </a:xfrm>
          </p:grpSpPr>
          <p:graphicFrame>
            <p:nvGraphicFramePr>
              <p:cNvPr id="219180" name="Object 44"/>
              <p:cNvGraphicFramePr>
                <a:graphicFrameLocks noChangeAspect="1"/>
              </p:cNvGraphicFramePr>
              <p:nvPr/>
            </p:nvGraphicFramePr>
            <p:xfrm>
              <a:off x="1968" y="2895"/>
              <a:ext cx="232" cy="273"/>
            </p:xfrm>
            <a:graphic>
              <a:graphicData uri="http://schemas.openxmlformats.org/presentationml/2006/ole">
                <p:oleObj spid="_x0000_s5124" name="Формула" r:id="rId8" imgW="139680" imgH="164880" progId="Equation.3">
                  <p:embed/>
                </p:oleObj>
              </a:graphicData>
            </a:graphic>
          </p:graphicFrame>
          <p:sp>
            <p:nvSpPr>
              <p:cNvPr id="219181" name="Text Box 45"/>
              <p:cNvSpPr txBox="1">
                <a:spLocks noChangeArrowheads="1"/>
              </p:cNvSpPr>
              <p:nvPr/>
            </p:nvSpPr>
            <p:spPr bwMode="auto">
              <a:xfrm>
                <a:off x="2112" y="2912"/>
                <a:ext cx="58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ABC</a:t>
                </a:r>
                <a:r>
                  <a:rPr lang="ru-RU" sz="2400" baseline="-25000"/>
                  <a:t>2</a:t>
                </a:r>
                <a:endParaRPr lang="ru-RU" sz="2400"/>
              </a:p>
            </p:txBody>
          </p:sp>
          <p:sp>
            <p:nvSpPr>
              <p:cNvPr id="219182" name="Freeform 46"/>
              <p:cNvSpPr>
                <a:spLocks/>
              </p:cNvSpPr>
              <p:nvPr/>
            </p:nvSpPr>
            <p:spPr bwMode="auto">
              <a:xfrm rot="206182">
                <a:off x="2640" y="2975"/>
                <a:ext cx="290" cy="145"/>
              </a:xfrm>
              <a:custGeom>
                <a:avLst/>
                <a:gdLst/>
                <a:ahLst/>
                <a:cxnLst>
                  <a:cxn ang="0">
                    <a:pos x="203" y="138"/>
                  </a:cxn>
                  <a:cxn ang="0">
                    <a:pos x="160" y="181"/>
                  </a:cxn>
                  <a:cxn ang="0">
                    <a:pos x="73" y="199"/>
                  </a:cxn>
                  <a:cxn ang="0">
                    <a:pos x="11" y="148"/>
                  </a:cxn>
                  <a:cxn ang="0">
                    <a:pos x="11" y="66"/>
                  </a:cxn>
                  <a:cxn ang="0">
                    <a:pos x="68" y="26"/>
                  </a:cxn>
                  <a:cxn ang="0">
                    <a:pos x="160" y="39"/>
                  </a:cxn>
                  <a:cxn ang="0">
                    <a:pos x="285" y="110"/>
                  </a:cxn>
                  <a:cxn ang="0">
                    <a:pos x="378" y="172"/>
                  </a:cxn>
                  <a:cxn ang="0">
                    <a:pos x="485" y="167"/>
                  </a:cxn>
                  <a:cxn ang="0">
                    <a:pos x="535" y="113"/>
                  </a:cxn>
                  <a:cxn ang="0">
                    <a:pos x="517" y="31"/>
                  </a:cxn>
                  <a:cxn ang="0">
                    <a:pos x="433" y="3"/>
                  </a:cxn>
                  <a:cxn ang="0">
                    <a:pos x="348" y="49"/>
                  </a:cxn>
                </a:cxnLst>
                <a:rect l="0" t="0" r="r" b="b"/>
                <a:pathLst>
                  <a:path w="540" h="205">
                    <a:moveTo>
                      <a:pt x="203" y="138"/>
                    </a:moveTo>
                    <a:cubicBezTo>
                      <a:pt x="196" y="145"/>
                      <a:pt x="182" y="171"/>
                      <a:pt x="160" y="181"/>
                    </a:cubicBezTo>
                    <a:cubicBezTo>
                      <a:pt x="139" y="191"/>
                      <a:pt x="98" y="205"/>
                      <a:pt x="73" y="199"/>
                    </a:cubicBezTo>
                    <a:cubicBezTo>
                      <a:pt x="48" y="194"/>
                      <a:pt x="21" y="170"/>
                      <a:pt x="11" y="148"/>
                    </a:cubicBezTo>
                    <a:cubicBezTo>
                      <a:pt x="0" y="126"/>
                      <a:pt x="1" y="86"/>
                      <a:pt x="11" y="66"/>
                    </a:cubicBezTo>
                    <a:cubicBezTo>
                      <a:pt x="20" y="45"/>
                      <a:pt x="43" y="31"/>
                      <a:pt x="68" y="26"/>
                    </a:cubicBezTo>
                    <a:cubicBezTo>
                      <a:pt x="93" y="22"/>
                      <a:pt x="124" y="24"/>
                      <a:pt x="160" y="39"/>
                    </a:cubicBezTo>
                    <a:cubicBezTo>
                      <a:pt x="197" y="53"/>
                      <a:pt x="249" y="88"/>
                      <a:pt x="285" y="110"/>
                    </a:cubicBezTo>
                    <a:cubicBezTo>
                      <a:pt x="322" y="133"/>
                      <a:pt x="345" y="162"/>
                      <a:pt x="378" y="172"/>
                    </a:cubicBezTo>
                    <a:cubicBezTo>
                      <a:pt x="411" y="182"/>
                      <a:pt x="459" y="177"/>
                      <a:pt x="485" y="167"/>
                    </a:cubicBezTo>
                    <a:cubicBezTo>
                      <a:pt x="511" y="158"/>
                      <a:pt x="530" y="136"/>
                      <a:pt x="535" y="113"/>
                    </a:cubicBezTo>
                    <a:cubicBezTo>
                      <a:pt x="540" y="90"/>
                      <a:pt x="534" y="49"/>
                      <a:pt x="517" y="31"/>
                    </a:cubicBezTo>
                    <a:cubicBezTo>
                      <a:pt x="500" y="13"/>
                      <a:pt x="461" y="0"/>
                      <a:pt x="433" y="3"/>
                    </a:cubicBezTo>
                    <a:cubicBezTo>
                      <a:pt x="405" y="6"/>
                      <a:pt x="366" y="40"/>
                      <a:pt x="348" y="49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219183" name="Object 47"/>
              <p:cNvGraphicFramePr>
                <a:graphicFrameLocks noChangeAspect="1"/>
              </p:cNvGraphicFramePr>
              <p:nvPr/>
            </p:nvGraphicFramePr>
            <p:xfrm>
              <a:off x="2936" y="2895"/>
              <a:ext cx="232" cy="273"/>
            </p:xfrm>
            <a:graphic>
              <a:graphicData uri="http://schemas.openxmlformats.org/presentationml/2006/ole">
                <p:oleObj spid="_x0000_s5125" name="Формула" r:id="rId9" imgW="139680" imgH="164880" progId="Equation.3">
                  <p:embed/>
                </p:oleObj>
              </a:graphicData>
            </a:graphic>
          </p:graphicFrame>
          <p:sp>
            <p:nvSpPr>
              <p:cNvPr id="219184" name="Text Box 48"/>
              <p:cNvSpPr txBox="1">
                <a:spLocks noChangeArrowheads="1"/>
              </p:cNvSpPr>
              <p:nvPr/>
            </p:nvSpPr>
            <p:spPr bwMode="auto">
              <a:xfrm>
                <a:off x="3116" y="2912"/>
                <a:ext cx="72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А</a:t>
                </a:r>
                <a:r>
                  <a:rPr lang="ru-RU" sz="2400" baseline="-25000"/>
                  <a:t>1</a:t>
                </a:r>
                <a:r>
                  <a:rPr lang="ru-RU" sz="2400"/>
                  <a:t>В</a:t>
                </a:r>
                <a:r>
                  <a:rPr lang="ru-RU" sz="2400" baseline="-25000"/>
                  <a:t>1</a:t>
                </a:r>
                <a:r>
                  <a:rPr lang="ru-RU" sz="2400"/>
                  <a:t>С</a:t>
                </a:r>
                <a:r>
                  <a:rPr lang="ru-RU" sz="2400" baseline="-25000"/>
                  <a:t>1</a:t>
                </a:r>
                <a:endParaRPr lang="ru-RU" sz="2400"/>
              </a:p>
            </p:txBody>
          </p:sp>
        </p:grpSp>
        <p:sp>
          <p:nvSpPr>
            <p:cNvPr id="219185" name="Text Box 49"/>
            <p:cNvSpPr txBox="1">
              <a:spLocks noChangeArrowheads="1"/>
            </p:cNvSpPr>
            <p:nvPr/>
          </p:nvSpPr>
          <p:spPr bwMode="auto">
            <a:xfrm>
              <a:off x="2160" y="2496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/>
                <a:t>по двум углам </a:t>
              </a:r>
            </a:p>
          </p:txBody>
        </p:sp>
      </p:grpSp>
      <p:grpSp>
        <p:nvGrpSpPr>
          <p:cNvPr id="16" name="Group 50"/>
          <p:cNvGrpSpPr>
            <a:grpSpLocks/>
          </p:cNvGrpSpPr>
          <p:nvPr/>
        </p:nvGrpSpPr>
        <p:grpSpPr bwMode="auto">
          <a:xfrm>
            <a:off x="2286000" y="4572000"/>
            <a:ext cx="2941638" cy="1012825"/>
            <a:chOff x="192" y="2832"/>
            <a:chExt cx="1853" cy="638"/>
          </a:xfrm>
        </p:grpSpPr>
        <p:sp>
          <p:nvSpPr>
            <p:cNvPr id="219187" name="Text Box 51"/>
            <p:cNvSpPr txBox="1">
              <a:spLocks noChangeArrowheads="1"/>
            </p:cNvSpPr>
            <p:nvPr/>
          </p:nvSpPr>
          <p:spPr bwMode="auto">
            <a:xfrm>
              <a:off x="192" y="3024"/>
              <a:ext cx="6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Тогда</a:t>
              </a:r>
            </a:p>
          </p:txBody>
        </p:sp>
        <p:graphicFrame>
          <p:nvGraphicFramePr>
            <p:cNvPr id="219188" name="Object 52"/>
            <p:cNvGraphicFramePr>
              <a:graphicFrameLocks noChangeAspect="1"/>
            </p:cNvGraphicFramePr>
            <p:nvPr/>
          </p:nvGraphicFramePr>
          <p:xfrm>
            <a:off x="864" y="2832"/>
            <a:ext cx="1181" cy="638"/>
          </p:xfrm>
          <a:graphic>
            <a:graphicData uri="http://schemas.openxmlformats.org/presentationml/2006/ole">
              <p:oleObj spid="_x0000_s5123" name="Формула" r:id="rId10" imgW="799920" imgH="431640" progId="Equation.3">
                <p:embed/>
              </p:oleObj>
            </a:graphicData>
          </a:graphic>
        </p:graphicFrame>
      </p:grpSp>
      <p:grpSp>
        <p:nvGrpSpPr>
          <p:cNvPr id="17" name="Group 53"/>
          <p:cNvGrpSpPr>
            <a:grpSpLocks/>
          </p:cNvGrpSpPr>
          <p:nvPr/>
        </p:nvGrpSpPr>
        <p:grpSpPr bwMode="auto">
          <a:xfrm>
            <a:off x="1676400" y="5638800"/>
            <a:ext cx="3703638" cy="1012825"/>
            <a:chOff x="96" y="3552"/>
            <a:chExt cx="2333" cy="638"/>
          </a:xfrm>
        </p:grpSpPr>
        <p:graphicFrame>
          <p:nvGraphicFramePr>
            <p:cNvPr id="219190" name="Object 54"/>
            <p:cNvGraphicFramePr>
              <a:graphicFrameLocks noChangeAspect="1"/>
            </p:cNvGraphicFramePr>
            <p:nvPr/>
          </p:nvGraphicFramePr>
          <p:xfrm>
            <a:off x="1248" y="3552"/>
            <a:ext cx="1181" cy="638"/>
          </p:xfrm>
          <a:graphic>
            <a:graphicData uri="http://schemas.openxmlformats.org/presentationml/2006/ole">
              <p:oleObj spid="_x0000_s5122" name="Формула" r:id="rId11" imgW="799920" imgH="431640" progId="Equation.3">
                <p:embed/>
              </p:oleObj>
            </a:graphicData>
          </a:graphic>
        </p:graphicFrame>
        <p:sp>
          <p:nvSpPr>
            <p:cNvPr id="219191" name="Text Box 55"/>
            <p:cNvSpPr txBox="1">
              <a:spLocks noChangeArrowheads="1"/>
            </p:cNvSpPr>
            <p:nvPr/>
          </p:nvSpPr>
          <p:spPr bwMode="auto">
            <a:xfrm>
              <a:off x="96" y="3744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/>
                <a:t>по условию </a:t>
              </a:r>
            </a:p>
          </p:txBody>
        </p:sp>
      </p:grpSp>
      <p:sp>
        <p:nvSpPr>
          <p:cNvPr id="219192" name="Text Box 56"/>
          <p:cNvSpPr txBox="1">
            <a:spLocks noChangeArrowheads="1"/>
          </p:cNvSpPr>
          <p:nvPr/>
        </p:nvSpPr>
        <p:spPr bwMode="auto">
          <a:xfrm>
            <a:off x="6096000" y="5334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АС = АС</a:t>
            </a:r>
            <a:r>
              <a:rPr lang="ru-RU" sz="2400" baseline="-25000"/>
              <a:t>2</a:t>
            </a:r>
            <a:r>
              <a:rPr lang="ru-RU" sz="2400"/>
              <a:t> </a:t>
            </a:r>
          </a:p>
        </p:txBody>
      </p:sp>
      <p:sp>
        <p:nvSpPr>
          <p:cNvPr id="219193" name="Text Box 57"/>
          <p:cNvSpPr txBox="1">
            <a:spLocks noChangeArrowheads="1"/>
          </p:cNvSpPr>
          <p:nvPr/>
        </p:nvSpPr>
        <p:spPr bwMode="auto">
          <a:xfrm>
            <a:off x="152400" y="277336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1).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8" name="Group 58"/>
          <p:cNvGrpSpPr>
            <a:grpSpLocks/>
          </p:cNvGrpSpPr>
          <p:nvPr/>
        </p:nvGrpSpPr>
        <p:grpSpPr bwMode="auto">
          <a:xfrm>
            <a:off x="5867400" y="1143000"/>
            <a:ext cx="304800" cy="2438400"/>
            <a:chOff x="3696" y="720"/>
            <a:chExt cx="192" cy="1536"/>
          </a:xfrm>
        </p:grpSpPr>
        <p:sp>
          <p:nvSpPr>
            <p:cNvPr id="219195" name="Line 59"/>
            <p:cNvSpPr>
              <a:spLocks noChangeShapeType="1"/>
            </p:cNvSpPr>
            <p:nvPr/>
          </p:nvSpPr>
          <p:spPr bwMode="auto">
            <a:xfrm>
              <a:off x="3744" y="720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9196" name="Line 60"/>
            <p:cNvSpPr>
              <a:spLocks noChangeShapeType="1"/>
            </p:cNvSpPr>
            <p:nvPr/>
          </p:nvSpPr>
          <p:spPr bwMode="auto">
            <a:xfrm flipV="1">
              <a:off x="3696" y="2064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9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9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500"/>
                                        <p:tgtEl>
                                          <p:spTgt spid="21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609600"/>
            <a:ext cx="3200400" cy="1447800"/>
            <a:chOff x="192" y="1200"/>
            <a:chExt cx="1392" cy="960"/>
          </a:xfrm>
        </p:grpSpPr>
        <p:sp>
          <p:nvSpPr>
            <p:cNvPr id="220163" name="Freeform 3"/>
            <p:cNvSpPr>
              <a:spLocks/>
            </p:cNvSpPr>
            <p:nvPr/>
          </p:nvSpPr>
          <p:spPr bwMode="auto">
            <a:xfrm>
              <a:off x="192" y="1591"/>
              <a:ext cx="742" cy="569"/>
            </a:xfrm>
            <a:custGeom>
              <a:avLst/>
              <a:gdLst/>
              <a:ahLst/>
              <a:cxnLst>
                <a:cxn ang="0">
                  <a:pos x="0" y="640"/>
                </a:cxn>
                <a:cxn ang="0">
                  <a:pos x="816" y="640"/>
                </a:cxn>
                <a:cxn ang="0">
                  <a:pos x="864" y="400"/>
                </a:cxn>
                <a:cxn ang="0">
                  <a:pos x="816" y="208"/>
                </a:cxn>
                <a:cxn ang="0">
                  <a:pos x="752" y="80"/>
                </a:cxn>
                <a:cxn ang="0">
                  <a:pos x="608" y="0"/>
                </a:cxn>
                <a:cxn ang="0">
                  <a:pos x="0" y="640"/>
                </a:cxn>
              </a:cxnLst>
              <a:rect l="0" t="0" r="r" b="b"/>
              <a:pathLst>
                <a:path w="864" h="640">
                  <a:moveTo>
                    <a:pt x="0" y="640"/>
                  </a:moveTo>
                  <a:lnTo>
                    <a:pt x="816" y="640"/>
                  </a:lnTo>
                  <a:lnTo>
                    <a:pt x="864" y="400"/>
                  </a:lnTo>
                  <a:lnTo>
                    <a:pt x="816" y="208"/>
                  </a:lnTo>
                  <a:lnTo>
                    <a:pt x="752" y="80"/>
                  </a:lnTo>
                  <a:lnTo>
                    <a:pt x="608" y="0"/>
                  </a:lnTo>
                  <a:lnTo>
                    <a:pt x="0" y="640"/>
                  </a:lnTo>
                  <a:close/>
                </a:path>
              </a:pathLst>
            </a:cu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0164" name="AutoShape 4"/>
            <p:cNvSpPr>
              <a:spLocks noChangeArrowheads="1"/>
            </p:cNvSpPr>
            <p:nvPr/>
          </p:nvSpPr>
          <p:spPr bwMode="auto">
            <a:xfrm>
              <a:off x="192" y="1200"/>
              <a:ext cx="1392" cy="960"/>
            </a:xfrm>
            <a:prstGeom prst="triangle">
              <a:avLst>
                <a:gd name="adj" fmla="val 6407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4114800" y="1981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</a:p>
        </p:txBody>
      </p:sp>
      <p:sp>
        <p:nvSpPr>
          <p:cNvPr id="220166" name="Text Box 6"/>
          <p:cNvSpPr txBox="1">
            <a:spLocks noChangeArrowheads="1"/>
          </p:cNvSpPr>
          <p:nvPr/>
        </p:nvSpPr>
        <p:spPr bwMode="auto">
          <a:xfrm>
            <a:off x="7162800" y="762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220167" name="Text Box 7"/>
          <p:cNvSpPr txBox="1">
            <a:spLocks noChangeArrowheads="1"/>
          </p:cNvSpPr>
          <p:nvPr/>
        </p:nvSpPr>
        <p:spPr bwMode="auto">
          <a:xfrm>
            <a:off x="8534400" y="1905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220168" name="Text Box 8"/>
          <p:cNvSpPr txBox="1">
            <a:spLocks noChangeArrowheads="1"/>
          </p:cNvSpPr>
          <p:nvPr/>
        </p:nvSpPr>
        <p:spPr bwMode="auto">
          <a:xfrm>
            <a:off x="3200400" y="19812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220169" name="Text Box 9"/>
          <p:cNvSpPr txBox="1">
            <a:spLocks noChangeArrowheads="1"/>
          </p:cNvSpPr>
          <p:nvPr/>
        </p:nvSpPr>
        <p:spPr bwMode="auto">
          <a:xfrm>
            <a:off x="1905000" y="15240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220170" name="Text Box 10"/>
          <p:cNvSpPr txBox="1">
            <a:spLocks noChangeArrowheads="1"/>
          </p:cNvSpPr>
          <p:nvPr/>
        </p:nvSpPr>
        <p:spPr bwMode="auto">
          <a:xfrm>
            <a:off x="152400" y="20320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  <a:r>
              <a:rPr lang="ru-RU" sz="2800" baseline="-25000"/>
              <a:t>1</a:t>
            </a:r>
            <a:endParaRPr lang="ru-RU" sz="2800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495800" y="457200"/>
            <a:ext cx="4191000" cy="1905000"/>
            <a:chOff x="192" y="1200"/>
            <a:chExt cx="1392" cy="960"/>
          </a:xfrm>
        </p:grpSpPr>
        <p:sp>
          <p:nvSpPr>
            <p:cNvPr id="220172" name="Freeform 12"/>
            <p:cNvSpPr>
              <a:spLocks/>
            </p:cNvSpPr>
            <p:nvPr/>
          </p:nvSpPr>
          <p:spPr bwMode="auto">
            <a:xfrm>
              <a:off x="192" y="1591"/>
              <a:ext cx="742" cy="569"/>
            </a:xfrm>
            <a:custGeom>
              <a:avLst/>
              <a:gdLst/>
              <a:ahLst/>
              <a:cxnLst>
                <a:cxn ang="0">
                  <a:pos x="0" y="640"/>
                </a:cxn>
                <a:cxn ang="0">
                  <a:pos x="816" y="640"/>
                </a:cxn>
                <a:cxn ang="0">
                  <a:pos x="864" y="400"/>
                </a:cxn>
                <a:cxn ang="0">
                  <a:pos x="816" y="208"/>
                </a:cxn>
                <a:cxn ang="0">
                  <a:pos x="752" y="80"/>
                </a:cxn>
                <a:cxn ang="0">
                  <a:pos x="608" y="0"/>
                </a:cxn>
                <a:cxn ang="0">
                  <a:pos x="0" y="640"/>
                </a:cxn>
              </a:cxnLst>
              <a:rect l="0" t="0" r="r" b="b"/>
              <a:pathLst>
                <a:path w="864" h="640">
                  <a:moveTo>
                    <a:pt x="0" y="640"/>
                  </a:moveTo>
                  <a:lnTo>
                    <a:pt x="816" y="640"/>
                  </a:lnTo>
                  <a:lnTo>
                    <a:pt x="864" y="400"/>
                  </a:lnTo>
                  <a:lnTo>
                    <a:pt x="816" y="208"/>
                  </a:lnTo>
                  <a:lnTo>
                    <a:pt x="752" y="80"/>
                  </a:lnTo>
                  <a:lnTo>
                    <a:pt x="608" y="0"/>
                  </a:lnTo>
                  <a:lnTo>
                    <a:pt x="0" y="640"/>
                  </a:lnTo>
                  <a:close/>
                </a:path>
              </a:pathLst>
            </a:cu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0173" name="AutoShape 13"/>
            <p:cNvSpPr>
              <a:spLocks noChangeArrowheads="1"/>
            </p:cNvSpPr>
            <p:nvPr/>
          </p:nvSpPr>
          <p:spPr bwMode="auto">
            <a:xfrm>
              <a:off x="192" y="1200"/>
              <a:ext cx="1392" cy="960"/>
            </a:xfrm>
            <a:prstGeom prst="triangle">
              <a:avLst>
                <a:gd name="adj" fmla="val 6407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495800" y="2362200"/>
            <a:ext cx="4191000" cy="2271713"/>
            <a:chOff x="2832" y="1488"/>
            <a:chExt cx="2640" cy="1431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 flipV="1">
              <a:off x="2832" y="1488"/>
              <a:ext cx="2640" cy="1200"/>
              <a:chOff x="192" y="1200"/>
              <a:chExt cx="1392" cy="960"/>
            </a:xfrm>
          </p:grpSpPr>
          <p:sp>
            <p:nvSpPr>
              <p:cNvPr id="220176" name="Freeform 16"/>
              <p:cNvSpPr>
                <a:spLocks/>
              </p:cNvSpPr>
              <p:nvPr/>
            </p:nvSpPr>
            <p:spPr bwMode="auto">
              <a:xfrm>
                <a:off x="192" y="1591"/>
                <a:ext cx="742" cy="569"/>
              </a:xfrm>
              <a:custGeom>
                <a:avLst/>
                <a:gdLst/>
                <a:ahLst/>
                <a:cxnLst>
                  <a:cxn ang="0">
                    <a:pos x="0" y="640"/>
                  </a:cxn>
                  <a:cxn ang="0">
                    <a:pos x="816" y="640"/>
                  </a:cxn>
                  <a:cxn ang="0">
                    <a:pos x="864" y="400"/>
                  </a:cxn>
                  <a:cxn ang="0">
                    <a:pos x="816" y="208"/>
                  </a:cxn>
                  <a:cxn ang="0">
                    <a:pos x="752" y="80"/>
                  </a:cxn>
                  <a:cxn ang="0">
                    <a:pos x="608" y="0"/>
                  </a:cxn>
                  <a:cxn ang="0">
                    <a:pos x="0" y="640"/>
                  </a:cxn>
                </a:cxnLst>
                <a:rect l="0" t="0" r="r" b="b"/>
                <a:pathLst>
                  <a:path w="864" h="640">
                    <a:moveTo>
                      <a:pt x="0" y="640"/>
                    </a:moveTo>
                    <a:lnTo>
                      <a:pt x="816" y="640"/>
                    </a:lnTo>
                    <a:lnTo>
                      <a:pt x="864" y="400"/>
                    </a:lnTo>
                    <a:lnTo>
                      <a:pt x="816" y="208"/>
                    </a:lnTo>
                    <a:lnTo>
                      <a:pt x="752" y="80"/>
                    </a:lnTo>
                    <a:lnTo>
                      <a:pt x="608" y="0"/>
                    </a:lnTo>
                    <a:lnTo>
                      <a:pt x="0" y="64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FF"/>
                  </a:gs>
                  <a:gs pos="100000">
                    <a:schemeClr val="bg1"/>
                  </a:gs>
                </a:gsLst>
                <a:path path="rect">
                  <a:fillToRect t="100000" r="10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0177" name="AutoShape 17"/>
              <p:cNvSpPr>
                <a:spLocks noChangeArrowheads="1"/>
              </p:cNvSpPr>
              <p:nvPr/>
            </p:nvSpPr>
            <p:spPr bwMode="auto">
              <a:xfrm>
                <a:off x="192" y="1200"/>
                <a:ext cx="1392" cy="960"/>
              </a:xfrm>
              <a:prstGeom prst="triangle">
                <a:avLst>
                  <a:gd name="adj" fmla="val 64074"/>
                </a:avLst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20178" name="Text Box 18"/>
            <p:cNvSpPr txBox="1">
              <a:spLocks noChangeArrowheads="1"/>
            </p:cNvSpPr>
            <p:nvPr/>
          </p:nvSpPr>
          <p:spPr bwMode="auto">
            <a:xfrm>
              <a:off x="4464" y="2592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/>
                <a:t>С</a:t>
              </a:r>
              <a:r>
                <a:rPr lang="ru-RU" sz="2800" baseline="-25000"/>
                <a:t>2</a:t>
              </a:r>
              <a:endParaRPr lang="ru-RU" sz="2800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3152775" y="1828800"/>
            <a:ext cx="5365750" cy="990600"/>
            <a:chOff x="1986" y="1152"/>
            <a:chExt cx="3380" cy="624"/>
          </a:xfrm>
        </p:grpSpPr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5040" y="1488"/>
              <a:ext cx="326" cy="288"/>
              <a:chOff x="5040" y="1488"/>
              <a:chExt cx="326" cy="288"/>
            </a:xfrm>
          </p:grpSpPr>
          <p:sp>
            <p:nvSpPr>
              <p:cNvPr id="220181" name="Text Box 21"/>
              <p:cNvSpPr txBox="1">
                <a:spLocks noChangeArrowheads="1"/>
              </p:cNvSpPr>
              <p:nvPr/>
            </p:nvSpPr>
            <p:spPr bwMode="auto">
              <a:xfrm>
                <a:off x="5040" y="1488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</a:p>
            </p:txBody>
          </p:sp>
          <p:grpSp>
            <p:nvGrpSpPr>
              <p:cNvPr id="8" name="Group 22"/>
              <p:cNvGrpSpPr>
                <a:grpSpLocks/>
              </p:cNvGrpSpPr>
              <p:nvPr/>
            </p:nvGrpSpPr>
            <p:grpSpPr bwMode="auto">
              <a:xfrm>
                <a:off x="5232" y="1488"/>
                <a:ext cx="134" cy="174"/>
                <a:chOff x="5232" y="1488"/>
                <a:chExt cx="134" cy="174"/>
              </a:xfrm>
            </p:grpSpPr>
            <p:sp>
              <p:nvSpPr>
                <p:cNvPr id="220183" name="Freeform 23"/>
                <p:cNvSpPr>
                  <a:spLocks/>
                </p:cNvSpPr>
                <p:nvPr/>
              </p:nvSpPr>
              <p:spPr bwMode="auto">
                <a:xfrm>
                  <a:off x="5280" y="1488"/>
                  <a:ext cx="86" cy="1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90"/>
                    </a:cxn>
                    <a:cxn ang="0">
                      <a:pos x="86" y="138"/>
                    </a:cxn>
                  </a:cxnLst>
                  <a:rect l="0" t="0" r="r" b="b"/>
                  <a:pathLst>
                    <a:path w="86" h="138">
                      <a:moveTo>
                        <a:pt x="0" y="0"/>
                      </a:moveTo>
                      <a:cubicBezTo>
                        <a:pt x="3" y="15"/>
                        <a:pt x="4" y="67"/>
                        <a:pt x="18" y="90"/>
                      </a:cubicBezTo>
                      <a:cubicBezTo>
                        <a:pt x="32" y="113"/>
                        <a:pt x="72" y="128"/>
                        <a:pt x="86" y="138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0184" name="Freeform 24"/>
                <p:cNvSpPr>
                  <a:spLocks/>
                </p:cNvSpPr>
                <p:nvPr/>
              </p:nvSpPr>
              <p:spPr bwMode="auto">
                <a:xfrm>
                  <a:off x="5232" y="1488"/>
                  <a:ext cx="110" cy="17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6" y="114"/>
                    </a:cxn>
                    <a:cxn ang="0">
                      <a:pos x="110" y="174"/>
                    </a:cxn>
                  </a:cxnLst>
                  <a:rect l="0" t="0" r="r" b="b"/>
                  <a:pathLst>
                    <a:path w="110" h="174">
                      <a:moveTo>
                        <a:pt x="0" y="0"/>
                      </a:moveTo>
                      <a:cubicBezTo>
                        <a:pt x="4" y="19"/>
                        <a:pt x="8" y="85"/>
                        <a:pt x="26" y="114"/>
                      </a:cubicBezTo>
                      <a:cubicBezTo>
                        <a:pt x="44" y="143"/>
                        <a:pt x="93" y="162"/>
                        <a:pt x="110" y="174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9" name="Group 25"/>
            <p:cNvGrpSpPr>
              <a:grpSpLocks/>
            </p:cNvGrpSpPr>
            <p:nvPr/>
          </p:nvGrpSpPr>
          <p:grpSpPr bwMode="auto">
            <a:xfrm rot="3238569">
              <a:off x="2006" y="1132"/>
              <a:ext cx="134" cy="174"/>
              <a:chOff x="5232" y="1488"/>
              <a:chExt cx="134" cy="174"/>
            </a:xfrm>
          </p:grpSpPr>
          <p:sp>
            <p:nvSpPr>
              <p:cNvPr id="220186" name="Freeform 26"/>
              <p:cNvSpPr>
                <a:spLocks/>
              </p:cNvSpPr>
              <p:nvPr/>
            </p:nvSpPr>
            <p:spPr bwMode="auto">
              <a:xfrm>
                <a:off x="5280" y="1488"/>
                <a:ext cx="86" cy="1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90"/>
                  </a:cxn>
                  <a:cxn ang="0">
                    <a:pos x="86" y="138"/>
                  </a:cxn>
                </a:cxnLst>
                <a:rect l="0" t="0" r="r" b="b"/>
                <a:pathLst>
                  <a:path w="86" h="138">
                    <a:moveTo>
                      <a:pt x="0" y="0"/>
                    </a:moveTo>
                    <a:cubicBezTo>
                      <a:pt x="3" y="15"/>
                      <a:pt x="4" y="67"/>
                      <a:pt x="18" y="90"/>
                    </a:cubicBezTo>
                    <a:cubicBezTo>
                      <a:pt x="32" y="113"/>
                      <a:pt x="72" y="128"/>
                      <a:pt x="86" y="138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0187" name="Freeform 27"/>
              <p:cNvSpPr>
                <a:spLocks/>
              </p:cNvSpPr>
              <p:nvPr/>
            </p:nvSpPr>
            <p:spPr bwMode="auto">
              <a:xfrm>
                <a:off x="5232" y="1488"/>
                <a:ext cx="110" cy="1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114"/>
                  </a:cxn>
                  <a:cxn ang="0">
                    <a:pos x="110" y="174"/>
                  </a:cxn>
                </a:cxnLst>
                <a:rect l="0" t="0" r="r" b="b"/>
                <a:pathLst>
                  <a:path w="110" h="174">
                    <a:moveTo>
                      <a:pt x="0" y="0"/>
                    </a:moveTo>
                    <a:cubicBezTo>
                      <a:pt x="4" y="19"/>
                      <a:pt x="8" y="85"/>
                      <a:pt x="26" y="114"/>
                    </a:cubicBezTo>
                    <a:cubicBezTo>
                      <a:pt x="44" y="143"/>
                      <a:pt x="93" y="162"/>
                      <a:pt x="110" y="174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0" name="Group 28"/>
          <p:cNvGrpSpPr>
            <a:grpSpLocks/>
          </p:cNvGrpSpPr>
          <p:nvPr/>
        </p:nvGrpSpPr>
        <p:grpSpPr bwMode="auto">
          <a:xfrm>
            <a:off x="739775" y="1781175"/>
            <a:ext cx="4643438" cy="1038225"/>
            <a:chOff x="466" y="1122"/>
            <a:chExt cx="2925" cy="654"/>
          </a:xfrm>
        </p:grpSpPr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3104" y="1488"/>
              <a:ext cx="287" cy="288"/>
              <a:chOff x="3104" y="1488"/>
              <a:chExt cx="287" cy="288"/>
            </a:xfrm>
          </p:grpSpPr>
          <p:sp>
            <p:nvSpPr>
              <p:cNvPr id="220190" name="Text Box 30"/>
              <p:cNvSpPr txBox="1">
                <a:spLocks noChangeArrowheads="1"/>
              </p:cNvSpPr>
              <p:nvPr/>
            </p:nvSpPr>
            <p:spPr bwMode="auto">
              <a:xfrm>
                <a:off x="3168" y="1488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220191" name="Freeform 31"/>
              <p:cNvSpPr>
                <a:spLocks/>
              </p:cNvSpPr>
              <p:nvPr/>
            </p:nvSpPr>
            <p:spPr bwMode="auto">
              <a:xfrm rot="-8140970">
                <a:off x="3104" y="1506"/>
                <a:ext cx="110" cy="1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114"/>
                  </a:cxn>
                  <a:cxn ang="0">
                    <a:pos x="110" y="174"/>
                  </a:cxn>
                </a:cxnLst>
                <a:rect l="0" t="0" r="r" b="b"/>
                <a:pathLst>
                  <a:path w="110" h="174">
                    <a:moveTo>
                      <a:pt x="0" y="0"/>
                    </a:moveTo>
                    <a:cubicBezTo>
                      <a:pt x="4" y="19"/>
                      <a:pt x="8" y="85"/>
                      <a:pt x="26" y="114"/>
                    </a:cubicBezTo>
                    <a:cubicBezTo>
                      <a:pt x="44" y="143"/>
                      <a:pt x="93" y="162"/>
                      <a:pt x="110" y="174"/>
                    </a:cubicBezTo>
                  </a:path>
                </a:pathLst>
              </a:custGeom>
              <a:noFill/>
              <a:ln w="3810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0192" name="Freeform 32"/>
            <p:cNvSpPr>
              <a:spLocks/>
            </p:cNvSpPr>
            <p:nvPr/>
          </p:nvSpPr>
          <p:spPr bwMode="auto">
            <a:xfrm rot="10800000">
              <a:off x="466" y="1122"/>
              <a:ext cx="110" cy="1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114"/>
                </a:cxn>
                <a:cxn ang="0">
                  <a:pos x="110" y="174"/>
                </a:cxn>
              </a:cxnLst>
              <a:rect l="0" t="0" r="r" b="b"/>
              <a:pathLst>
                <a:path w="110" h="174">
                  <a:moveTo>
                    <a:pt x="0" y="0"/>
                  </a:moveTo>
                  <a:cubicBezTo>
                    <a:pt x="4" y="19"/>
                    <a:pt x="8" y="85"/>
                    <a:pt x="26" y="114"/>
                  </a:cubicBezTo>
                  <a:cubicBezTo>
                    <a:pt x="44" y="143"/>
                    <a:pt x="93" y="162"/>
                    <a:pt x="110" y="174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0193" name="Text Box 33"/>
          <p:cNvSpPr txBox="1">
            <a:spLocks noChangeArrowheads="1"/>
          </p:cNvSpPr>
          <p:nvPr/>
        </p:nvSpPr>
        <p:spPr bwMode="auto">
          <a:xfrm>
            <a:off x="381000" y="3200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2).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2" name="Group 34"/>
          <p:cNvGrpSpPr>
            <a:grpSpLocks/>
          </p:cNvGrpSpPr>
          <p:nvPr/>
        </p:nvGrpSpPr>
        <p:grpSpPr bwMode="auto">
          <a:xfrm>
            <a:off x="5867400" y="1143000"/>
            <a:ext cx="304800" cy="2438400"/>
            <a:chOff x="3696" y="720"/>
            <a:chExt cx="192" cy="1536"/>
          </a:xfrm>
        </p:grpSpPr>
        <p:sp>
          <p:nvSpPr>
            <p:cNvPr id="220195" name="Line 35"/>
            <p:cNvSpPr>
              <a:spLocks noChangeShapeType="1"/>
            </p:cNvSpPr>
            <p:nvPr/>
          </p:nvSpPr>
          <p:spPr bwMode="auto">
            <a:xfrm>
              <a:off x="3744" y="720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0196" name="Line 36"/>
            <p:cNvSpPr>
              <a:spLocks noChangeShapeType="1"/>
            </p:cNvSpPr>
            <p:nvPr/>
          </p:nvSpPr>
          <p:spPr bwMode="auto">
            <a:xfrm flipV="1">
              <a:off x="3696" y="2064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37"/>
          <p:cNvGrpSpPr>
            <a:grpSpLocks/>
          </p:cNvGrpSpPr>
          <p:nvPr/>
        </p:nvGrpSpPr>
        <p:grpSpPr bwMode="auto">
          <a:xfrm>
            <a:off x="228600" y="4038600"/>
            <a:ext cx="6553200" cy="822325"/>
            <a:chOff x="240" y="3072"/>
            <a:chExt cx="4128" cy="518"/>
          </a:xfrm>
        </p:grpSpPr>
        <p:grpSp>
          <p:nvGrpSpPr>
            <p:cNvPr id="14" name="Group 38"/>
            <p:cNvGrpSpPr>
              <a:grpSpLocks/>
            </p:cNvGrpSpPr>
            <p:nvPr/>
          </p:nvGrpSpPr>
          <p:grpSpPr bwMode="auto">
            <a:xfrm>
              <a:off x="240" y="3072"/>
              <a:ext cx="1530" cy="305"/>
              <a:chOff x="576" y="2496"/>
              <a:chExt cx="1530" cy="305"/>
            </a:xfrm>
          </p:grpSpPr>
          <p:graphicFrame>
            <p:nvGraphicFramePr>
              <p:cNvPr id="220199" name="Object 39"/>
              <p:cNvGraphicFramePr>
                <a:graphicFrameLocks noChangeAspect="1"/>
              </p:cNvGraphicFramePr>
              <p:nvPr/>
            </p:nvGraphicFramePr>
            <p:xfrm>
              <a:off x="576" y="2496"/>
              <a:ext cx="232" cy="273"/>
            </p:xfrm>
            <a:graphic>
              <a:graphicData uri="http://schemas.openxmlformats.org/presentationml/2006/ole">
                <p:oleObj spid="_x0000_s6152" name="Формула" r:id="rId3" imgW="139680" imgH="164880" progId="Equation.3">
                  <p:embed/>
                </p:oleObj>
              </a:graphicData>
            </a:graphic>
          </p:graphicFrame>
          <p:sp>
            <p:nvSpPr>
              <p:cNvPr id="220200" name="Text Box 40"/>
              <p:cNvSpPr txBox="1">
                <a:spLocks noChangeArrowheads="1"/>
              </p:cNvSpPr>
              <p:nvPr/>
            </p:nvSpPr>
            <p:spPr bwMode="auto">
              <a:xfrm>
                <a:off x="720" y="2513"/>
                <a:ext cx="6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ABC</a:t>
                </a:r>
                <a:r>
                  <a:rPr lang="ru-RU" sz="2400" baseline="-25000"/>
                  <a:t> </a:t>
                </a:r>
                <a:r>
                  <a:rPr lang="ru-RU" sz="2400"/>
                  <a:t>=</a:t>
                </a:r>
              </a:p>
            </p:txBody>
          </p:sp>
          <p:graphicFrame>
            <p:nvGraphicFramePr>
              <p:cNvPr id="220201" name="Object 41"/>
              <p:cNvGraphicFramePr>
                <a:graphicFrameLocks noChangeAspect="1"/>
              </p:cNvGraphicFramePr>
              <p:nvPr/>
            </p:nvGraphicFramePr>
            <p:xfrm>
              <a:off x="1344" y="2496"/>
              <a:ext cx="232" cy="273"/>
            </p:xfrm>
            <a:graphic>
              <a:graphicData uri="http://schemas.openxmlformats.org/presentationml/2006/ole">
                <p:oleObj spid="_x0000_s6153" name="Формула" r:id="rId4" imgW="139680" imgH="164880" progId="Equation.3">
                  <p:embed/>
                </p:oleObj>
              </a:graphicData>
            </a:graphic>
          </p:graphicFrame>
          <p:sp>
            <p:nvSpPr>
              <p:cNvPr id="220202" name="Text Box 42"/>
              <p:cNvSpPr txBox="1">
                <a:spLocks noChangeArrowheads="1"/>
              </p:cNvSpPr>
              <p:nvPr/>
            </p:nvSpPr>
            <p:spPr bwMode="auto">
              <a:xfrm>
                <a:off x="1524" y="2513"/>
                <a:ext cx="58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АВС</a:t>
                </a:r>
                <a:r>
                  <a:rPr lang="ru-RU" sz="2400" baseline="-25000"/>
                  <a:t>2</a:t>
                </a:r>
                <a:endParaRPr lang="ru-RU" sz="2400"/>
              </a:p>
            </p:txBody>
          </p:sp>
        </p:grpSp>
        <p:sp>
          <p:nvSpPr>
            <p:cNvPr id="220203" name="Text Box 43"/>
            <p:cNvSpPr txBox="1">
              <a:spLocks noChangeArrowheads="1"/>
            </p:cNvSpPr>
            <p:nvPr/>
          </p:nvSpPr>
          <p:spPr bwMode="auto">
            <a:xfrm>
              <a:off x="1920" y="3072"/>
              <a:ext cx="244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/>
                <a:t>по двум сторонам и углу между ними </a:t>
              </a:r>
            </a:p>
          </p:txBody>
        </p:sp>
      </p:grpSp>
      <p:sp>
        <p:nvSpPr>
          <p:cNvPr id="220204" name="Freeform 44"/>
          <p:cNvSpPr>
            <a:spLocks/>
          </p:cNvSpPr>
          <p:nvPr/>
        </p:nvSpPr>
        <p:spPr bwMode="auto">
          <a:xfrm>
            <a:off x="6172200" y="2197100"/>
            <a:ext cx="838200" cy="317500"/>
          </a:xfrm>
          <a:custGeom>
            <a:avLst/>
            <a:gdLst/>
            <a:ahLst/>
            <a:cxnLst>
              <a:cxn ang="0">
                <a:pos x="0" y="152"/>
              </a:cxn>
              <a:cxn ang="0">
                <a:pos x="144" y="8"/>
              </a:cxn>
              <a:cxn ang="0">
                <a:pos x="336" y="200"/>
              </a:cxn>
              <a:cxn ang="0">
                <a:pos x="528" y="8"/>
              </a:cxn>
            </a:cxnLst>
            <a:rect l="0" t="0" r="r" b="b"/>
            <a:pathLst>
              <a:path w="528" h="200">
                <a:moveTo>
                  <a:pt x="0" y="152"/>
                </a:moveTo>
                <a:cubicBezTo>
                  <a:pt x="44" y="76"/>
                  <a:pt x="88" y="0"/>
                  <a:pt x="144" y="8"/>
                </a:cubicBezTo>
                <a:cubicBezTo>
                  <a:pt x="200" y="16"/>
                  <a:pt x="272" y="200"/>
                  <a:pt x="336" y="200"/>
                </a:cubicBezTo>
                <a:cubicBezTo>
                  <a:pt x="400" y="200"/>
                  <a:pt x="464" y="104"/>
                  <a:pt x="528" y="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0205" name="Freeform 45"/>
          <p:cNvSpPr>
            <a:spLocks/>
          </p:cNvSpPr>
          <p:nvPr/>
        </p:nvSpPr>
        <p:spPr bwMode="auto">
          <a:xfrm>
            <a:off x="4943475" y="2041525"/>
            <a:ext cx="147638" cy="341313"/>
          </a:xfrm>
          <a:custGeom>
            <a:avLst/>
            <a:gdLst/>
            <a:ahLst/>
            <a:cxnLst>
              <a:cxn ang="0">
                <a:pos x="80" y="200"/>
              </a:cxn>
              <a:cxn ang="0">
                <a:pos x="80" y="196"/>
              </a:cxn>
              <a:cxn ang="0">
                <a:pos x="80" y="84"/>
              </a:cxn>
              <a:cxn ang="0">
                <a:pos x="0" y="0"/>
              </a:cxn>
            </a:cxnLst>
            <a:rect l="0" t="0" r="r" b="b"/>
            <a:pathLst>
              <a:path w="93" h="215">
                <a:moveTo>
                  <a:pt x="80" y="200"/>
                </a:moveTo>
                <a:cubicBezTo>
                  <a:pt x="81" y="199"/>
                  <a:pt x="80" y="215"/>
                  <a:pt x="80" y="196"/>
                </a:cubicBezTo>
                <a:cubicBezTo>
                  <a:pt x="80" y="177"/>
                  <a:pt x="93" y="117"/>
                  <a:pt x="80" y="84"/>
                </a:cubicBezTo>
                <a:cubicBezTo>
                  <a:pt x="67" y="51"/>
                  <a:pt x="17" y="17"/>
                  <a:pt x="0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5" name="Group 46"/>
          <p:cNvGrpSpPr>
            <a:grpSpLocks/>
          </p:cNvGrpSpPr>
          <p:nvPr/>
        </p:nvGrpSpPr>
        <p:grpSpPr bwMode="auto">
          <a:xfrm>
            <a:off x="381000" y="5105400"/>
            <a:ext cx="1447800" cy="457200"/>
            <a:chOff x="480" y="3456"/>
            <a:chExt cx="912" cy="288"/>
          </a:xfrm>
        </p:grpSpPr>
        <p:sp>
          <p:nvSpPr>
            <p:cNvPr id="220207" name="Text Box 47"/>
            <p:cNvSpPr txBox="1">
              <a:spLocks noChangeArrowheads="1"/>
            </p:cNvSpPr>
            <p:nvPr/>
          </p:nvSpPr>
          <p:spPr bwMode="auto">
            <a:xfrm>
              <a:off x="624" y="3456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dirty="0"/>
                <a:t>В </a:t>
              </a:r>
              <a:r>
                <a:rPr lang="ru-RU" sz="2400" dirty="0" smtClean="0"/>
                <a:t> =     </a:t>
              </a:r>
              <a:r>
                <a:rPr lang="ru-RU" sz="2400" dirty="0"/>
                <a:t>2,    </a:t>
              </a:r>
            </a:p>
          </p:txBody>
        </p:sp>
        <p:graphicFrame>
          <p:nvGraphicFramePr>
            <p:cNvPr id="220208" name="Object 48"/>
            <p:cNvGraphicFramePr>
              <a:graphicFrameLocks noChangeAspect="1"/>
            </p:cNvGraphicFramePr>
            <p:nvPr/>
          </p:nvGraphicFramePr>
          <p:xfrm>
            <a:off x="480" y="3474"/>
            <a:ext cx="240" cy="222"/>
          </p:xfrm>
          <a:graphic>
            <a:graphicData uri="http://schemas.openxmlformats.org/presentationml/2006/ole">
              <p:oleObj spid="_x0000_s6150" name="Формула" r:id="rId5" imgW="164880" imgH="152280" progId="Equation.3">
                <p:embed/>
              </p:oleObj>
            </a:graphicData>
          </a:graphic>
        </p:graphicFrame>
        <p:graphicFrame>
          <p:nvGraphicFramePr>
            <p:cNvPr id="220209" name="Object 49"/>
            <p:cNvGraphicFramePr>
              <a:graphicFrameLocks noChangeAspect="1"/>
            </p:cNvGraphicFramePr>
            <p:nvPr/>
          </p:nvGraphicFramePr>
          <p:xfrm>
            <a:off x="960" y="3474"/>
            <a:ext cx="240" cy="222"/>
          </p:xfrm>
          <a:graphic>
            <a:graphicData uri="http://schemas.openxmlformats.org/presentationml/2006/ole">
              <p:oleObj spid="_x0000_s6151" name="Формула" r:id="rId6" imgW="164880" imgH="152280" progId="Equation.3">
                <p:embed/>
              </p:oleObj>
            </a:graphicData>
          </a:graphic>
        </p:graphicFrame>
      </p:grpSp>
      <p:grpSp>
        <p:nvGrpSpPr>
          <p:cNvPr id="16" name="Group 50"/>
          <p:cNvGrpSpPr>
            <a:grpSpLocks/>
          </p:cNvGrpSpPr>
          <p:nvPr/>
        </p:nvGrpSpPr>
        <p:grpSpPr bwMode="auto">
          <a:xfrm>
            <a:off x="2514600" y="5105400"/>
            <a:ext cx="1371600" cy="457200"/>
            <a:chOff x="1536" y="3456"/>
            <a:chExt cx="864" cy="288"/>
          </a:xfrm>
        </p:grpSpPr>
        <p:graphicFrame>
          <p:nvGraphicFramePr>
            <p:cNvPr id="220211" name="Object 51"/>
            <p:cNvGraphicFramePr>
              <a:graphicFrameLocks noChangeAspect="1"/>
            </p:cNvGraphicFramePr>
            <p:nvPr/>
          </p:nvGraphicFramePr>
          <p:xfrm>
            <a:off x="1536" y="3474"/>
            <a:ext cx="240" cy="222"/>
          </p:xfrm>
          <a:graphic>
            <a:graphicData uri="http://schemas.openxmlformats.org/presentationml/2006/ole">
              <p:oleObj spid="_x0000_s6148" name="Формула" r:id="rId7" imgW="164880" imgH="152280" progId="Equation.3">
                <p:embed/>
              </p:oleObj>
            </a:graphicData>
          </a:graphic>
        </p:graphicFrame>
        <p:graphicFrame>
          <p:nvGraphicFramePr>
            <p:cNvPr id="220212" name="Object 52"/>
            <p:cNvGraphicFramePr>
              <a:graphicFrameLocks noChangeAspect="1"/>
            </p:cNvGraphicFramePr>
            <p:nvPr/>
          </p:nvGraphicFramePr>
          <p:xfrm>
            <a:off x="1920" y="3474"/>
            <a:ext cx="240" cy="222"/>
          </p:xfrm>
          <a:graphic>
            <a:graphicData uri="http://schemas.openxmlformats.org/presentationml/2006/ole">
              <p:oleObj spid="_x0000_s6149" name="Формула" r:id="rId8" imgW="164880" imgH="152280" progId="Equation.3">
                <p:embed/>
              </p:oleObj>
            </a:graphicData>
          </a:graphic>
        </p:graphicFrame>
        <p:sp>
          <p:nvSpPr>
            <p:cNvPr id="220213" name="Text Box 53"/>
            <p:cNvSpPr txBox="1">
              <a:spLocks noChangeArrowheads="1"/>
            </p:cNvSpPr>
            <p:nvPr/>
          </p:nvSpPr>
          <p:spPr bwMode="auto">
            <a:xfrm>
              <a:off x="1680" y="3456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dirty="0" smtClean="0"/>
                <a:t>2 =    </a:t>
              </a:r>
              <a:r>
                <a:rPr lang="ru-RU" sz="2400" dirty="0"/>
                <a:t>В</a:t>
              </a:r>
              <a:r>
                <a:rPr lang="ru-RU" sz="2400" baseline="-25000" dirty="0"/>
                <a:t>1</a:t>
              </a:r>
              <a:endParaRPr lang="ru-RU" sz="2400" dirty="0"/>
            </a:p>
          </p:txBody>
        </p:sp>
      </p:grpSp>
      <p:grpSp>
        <p:nvGrpSpPr>
          <p:cNvPr id="17" name="Group 54"/>
          <p:cNvGrpSpPr>
            <a:grpSpLocks/>
          </p:cNvGrpSpPr>
          <p:nvPr/>
        </p:nvGrpSpPr>
        <p:grpSpPr bwMode="auto">
          <a:xfrm>
            <a:off x="1371600" y="5867400"/>
            <a:ext cx="1219200" cy="457200"/>
            <a:chOff x="864" y="3696"/>
            <a:chExt cx="768" cy="288"/>
          </a:xfrm>
        </p:grpSpPr>
        <p:sp>
          <p:nvSpPr>
            <p:cNvPr id="220215" name="Text Box 55"/>
            <p:cNvSpPr txBox="1">
              <a:spLocks noChangeArrowheads="1"/>
            </p:cNvSpPr>
            <p:nvPr/>
          </p:nvSpPr>
          <p:spPr bwMode="auto">
            <a:xfrm>
              <a:off x="1200" y="369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/>
                <a:t>=</a:t>
              </a:r>
            </a:p>
          </p:txBody>
        </p:sp>
        <p:graphicFrame>
          <p:nvGraphicFramePr>
            <p:cNvPr id="220216" name="Object 56"/>
            <p:cNvGraphicFramePr>
              <a:graphicFrameLocks noChangeAspect="1"/>
            </p:cNvGraphicFramePr>
            <p:nvPr/>
          </p:nvGraphicFramePr>
          <p:xfrm>
            <a:off x="864" y="3714"/>
            <a:ext cx="240" cy="222"/>
          </p:xfrm>
          <a:graphic>
            <a:graphicData uri="http://schemas.openxmlformats.org/presentationml/2006/ole">
              <p:oleObj spid="_x0000_s6146" name="Формула" r:id="rId9" imgW="164880" imgH="152280" progId="Equation.3">
                <p:embed/>
              </p:oleObj>
            </a:graphicData>
          </a:graphic>
        </p:graphicFrame>
        <p:graphicFrame>
          <p:nvGraphicFramePr>
            <p:cNvPr id="220217" name="Object 57"/>
            <p:cNvGraphicFramePr>
              <a:graphicFrameLocks noChangeAspect="1"/>
            </p:cNvGraphicFramePr>
            <p:nvPr/>
          </p:nvGraphicFramePr>
          <p:xfrm>
            <a:off x="1392" y="3714"/>
            <a:ext cx="240" cy="222"/>
          </p:xfrm>
          <a:graphic>
            <a:graphicData uri="http://schemas.openxmlformats.org/presentationml/2006/ole">
              <p:oleObj spid="_x0000_s6147" name="Формула" r:id="rId10" imgW="164880" imgH="152280" progId="Equation.3">
                <p:embed/>
              </p:oleObj>
            </a:graphicData>
          </a:graphic>
        </p:graphicFrame>
      </p:grpSp>
      <p:sp>
        <p:nvSpPr>
          <p:cNvPr id="220218" name="Text Box 58"/>
          <p:cNvSpPr txBox="1">
            <a:spLocks noChangeArrowheads="1"/>
          </p:cNvSpPr>
          <p:nvPr/>
        </p:nvSpPr>
        <p:spPr bwMode="auto">
          <a:xfrm>
            <a:off x="3352800" y="5105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В</a:t>
            </a:r>
            <a:r>
              <a:rPr lang="ru-RU" sz="2400" baseline="-25000"/>
              <a:t>1</a:t>
            </a:r>
            <a:endParaRPr lang="ru-RU" sz="2400"/>
          </a:p>
        </p:txBody>
      </p:sp>
      <p:sp>
        <p:nvSpPr>
          <p:cNvPr id="220219" name="Text Box 59"/>
          <p:cNvSpPr txBox="1">
            <a:spLocks noChangeArrowheads="1"/>
          </p:cNvSpPr>
          <p:nvPr/>
        </p:nvSpPr>
        <p:spPr bwMode="auto">
          <a:xfrm>
            <a:off x="609600" y="5105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 smtClean="0"/>
              <a:t>В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0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0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500"/>
                                        <p:tgtEl>
                                          <p:spTgt spid="220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0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0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500"/>
                                        <p:tgtEl>
                                          <p:spTgt spid="220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666 0.11111 " pathEditMode="relative" ptsTypes="AA">
                                      <p:cBhvr>
                                        <p:cTn id="47" dur="500" fill="hold"/>
                                        <p:tgtEl>
                                          <p:spTgt spid="220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 0.11111 " pathEditMode="relative" ptsTypes="AA">
                                      <p:cBhvr>
                                        <p:cTn id="49" dur="500" fill="hold"/>
                                        <p:tgtEl>
                                          <p:spTgt spid="220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204" grpId="0" animBg="1"/>
      <p:bldP spid="220205" grpId="0" animBg="1"/>
      <p:bldP spid="220218" grpId="0"/>
      <p:bldP spid="220218" grpId="1"/>
      <p:bldP spid="220219" grpId="0"/>
      <p:bldP spid="22021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Text Box 2"/>
          <p:cNvSpPr txBox="1">
            <a:spLocks noChangeArrowheads="1"/>
          </p:cNvSpPr>
          <p:nvPr/>
        </p:nvSpPr>
        <p:spPr bwMode="auto">
          <a:xfrm>
            <a:off x="76200" y="762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                       Найдите пары подобных </a:t>
            </a:r>
          </a:p>
          <a:p>
            <a:r>
              <a:rPr lang="ru-RU" sz="2400"/>
              <a:t>                            треугольников и докажите их подобие. </a:t>
            </a:r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76200" y="7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Блиц-опрос </a:t>
            </a:r>
          </a:p>
        </p:txBody>
      </p:sp>
      <p:sp>
        <p:nvSpPr>
          <p:cNvPr id="221188" name="AutoShape 4"/>
          <p:cNvSpPr>
            <a:spLocks noChangeArrowheads="1"/>
          </p:cNvSpPr>
          <p:nvPr/>
        </p:nvSpPr>
        <p:spPr bwMode="auto">
          <a:xfrm>
            <a:off x="381000" y="1905000"/>
            <a:ext cx="1676400" cy="2133600"/>
          </a:xfrm>
          <a:prstGeom prst="triangle">
            <a:avLst>
              <a:gd name="adj" fmla="val 63634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1189" name="AutoShape 5"/>
          <p:cNvSpPr>
            <a:spLocks noChangeArrowheads="1"/>
          </p:cNvSpPr>
          <p:nvPr/>
        </p:nvSpPr>
        <p:spPr bwMode="auto">
          <a:xfrm>
            <a:off x="2667000" y="1828800"/>
            <a:ext cx="2743200" cy="3505200"/>
          </a:xfrm>
          <a:prstGeom prst="triangle">
            <a:avLst>
              <a:gd name="adj" fmla="val 63634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1190" name="Text Box 6"/>
          <p:cNvSpPr txBox="1">
            <a:spLocks noChangeArrowheads="1"/>
          </p:cNvSpPr>
          <p:nvPr/>
        </p:nvSpPr>
        <p:spPr bwMode="auto">
          <a:xfrm>
            <a:off x="2362200" y="52578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</a:t>
            </a:r>
            <a:endParaRPr lang="ru-RU" sz="2800"/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4343400" y="1524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</a:t>
            </a:r>
            <a:endParaRPr lang="ru-RU" sz="2800"/>
          </a:p>
        </p:txBody>
      </p:sp>
      <p:sp>
        <p:nvSpPr>
          <p:cNvPr id="221192" name="Text Box 8"/>
          <p:cNvSpPr txBox="1">
            <a:spLocks noChangeArrowheads="1"/>
          </p:cNvSpPr>
          <p:nvPr/>
        </p:nvSpPr>
        <p:spPr bwMode="auto">
          <a:xfrm>
            <a:off x="5410200" y="51816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221193" name="Text Box 9"/>
          <p:cNvSpPr txBox="1">
            <a:spLocks noChangeArrowheads="1"/>
          </p:cNvSpPr>
          <p:nvPr/>
        </p:nvSpPr>
        <p:spPr bwMode="auto">
          <a:xfrm>
            <a:off x="4953000" y="33528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7</a:t>
            </a:r>
            <a:r>
              <a:rPr lang="ru-RU" sz="2400"/>
              <a:t>см</a:t>
            </a:r>
          </a:p>
        </p:txBody>
      </p:sp>
      <p:sp>
        <p:nvSpPr>
          <p:cNvPr id="221194" name="Text Box 10"/>
          <p:cNvSpPr txBox="1">
            <a:spLocks noChangeArrowheads="1"/>
          </p:cNvSpPr>
          <p:nvPr/>
        </p:nvSpPr>
        <p:spPr bwMode="auto">
          <a:xfrm>
            <a:off x="1295400" y="14478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Е</a:t>
            </a: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1905000" y="3962400"/>
            <a:ext cx="390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К</a:t>
            </a:r>
          </a:p>
        </p:txBody>
      </p:sp>
      <p:sp>
        <p:nvSpPr>
          <p:cNvPr id="221196" name="Text Box 12"/>
          <p:cNvSpPr txBox="1">
            <a:spLocks noChangeArrowheads="1"/>
          </p:cNvSpPr>
          <p:nvPr/>
        </p:nvSpPr>
        <p:spPr bwMode="auto">
          <a:xfrm>
            <a:off x="228600" y="40386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F</a:t>
            </a:r>
            <a:endParaRPr lang="ru-RU" sz="280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089400" y="2238375"/>
            <a:ext cx="558800" cy="444500"/>
            <a:chOff x="2576" y="1410"/>
            <a:chExt cx="352" cy="280"/>
          </a:xfrm>
        </p:grpSpPr>
        <p:sp>
          <p:nvSpPr>
            <p:cNvPr id="221198" name="Freeform 14"/>
            <p:cNvSpPr>
              <a:spLocks/>
            </p:cNvSpPr>
            <p:nvPr/>
          </p:nvSpPr>
          <p:spPr bwMode="auto">
            <a:xfrm>
              <a:off x="2654" y="1410"/>
              <a:ext cx="208" cy="59"/>
            </a:xfrm>
            <a:custGeom>
              <a:avLst/>
              <a:gdLst/>
              <a:ahLst/>
              <a:cxnLst>
                <a:cxn ang="0">
                  <a:pos x="208" y="40"/>
                </a:cxn>
                <a:cxn ang="0">
                  <a:pos x="96" y="52"/>
                </a:cxn>
                <a:cxn ang="0">
                  <a:pos x="0" y="0"/>
                </a:cxn>
              </a:cxnLst>
              <a:rect l="0" t="0" r="r" b="b"/>
              <a:pathLst>
                <a:path w="208" h="59">
                  <a:moveTo>
                    <a:pt x="208" y="40"/>
                  </a:moveTo>
                  <a:cubicBezTo>
                    <a:pt x="189" y="41"/>
                    <a:pt x="131" y="59"/>
                    <a:pt x="96" y="52"/>
                  </a:cubicBezTo>
                  <a:cubicBezTo>
                    <a:pt x="61" y="45"/>
                    <a:pt x="20" y="11"/>
                    <a:pt x="0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1199" name="Text Box 15"/>
            <p:cNvSpPr txBox="1">
              <a:spLocks noChangeArrowheads="1"/>
            </p:cNvSpPr>
            <p:nvPr/>
          </p:nvSpPr>
          <p:spPr bwMode="auto">
            <a:xfrm>
              <a:off x="2576" y="1440"/>
              <a:ext cx="3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/>
                <a:t>40</a:t>
              </a:r>
              <a:r>
                <a:rPr lang="ru-RU" sz="2000" b="1" baseline="30000"/>
                <a:t>0</a:t>
              </a:r>
              <a:endParaRPr lang="ru-RU" sz="2000" b="1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117600" y="2298700"/>
            <a:ext cx="558800" cy="444500"/>
            <a:chOff x="2576" y="1410"/>
            <a:chExt cx="352" cy="280"/>
          </a:xfrm>
        </p:grpSpPr>
        <p:sp>
          <p:nvSpPr>
            <p:cNvPr id="221201" name="Freeform 17"/>
            <p:cNvSpPr>
              <a:spLocks/>
            </p:cNvSpPr>
            <p:nvPr/>
          </p:nvSpPr>
          <p:spPr bwMode="auto">
            <a:xfrm>
              <a:off x="2654" y="1410"/>
              <a:ext cx="208" cy="59"/>
            </a:xfrm>
            <a:custGeom>
              <a:avLst/>
              <a:gdLst/>
              <a:ahLst/>
              <a:cxnLst>
                <a:cxn ang="0">
                  <a:pos x="208" y="40"/>
                </a:cxn>
                <a:cxn ang="0">
                  <a:pos x="96" y="52"/>
                </a:cxn>
                <a:cxn ang="0">
                  <a:pos x="0" y="0"/>
                </a:cxn>
              </a:cxnLst>
              <a:rect l="0" t="0" r="r" b="b"/>
              <a:pathLst>
                <a:path w="208" h="59">
                  <a:moveTo>
                    <a:pt x="208" y="40"/>
                  </a:moveTo>
                  <a:cubicBezTo>
                    <a:pt x="189" y="41"/>
                    <a:pt x="131" y="59"/>
                    <a:pt x="96" y="52"/>
                  </a:cubicBezTo>
                  <a:cubicBezTo>
                    <a:pt x="61" y="45"/>
                    <a:pt x="20" y="11"/>
                    <a:pt x="0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1202" name="Text Box 18"/>
            <p:cNvSpPr txBox="1">
              <a:spLocks noChangeArrowheads="1"/>
            </p:cNvSpPr>
            <p:nvPr/>
          </p:nvSpPr>
          <p:spPr bwMode="auto">
            <a:xfrm>
              <a:off x="2576" y="1440"/>
              <a:ext cx="3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/>
                <a:t>40</a:t>
              </a:r>
              <a:r>
                <a:rPr lang="ru-RU" sz="2000" b="1" baseline="30000"/>
                <a:t>0</a:t>
              </a:r>
              <a:endParaRPr lang="ru-RU" sz="2000" b="1"/>
            </a:p>
          </p:txBody>
        </p:sp>
      </p:grpSp>
      <p:sp>
        <p:nvSpPr>
          <p:cNvPr id="221203" name="Text Box 19"/>
          <p:cNvSpPr txBox="1">
            <a:spLocks noChangeArrowheads="1"/>
          </p:cNvSpPr>
          <p:nvPr/>
        </p:nvSpPr>
        <p:spPr bwMode="auto">
          <a:xfrm>
            <a:off x="2895600" y="32766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8см</a:t>
            </a:r>
          </a:p>
        </p:txBody>
      </p:sp>
      <p:sp>
        <p:nvSpPr>
          <p:cNvPr id="221204" name="Text Box 20"/>
          <p:cNvSpPr txBox="1">
            <a:spLocks noChangeArrowheads="1"/>
          </p:cNvSpPr>
          <p:nvPr/>
        </p:nvSpPr>
        <p:spPr bwMode="auto">
          <a:xfrm>
            <a:off x="1676400" y="2743200"/>
            <a:ext cx="969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3,5см</a:t>
            </a:r>
          </a:p>
        </p:txBody>
      </p:sp>
      <p:sp>
        <p:nvSpPr>
          <p:cNvPr id="221205" name="Text Box 21"/>
          <p:cNvSpPr txBox="1">
            <a:spLocks noChangeArrowheads="1"/>
          </p:cNvSpPr>
          <p:nvPr/>
        </p:nvSpPr>
        <p:spPr bwMode="auto">
          <a:xfrm>
            <a:off x="228600" y="26670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4см</a:t>
            </a:r>
          </a:p>
        </p:txBody>
      </p:sp>
      <p:graphicFrame>
        <p:nvGraphicFramePr>
          <p:cNvPr id="221206" name="Object 22"/>
          <p:cNvGraphicFramePr>
            <a:graphicFrameLocks noChangeAspect="1"/>
          </p:cNvGraphicFramePr>
          <p:nvPr/>
        </p:nvGraphicFramePr>
        <p:xfrm>
          <a:off x="5718175" y="1066800"/>
          <a:ext cx="1793875" cy="552450"/>
        </p:xfrm>
        <a:graphic>
          <a:graphicData uri="http://schemas.openxmlformats.org/presentationml/2006/ole">
            <p:oleObj spid="_x0000_s7170" name="Формула" r:id="rId4" imgW="660240" imgH="203040" progId="Equation.3">
              <p:embed/>
            </p:oleObj>
          </a:graphicData>
        </a:graphic>
      </p:graphicFrame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715000" y="1792288"/>
            <a:ext cx="549275" cy="950912"/>
            <a:chOff x="3398" y="889"/>
            <a:chExt cx="346" cy="599"/>
          </a:xfrm>
        </p:grpSpPr>
        <p:sp>
          <p:nvSpPr>
            <p:cNvPr id="221208" name="Text Box 24"/>
            <p:cNvSpPr txBox="1">
              <a:spLocks noChangeArrowheads="1"/>
            </p:cNvSpPr>
            <p:nvPr/>
          </p:nvSpPr>
          <p:spPr bwMode="auto">
            <a:xfrm>
              <a:off x="3398" y="889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4</a:t>
              </a:r>
            </a:p>
          </p:txBody>
        </p:sp>
        <p:sp>
          <p:nvSpPr>
            <p:cNvPr id="221209" name="Text Box 25"/>
            <p:cNvSpPr txBox="1">
              <a:spLocks noChangeArrowheads="1"/>
            </p:cNvSpPr>
            <p:nvPr/>
          </p:nvSpPr>
          <p:spPr bwMode="auto">
            <a:xfrm>
              <a:off x="3408" y="12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8</a:t>
              </a:r>
            </a:p>
          </p:txBody>
        </p:sp>
        <p:sp>
          <p:nvSpPr>
            <p:cNvPr id="221210" name="Line 26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340475" y="1752600"/>
            <a:ext cx="989013" cy="950913"/>
            <a:chOff x="3792" y="864"/>
            <a:chExt cx="623" cy="599"/>
          </a:xfrm>
        </p:grpSpPr>
        <p:sp>
          <p:nvSpPr>
            <p:cNvPr id="221212" name="Text Box 28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4032" y="864"/>
              <a:ext cx="383" cy="599"/>
              <a:chOff x="3398" y="889"/>
              <a:chExt cx="383" cy="599"/>
            </a:xfrm>
          </p:grpSpPr>
          <p:sp>
            <p:nvSpPr>
              <p:cNvPr id="221214" name="Text Box 30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3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3,5</a:t>
                </a:r>
              </a:p>
            </p:txBody>
          </p:sp>
          <p:sp>
            <p:nvSpPr>
              <p:cNvPr id="221215" name="Text Box 31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 7</a:t>
                </a:r>
              </a:p>
            </p:txBody>
          </p:sp>
          <p:sp>
            <p:nvSpPr>
              <p:cNvPr id="221216" name="Line 32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21217" name="Text Box 33"/>
          <p:cNvSpPr txBox="1">
            <a:spLocks noChangeArrowheads="1"/>
          </p:cNvSpPr>
          <p:nvPr/>
        </p:nvSpPr>
        <p:spPr bwMode="auto">
          <a:xfrm>
            <a:off x="7572375" y="1981200"/>
            <a:ext cx="113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Верно</a:t>
            </a:r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6172200" y="3124201"/>
            <a:ext cx="2413001" cy="881063"/>
            <a:chOff x="288" y="1200"/>
            <a:chExt cx="1520" cy="555"/>
          </a:xfrm>
        </p:grpSpPr>
        <p:graphicFrame>
          <p:nvGraphicFramePr>
            <p:cNvPr id="221219" name="Object 35"/>
            <p:cNvGraphicFramePr>
              <a:graphicFrameLocks noChangeAspect="1"/>
            </p:cNvGraphicFramePr>
            <p:nvPr/>
          </p:nvGraphicFramePr>
          <p:xfrm>
            <a:off x="288" y="1200"/>
            <a:ext cx="232" cy="273"/>
          </p:xfrm>
          <a:graphic>
            <a:graphicData uri="http://schemas.openxmlformats.org/presentationml/2006/ole">
              <p:oleObj spid="_x0000_s7171" name="Формула" r:id="rId5" imgW="139680" imgH="164880" progId="Equation.3">
                <p:embed/>
              </p:oleObj>
            </a:graphicData>
          </a:graphic>
        </p:graphicFrame>
        <p:sp>
          <p:nvSpPr>
            <p:cNvPr id="221220" name="Text Box 36"/>
            <p:cNvSpPr txBox="1">
              <a:spLocks noChangeArrowheads="1"/>
            </p:cNvSpPr>
            <p:nvPr/>
          </p:nvSpPr>
          <p:spPr bwMode="auto">
            <a:xfrm>
              <a:off x="480" y="1232"/>
              <a:ext cx="1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FEK          </a:t>
              </a:r>
              <a:r>
                <a:rPr lang="ru-RU" sz="2400" dirty="0" smtClean="0"/>
                <a:t>    </a:t>
              </a:r>
              <a:r>
                <a:rPr lang="en-US" sz="2400" dirty="0" smtClean="0"/>
                <a:t>A</a:t>
              </a:r>
              <a:r>
                <a:rPr lang="ru-RU" sz="2400" dirty="0"/>
                <a:t>ВС</a:t>
              </a:r>
            </a:p>
            <a:p>
              <a:r>
                <a:rPr lang="ru-RU" sz="2400" dirty="0"/>
                <a:t>по 2 признаку</a:t>
              </a:r>
            </a:p>
          </p:txBody>
        </p:sp>
        <p:sp>
          <p:nvSpPr>
            <p:cNvPr id="221221" name="Freeform 37"/>
            <p:cNvSpPr>
              <a:spLocks/>
            </p:cNvSpPr>
            <p:nvPr/>
          </p:nvSpPr>
          <p:spPr bwMode="auto">
            <a:xfrm rot="206182">
              <a:off x="960" y="1344"/>
              <a:ext cx="240" cy="95"/>
            </a:xfrm>
            <a:custGeom>
              <a:avLst/>
              <a:gdLst/>
              <a:ahLst/>
              <a:cxnLst>
                <a:cxn ang="0">
                  <a:pos x="203" y="138"/>
                </a:cxn>
                <a:cxn ang="0">
                  <a:pos x="160" y="181"/>
                </a:cxn>
                <a:cxn ang="0">
                  <a:pos x="73" y="199"/>
                </a:cxn>
                <a:cxn ang="0">
                  <a:pos x="11" y="148"/>
                </a:cxn>
                <a:cxn ang="0">
                  <a:pos x="11" y="66"/>
                </a:cxn>
                <a:cxn ang="0">
                  <a:pos x="68" y="26"/>
                </a:cxn>
                <a:cxn ang="0">
                  <a:pos x="160" y="39"/>
                </a:cxn>
                <a:cxn ang="0">
                  <a:pos x="285" y="110"/>
                </a:cxn>
                <a:cxn ang="0">
                  <a:pos x="378" y="172"/>
                </a:cxn>
                <a:cxn ang="0">
                  <a:pos x="485" y="167"/>
                </a:cxn>
                <a:cxn ang="0">
                  <a:pos x="535" y="113"/>
                </a:cxn>
                <a:cxn ang="0">
                  <a:pos x="517" y="31"/>
                </a:cxn>
                <a:cxn ang="0">
                  <a:pos x="433" y="3"/>
                </a:cxn>
                <a:cxn ang="0">
                  <a:pos x="348" y="49"/>
                </a:cxn>
              </a:cxnLst>
              <a:rect l="0" t="0" r="r" b="b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21222" name="Object 38"/>
            <p:cNvGraphicFramePr>
              <a:graphicFrameLocks noChangeAspect="1"/>
            </p:cNvGraphicFramePr>
            <p:nvPr/>
          </p:nvGraphicFramePr>
          <p:xfrm>
            <a:off x="1208" y="1200"/>
            <a:ext cx="232" cy="273"/>
          </p:xfrm>
          <a:graphic>
            <a:graphicData uri="http://schemas.openxmlformats.org/presentationml/2006/ole">
              <p:oleObj spid="_x0000_s7172" name="Формула" r:id="rId6" imgW="139680" imgH="1648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2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1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1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ext Box 2"/>
          <p:cNvSpPr txBox="1">
            <a:spLocks noChangeArrowheads="1"/>
          </p:cNvSpPr>
          <p:nvPr/>
        </p:nvSpPr>
        <p:spPr bwMode="auto">
          <a:xfrm>
            <a:off x="76200" y="762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                       Найдите пары подобных </a:t>
            </a:r>
          </a:p>
          <a:p>
            <a:r>
              <a:rPr lang="ru-RU" sz="2400"/>
              <a:t>                            треугольников и докажите их подобие. </a:t>
            </a:r>
          </a:p>
        </p:txBody>
      </p:sp>
      <p:sp>
        <p:nvSpPr>
          <p:cNvPr id="223235" name="Text Box 3"/>
          <p:cNvSpPr txBox="1">
            <a:spLocks noChangeArrowheads="1"/>
          </p:cNvSpPr>
          <p:nvPr/>
        </p:nvSpPr>
        <p:spPr bwMode="auto">
          <a:xfrm>
            <a:off x="76200" y="7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Блиц-опрос </a:t>
            </a:r>
          </a:p>
        </p:txBody>
      </p:sp>
      <p:sp>
        <p:nvSpPr>
          <p:cNvPr id="223236" name="AutoShape 4"/>
          <p:cNvSpPr>
            <a:spLocks noChangeArrowheads="1"/>
          </p:cNvSpPr>
          <p:nvPr/>
        </p:nvSpPr>
        <p:spPr bwMode="auto">
          <a:xfrm>
            <a:off x="152400" y="1905000"/>
            <a:ext cx="2514600" cy="3352800"/>
          </a:xfrm>
          <a:prstGeom prst="triangle">
            <a:avLst>
              <a:gd name="adj" fmla="val 49495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3237" name="AutoShape 5"/>
          <p:cNvSpPr>
            <a:spLocks noChangeArrowheads="1"/>
          </p:cNvSpPr>
          <p:nvPr/>
        </p:nvSpPr>
        <p:spPr bwMode="auto">
          <a:xfrm>
            <a:off x="3276600" y="1828800"/>
            <a:ext cx="1828800" cy="2438400"/>
          </a:xfrm>
          <a:prstGeom prst="triangle">
            <a:avLst>
              <a:gd name="adj" fmla="val 48264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2895600" y="41148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Р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4038600" y="1447800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Q</a:t>
            </a:r>
            <a:endParaRPr lang="ru-RU" sz="2800"/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5105400" y="41148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R</a:t>
            </a:r>
            <a:endParaRPr lang="ru-RU" sz="2800"/>
          </a:p>
        </p:txBody>
      </p:sp>
      <p:sp>
        <p:nvSpPr>
          <p:cNvPr id="223241" name="Text Box 9"/>
          <p:cNvSpPr txBox="1">
            <a:spLocks noChangeArrowheads="1"/>
          </p:cNvSpPr>
          <p:nvPr/>
        </p:nvSpPr>
        <p:spPr bwMode="auto">
          <a:xfrm>
            <a:off x="4541838" y="2743200"/>
            <a:ext cx="715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3</a:t>
            </a:r>
            <a:r>
              <a:rPr lang="ru-RU" sz="2400"/>
              <a:t>см</a:t>
            </a:r>
          </a:p>
        </p:txBody>
      </p:sp>
      <p:sp>
        <p:nvSpPr>
          <p:cNvPr id="223242" name="Text Box 10"/>
          <p:cNvSpPr txBox="1">
            <a:spLocks noChangeArrowheads="1"/>
          </p:cNvSpPr>
          <p:nvPr/>
        </p:nvSpPr>
        <p:spPr bwMode="auto">
          <a:xfrm>
            <a:off x="1295400" y="14478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223243" name="Text Box 11"/>
          <p:cNvSpPr txBox="1">
            <a:spLocks noChangeArrowheads="1"/>
          </p:cNvSpPr>
          <p:nvPr/>
        </p:nvSpPr>
        <p:spPr bwMode="auto">
          <a:xfrm>
            <a:off x="2438400" y="52578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223244" name="Text Box 12"/>
          <p:cNvSpPr txBox="1">
            <a:spLocks noChangeArrowheads="1"/>
          </p:cNvSpPr>
          <p:nvPr/>
        </p:nvSpPr>
        <p:spPr bwMode="auto">
          <a:xfrm>
            <a:off x="152400" y="52578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886200" y="2238375"/>
            <a:ext cx="558800" cy="444500"/>
            <a:chOff x="2576" y="1410"/>
            <a:chExt cx="352" cy="280"/>
          </a:xfrm>
        </p:grpSpPr>
        <p:sp>
          <p:nvSpPr>
            <p:cNvPr id="223246" name="Freeform 14"/>
            <p:cNvSpPr>
              <a:spLocks/>
            </p:cNvSpPr>
            <p:nvPr/>
          </p:nvSpPr>
          <p:spPr bwMode="auto">
            <a:xfrm>
              <a:off x="2654" y="1410"/>
              <a:ext cx="208" cy="59"/>
            </a:xfrm>
            <a:custGeom>
              <a:avLst/>
              <a:gdLst/>
              <a:ahLst/>
              <a:cxnLst>
                <a:cxn ang="0">
                  <a:pos x="208" y="40"/>
                </a:cxn>
                <a:cxn ang="0">
                  <a:pos x="96" y="52"/>
                </a:cxn>
                <a:cxn ang="0">
                  <a:pos x="0" y="0"/>
                </a:cxn>
              </a:cxnLst>
              <a:rect l="0" t="0" r="r" b="b"/>
              <a:pathLst>
                <a:path w="208" h="59">
                  <a:moveTo>
                    <a:pt x="208" y="40"/>
                  </a:moveTo>
                  <a:cubicBezTo>
                    <a:pt x="189" y="41"/>
                    <a:pt x="131" y="59"/>
                    <a:pt x="96" y="52"/>
                  </a:cubicBezTo>
                  <a:cubicBezTo>
                    <a:pt x="61" y="45"/>
                    <a:pt x="20" y="11"/>
                    <a:pt x="0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3247" name="Text Box 15"/>
            <p:cNvSpPr txBox="1">
              <a:spLocks noChangeArrowheads="1"/>
            </p:cNvSpPr>
            <p:nvPr/>
          </p:nvSpPr>
          <p:spPr bwMode="auto">
            <a:xfrm>
              <a:off x="2576" y="1440"/>
              <a:ext cx="3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/>
                <a:t>40</a:t>
              </a:r>
              <a:r>
                <a:rPr lang="ru-RU" sz="2000" b="1" baseline="30000"/>
                <a:t>0</a:t>
              </a:r>
              <a:endParaRPr lang="ru-RU" sz="2000" b="1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117600" y="2298700"/>
            <a:ext cx="558800" cy="444500"/>
            <a:chOff x="2576" y="1410"/>
            <a:chExt cx="352" cy="280"/>
          </a:xfrm>
        </p:grpSpPr>
        <p:sp>
          <p:nvSpPr>
            <p:cNvPr id="223249" name="Freeform 17"/>
            <p:cNvSpPr>
              <a:spLocks/>
            </p:cNvSpPr>
            <p:nvPr/>
          </p:nvSpPr>
          <p:spPr bwMode="auto">
            <a:xfrm>
              <a:off x="2654" y="1410"/>
              <a:ext cx="208" cy="59"/>
            </a:xfrm>
            <a:custGeom>
              <a:avLst/>
              <a:gdLst/>
              <a:ahLst/>
              <a:cxnLst>
                <a:cxn ang="0">
                  <a:pos x="208" y="40"/>
                </a:cxn>
                <a:cxn ang="0">
                  <a:pos x="96" y="52"/>
                </a:cxn>
                <a:cxn ang="0">
                  <a:pos x="0" y="0"/>
                </a:cxn>
              </a:cxnLst>
              <a:rect l="0" t="0" r="r" b="b"/>
              <a:pathLst>
                <a:path w="208" h="59">
                  <a:moveTo>
                    <a:pt x="208" y="40"/>
                  </a:moveTo>
                  <a:cubicBezTo>
                    <a:pt x="189" y="41"/>
                    <a:pt x="131" y="59"/>
                    <a:pt x="96" y="52"/>
                  </a:cubicBezTo>
                  <a:cubicBezTo>
                    <a:pt x="61" y="45"/>
                    <a:pt x="20" y="11"/>
                    <a:pt x="0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3250" name="Text Box 18"/>
            <p:cNvSpPr txBox="1">
              <a:spLocks noChangeArrowheads="1"/>
            </p:cNvSpPr>
            <p:nvPr/>
          </p:nvSpPr>
          <p:spPr bwMode="auto">
            <a:xfrm>
              <a:off x="2576" y="1440"/>
              <a:ext cx="3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/>
                <a:t>40</a:t>
              </a:r>
              <a:r>
                <a:rPr lang="ru-RU" sz="2000" b="1" baseline="30000"/>
                <a:t>0</a:t>
              </a:r>
              <a:endParaRPr lang="ru-RU" sz="2000" b="1"/>
            </a:p>
          </p:txBody>
        </p:sp>
      </p:grpSp>
      <p:sp>
        <p:nvSpPr>
          <p:cNvPr id="223251" name="Text Box 19"/>
          <p:cNvSpPr txBox="1">
            <a:spLocks noChangeArrowheads="1"/>
          </p:cNvSpPr>
          <p:nvPr/>
        </p:nvSpPr>
        <p:spPr bwMode="auto">
          <a:xfrm>
            <a:off x="2971800" y="28194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3</a:t>
            </a:r>
            <a:r>
              <a:rPr lang="ru-RU" sz="2400"/>
              <a:t>см</a:t>
            </a:r>
          </a:p>
        </p:txBody>
      </p:sp>
      <p:sp>
        <p:nvSpPr>
          <p:cNvPr id="223252" name="Text Box 20"/>
          <p:cNvSpPr txBox="1">
            <a:spLocks noChangeArrowheads="1"/>
          </p:cNvSpPr>
          <p:nvPr/>
        </p:nvSpPr>
        <p:spPr bwMode="auto">
          <a:xfrm>
            <a:off x="1981200" y="33528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5см</a:t>
            </a:r>
          </a:p>
        </p:txBody>
      </p:sp>
      <p:sp>
        <p:nvSpPr>
          <p:cNvPr id="223253" name="Text Box 21"/>
          <p:cNvSpPr txBox="1">
            <a:spLocks noChangeArrowheads="1"/>
          </p:cNvSpPr>
          <p:nvPr/>
        </p:nvSpPr>
        <p:spPr bwMode="auto">
          <a:xfrm>
            <a:off x="122238" y="3352800"/>
            <a:ext cx="715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5</a:t>
            </a:r>
            <a:r>
              <a:rPr lang="ru-RU" sz="2400"/>
              <a:t>см</a:t>
            </a:r>
          </a:p>
        </p:txBody>
      </p:sp>
      <p:graphicFrame>
        <p:nvGraphicFramePr>
          <p:cNvPr id="223254" name="Object 22"/>
          <p:cNvGraphicFramePr>
            <a:graphicFrameLocks noChangeAspect="1"/>
          </p:cNvGraphicFramePr>
          <p:nvPr/>
        </p:nvGraphicFramePr>
        <p:xfrm>
          <a:off x="5700713" y="1066800"/>
          <a:ext cx="1828800" cy="552450"/>
        </p:xfrm>
        <a:graphic>
          <a:graphicData uri="http://schemas.openxmlformats.org/presentationml/2006/ole">
            <p:oleObj spid="_x0000_s8194" name="Формула" r:id="rId4" imgW="672840" imgH="203040" progId="Equation.3">
              <p:embed/>
            </p:oleObj>
          </a:graphicData>
        </a:graphic>
      </p:graphicFrame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715000" y="1792288"/>
            <a:ext cx="549275" cy="950912"/>
            <a:chOff x="3398" y="889"/>
            <a:chExt cx="346" cy="599"/>
          </a:xfrm>
        </p:grpSpPr>
        <p:sp>
          <p:nvSpPr>
            <p:cNvPr id="223256" name="Text Box 24"/>
            <p:cNvSpPr txBox="1">
              <a:spLocks noChangeArrowheads="1"/>
            </p:cNvSpPr>
            <p:nvPr/>
          </p:nvSpPr>
          <p:spPr bwMode="auto">
            <a:xfrm>
              <a:off x="3398" y="889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5</a:t>
              </a:r>
              <a:endParaRPr lang="ru-RU" sz="2400"/>
            </a:p>
          </p:txBody>
        </p:sp>
        <p:sp>
          <p:nvSpPr>
            <p:cNvPr id="223257" name="Text Box 25"/>
            <p:cNvSpPr txBox="1">
              <a:spLocks noChangeArrowheads="1"/>
            </p:cNvSpPr>
            <p:nvPr/>
          </p:nvSpPr>
          <p:spPr bwMode="auto">
            <a:xfrm>
              <a:off x="3408" y="12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3</a:t>
              </a:r>
              <a:endParaRPr lang="ru-RU" sz="2400"/>
            </a:p>
          </p:txBody>
        </p:sp>
        <p:sp>
          <p:nvSpPr>
            <p:cNvPr id="223258" name="Line 26"/>
            <p:cNvSpPr>
              <a:spLocks noChangeShapeType="1"/>
            </p:cNvSpPr>
            <p:nvPr/>
          </p:nvSpPr>
          <p:spPr bwMode="auto">
            <a:xfrm>
              <a:off x="3408" y="1200"/>
              <a:ext cx="3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340475" y="1752600"/>
            <a:ext cx="930275" cy="950913"/>
            <a:chOff x="3792" y="864"/>
            <a:chExt cx="586" cy="599"/>
          </a:xfrm>
        </p:grpSpPr>
        <p:sp>
          <p:nvSpPr>
            <p:cNvPr id="223260" name="Text Box 28"/>
            <p:cNvSpPr txBox="1">
              <a:spLocks noChangeArrowheads="1"/>
            </p:cNvSpPr>
            <p:nvPr/>
          </p:nvSpPr>
          <p:spPr bwMode="auto">
            <a:xfrm>
              <a:off x="3792" y="10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  <a:endParaRPr lang="ru-RU" sz="2400"/>
            </a:p>
          </p:txBody>
        </p: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4032" y="864"/>
              <a:ext cx="346" cy="599"/>
              <a:chOff x="3398" y="889"/>
              <a:chExt cx="346" cy="599"/>
            </a:xfrm>
          </p:grpSpPr>
          <p:sp>
            <p:nvSpPr>
              <p:cNvPr id="223262" name="Text Box 30"/>
              <p:cNvSpPr txBox="1">
                <a:spLocks noChangeArrowheads="1"/>
              </p:cNvSpPr>
              <p:nvPr/>
            </p:nvSpPr>
            <p:spPr bwMode="auto">
              <a:xfrm>
                <a:off x="3398" y="889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5</a:t>
                </a:r>
              </a:p>
            </p:txBody>
          </p:sp>
          <p:sp>
            <p:nvSpPr>
              <p:cNvPr id="223263" name="Text Box 31"/>
              <p:cNvSpPr txBox="1">
                <a:spLocks noChangeArrowheads="1"/>
              </p:cNvSpPr>
              <p:nvPr/>
            </p:nvSpPr>
            <p:spPr bwMode="auto">
              <a:xfrm>
                <a:off x="3408" y="1200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3</a:t>
                </a:r>
                <a:endParaRPr lang="ru-RU" sz="2400"/>
              </a:p>
            </p:txBody>
          </p:sp>
          <p:sp>
            <p:nvSpPr>
              <p:cNvPr id="223264" name="Line 32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33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23265" name="Text Box 33"/>
          <p:cNvSpPr txBox="1">
            <a:spLocks noChangeArrowheads="1"/>
          </p:cNvSpPr>
          <p:nvPr/>
        </p:nvSpPr>
        <p:spPr bwMode="auto">
          <a:xfrm>
            <a:off x="7572375" y="1981200"/>
            <a:ext cx="113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Верно</a:t>
            </a:r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6172200" y="3124201"/>
            <a:ext cx="2425701" cy="881063"/>
            <a:chOff x="288" y="1200"/>
            <a:chExt cx="1528" cy="555"/>
          </a:xfrm>
        </p:grpSpPr>
        <p:graphicFrame>
          <p:nvGraphicFramePr>
            <p:cNvPr id="223267" name="Object 35"/>
            <p:cNvGraphicFramePr>
              <a:graphicFrameLocks noChangeAspect="1"/>
            </p:cNvGraphicFramePr>
            <p:nvPr/>
          </p:nvGraphicFramePr>
          <p:xfrm>
            <a:off x="288" y="1200"/>
            <a:ext cx="232" cy="273"/>
          </p:xfrm>
          <a:graphic>
            <a:graphicData uri="http://schemas.openxmlformats.org/presentationml/2006/ole">
              <p:oleObj spid="_x0000_s8195" name="Формула" r:id="rId5" imgW="139680" imgH="164880" progId="Equation.3">
                <p:embed/>
              </p:oleObj>
            </a:graphicData>
          </a:graphic>
        </p:graphicFrame>
        <p:sp>
          <p:nvSpPr>
            <p:cNvPr id="223268" name="Text Box 36"/>
            <p:cNvSpPr txBox="1">
              <a:spLocks noChangeArrowheads="1"/>
            </p:cNvSpPr>
            <p:nvPr/>
          </p:nvSpPr>
          <p:spPr bwMode="auto">
            <a:xfrm>
              <a:off x="480" y="1232"/>
              <a:ext cx="133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ABC         </a:t>
              </a:r>
              <a:r>
                <a:rPr lang="ru-RU" sz="2400" dirty="0" smtClean="0"/>
                <a:t>    </a:t>
              </a:r>
              <a:r>
                <a:rPr lang="en-US" sz="2400" dirty="0" smtClean="0"/>
                <a:t>PQR</a:t>
              </a:r>
              <a:endParaRPr lang="ru-RU" sz="2400" dirty="0"/>
            </a:p>
            <a:p>
              <a:r>
                <a:rPr lang="ru-RU" sz="2400" dirty="0"/>
                <a:t>по 2 признаку</a:t>
              </a:r>
            </a:p>
          </p:txBody>
        </p:sp>
        <p:sp>
          <p:nvSpPr>
            <p:cNvPr id="223269" name="Freeform 37"/>
            <p:cNvSpPr>
              <a:spLocks/>
            </p:cNvSpPr>
            <p:nvPr/>
          </p:nvSpPr>
          <p:spPr bwMode="auto">
            <a:xfrm rot="206182">
              <a:off x="960" y="1344"/>
              <a:ext cx="240" cy="95"/>
            </a:xfrm>
            <a:custGeom>
              <a:avLst/>
              <a:gdLst/>
              <a:ahLst/>
              <a:cxnLst>
                <a:cxn ang="0">
                  <a:pos x="203" y="138"/>
                </a:cxn>
                <a:cxn ang="0">
                  <a:pos x="160" y="181"/>
                </a:cxn>
                <a:cxn ang="0">
                  <a:pos x="73" y="199"/>
                </a:cxn>
                <a:cxn ang="0">
                  <a:pos x="11" y="148"/>
                </a:cxn>
                <a:cxn ang="0">
                  <a:pos x="11" y="66"/>
                </a:cxn>
                <a:cxn ang="0">
                  <a:pos x="68" y="26"/>
                </a:cxn>
                <a:cxn ang="0">
                  <a:pos x="160" y="39"/>
                </a:cxn>
                <a:cxn ang="0">
                  <a:pos x="285" y="110"/>
                </a:cxn>
                <a:cxn ang="0">
                  <a:pos x="378" y="172"/>
                </a:cxn>
                <a:cxn ang="0">
                  <a:pos x="485" y="167"/>
                </a:cxn>
                <a:cxn ang="0">
                  <a:pos x="535" y="113"/>
                </a:cxn>
                <a:cxn ang="0">
                  <a:pos x="517" y="31"/>
                </a:cxn>
                <a:cxn ang="0">
                  <a:pos x="433" y="3"/>
                </a:cxn>
                <a:cxn ang="0">
                  <a:pos x="348" y="49"/>
                </a:cxn>
              </a:cxnLst>
              <a:rect l="0" t="0" r="r" b="b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23270" name="Object 38"/>
            <p:cNvGraphicFramePr>
              <a:graphicFrameLocks noChangeAspect="1"/>
            </p:cNvGraphicFramePr>
            <p:nvPr/>
          </p:nvGraphicFramePr>
          <p:xfrm>
            <a:off x="1208" y="1200"/>
            <a:ext cx="232" cy="273"/>
          </p:xfrm>
          <a:graphic>
            <a:graphicData uri="http://schemas.openxmlformats.org/presentationml/2006/ole">
              <p:oleObj spid="_x0000_s8196" name="Формула" r:id="rId6" imgW="139680" imgH="1648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2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3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3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6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1564</Words>
  <Application>Microsoft Office PowerPoint</Application>
  <PresentationFormat>Экран (4:3)</PresentationFormat>
  <Paragraphs>700</Paragraphs>
  <Slides>27</Slides>
  <Notes>20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Поток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BoSS</cp:lastModifiedBy>
  <cp:revision>5</cp:revision>
  <dcterms:created xsi:type="dcterms:W3CDTF">2013-04-01T18:57:04Z</dcterms:created>
  <dcterms:modified xsi:type="dcterms:W3CDTF">2013-04-01T19:45:37Z</dcterms:modified>
</cp:coreProperties>
</file>