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87" autoAdjust="0"/>
    <p:restoredTop sz="94660"/>
  </p:normalViewPr>
  <p:slideViewPr>
    <p:cSldViewPr>
      <p:cViewPr varScale="1">
        <p:scale>
          <a:sx n="68" d="100"/>
          <a:sy n="68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5150CA-62FC-4A76-B92F-4B835B4A69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D5919-C8B9-4241-95F1-9F315CE7DC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2EDD5-14FC-4A99-8B44-F248B108A3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3BB070-C328-4ED8-81DF-64FC5CD068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E54621-4A85-41B2-B7E0-FD8791B82C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35EDE-B75F-466A-A624-FEC109F3CB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E7967-2851-4029-9571-B2689B265B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6E6B5-3824-4CF9-BAE4-4CB9353CD2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2CE9C-D397-4B2D-B631-DDAEABE1AE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65F9E-3E15-4D62-849A-27E18730A1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AAA68-13E7-4E7A-930C-8BBD013881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115B3-DA89-4D58-A180-3768ABC778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7BD36-BE6E-4966-A25F-63EA04F5B5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806DE52-A827-4463-8458-FC795DD50EF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1066800" y="1143000"/>
            <a:ext cx="67056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Подобные треугольники</a:t>
            </a: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2819400" y="3810000"/>
            <a:ext cx="5181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Подобные треугольники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ru-RU" sz="4000">
                <a:solidFill>
                  <a:srgbClr val="CC0000"/>
                </a:solidFill>
              </a:rPr>
              <a:t>Подобные фигуры-</a:t>
            </a:r>
            <a:r>
              <a:rPr lang="ru-RU" sz="4000"/>
              <a:t> это фигуры, имеющие одинаковую форму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914400" y="2057400"/>
            <a:ext cx="914400" cy="914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057400" y="1981200"/>
            <a:ext cx="1828800" cy="1676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267200" y="1981200"/>
            <a:ext cx="2667000" cy="2057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7086600" y="2971800"/>
            <a:ext cx="1676400" cy="1143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8680" name="Picture 8" descr="j00788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962400"/>
            <a:ext cx="1819275" cy="1768475"/>
          </a:xfrm>
          <a:prstGeom prst="rect">
            <a:avLst/>
          </a:prstGeom>
          <a:noFill/>
        </p:spPr>
      </p:pic>
      <p:pic>
        <p:nvPicPr>
          <p:cNvPr id="28681" name="Picture 9" descr="j00788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968750"/>
            <a:ext cx="2971800" cy="288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371600"/>
          </a:xfrm>
        </p:spPr>
        <p:txBody>
          <a:bodyPr/>
          <a:lstStyle/>
          <a:p>
            <a:r>
              <a:rPr lang="ru-RU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Подобные треугольники:</a:t>
            </a:r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143000"/>
            <a:ext cx="2667000" cy="1758950"/>
          </a:xfrm>
          <a:prstGeom prst="rect">
            <a:avLst/>
          </a:prstGeom>
          <a:noFill/>
        </p:spPr>
      </p:pic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" y="2819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А1</a:t>
            </a:r>
          </a:p>
        </p:txBody>
      </p: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533400" y="1706563"/>
            <a:ext cx="1905000" cy="1555750"/>
            <a:chOff x="336" y="1075"/>
            <a:chExt cx="1200" cy="9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693" y="1075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rgbClr val="CC0000"/>
                  </a:solidFill>
                </a:rPr>
                <a:t>В</a:t>
              </a:r>
              <a:r>
                <a:rPr lang="ru-RU" baseline="-25000">
                  <a:solidFill>
                    <a:srgbClr val="CC0000"/>
                  </a:solidFill>
                </a:rPr>
                <a:t>1</a:t>
              </a:r>
            </a:p>
          </p:txBody>
        </p:sp>
        <p:grpSp>
          <p:nvGrpSpPr>
            <p:cNvPr id="29718" name="Group 22"/>
            <p:cNvGrpSpPr>
              <a:grpSpLocks/>
            </p:cNvGrpSpPr>
            <p:nvPr/>
          </p:nvGrpSpPr>
          <p:grpSpPr bwMode="auto">
            <a:xfrm>
              <a:off x="336" y="1296"/>
              <a:ext cx="1200" cy="759"/>
              <a:chOff x="336" y="1296"/>
              <a:chExt cx="1200" cy="759"/>
            </a:xfrm>
          </p:grpSpPr>
          <p:pic>
            <p:nvPicPr>
              <p:cNvPr id="29703" name="Picture 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2" y="1296"/>
                <a:ext cx="810" cy="534"/>
              </a:xfrm>
              <a:prstGeom prst="rect">
                <a:avLst/>
              </a:prstGeom>
              <a:noFill/>
            </p:spPr>
          </p:pic>
          <p:sp>
            <p:nvSpPr>
              <p:cNvPr id="29706" name="Text Box 10"/>
              <p:cNvSpPr txBox="1">
                <a:spLocks noChangeArrowheads="1"/>
              </p:cNvSpPr>
              <p:nvPr/>
            </p:nvSpPr>
            <p:spPr bwMode="auto">
              <a:xfrm>
                <a:off x="336" y="1824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>
                    <a:solidFill>
                      <a:srgbClr val="CC0000"/>
                    </a:solidFill>
                  </a:rPr>
                  <a:t>А</a:t>
                </a:r>
                <a:r>
                  <a:rPr lang="ru-RU" baseline="-25000">
                    <a:solidFill>
                      <a:srgbClr val="CC0000"/>
                    </a:solidFill>
                  </a:rPr>
                  <a:t>1</a:t>
                </a:r>
              </a:p>
            </p:txBody>
          </p:sp>
          <p:sp>
            <p:nvSpPr>
              <p:cNvPr id="29708" name="Text Box 12"/>
              <p:cNvSpPr txBox="1">
                <a:spLocks noChangeArrowheads="1"/>
              </p:cNvSpPr>
              <p:nvPr/>
            </p:nvSpPr>
            <p:spPr bwMode="auto">
              <a:xfrm>
                <a:off x="1104" y="1824"/>
                <a:ext cx="4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>
                    <a:solidFill>
                      <a:srgbClr val="CC0000"/>
                    </a:solidFill>
                  </a:rPr>
                  <a:t>С</a:t>
                </a:r>
                <a:r>
                  <a:rPr lang="ru-RU" baseline="-25000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743200" y="2819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А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86200" y="99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В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5410200" y="2667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С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096000" y="1066800"/>
            <a:ext cx="2438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Два треугольника называются </a:t>
            </a:r>
            <a:r>
              <a:rPr lang="ru-RU" sz="2400">
                <a:solidFill>
                  <a:srgbClr val="CC0000"/>
                </a:solidFill>
              </a:rPr>
              <a:t>подобными,</a:t>
            </a:r>
            <a:r>
              <a:rPr lang="ru-RU" sz="2400">
                <a:solidFill>
                  <a:schemeClr val="accent1"/>
                </a:solidFill>
              </a:rPr>
              <a:t> если их углы соответственно равны и стороны одного треугольника пропорциональны сходственным сторонам другого треугольника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81000" y="3276600"/>
            <a:ext cx="4572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Стороны АВ и А</a:t>
            </a:r>
            <a:r>
              <a:rPr lang="ru-RU" sz="2400" baseline="-25000">
                <a:solidFill>
                  <a:schemeClr val="accent1"/>
                </a:solidFill>
              </a:rPr>
              <a:t>1</a:t>
            </a:r>
            <a:r>
              <a:rPr lang="ru-RU" sz="2400">
                <a:solidFill>
                  <a:schemeClr val="accent1"/>
                </a:solidFill>
              </a:rPr>
              <a:t>В</a:t>
            </a:r>
            <a:r>
              <a:rPr lang="ru-RU" sz="2400" baseline="-25000">
                <a:solidFill>
                  <a:schemeClr val="accent1"/>
                </a:solidFill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              ВС и В</a:t>
            </a:r>
            <a:r>
              <a:rPr lang="ru-RU" sz="2400" baseline="-25000">
                <a:solidFill>
                  <a:schemeClr val="accent1"/>
                </a:solidFill>
              </a:rPr>
              <a:t>1</a:t>
            </a:r>
            <a:r>
              <a:rPr lang="ru-RU" sz="2400">
                <a:solidFill>
                  <a:schemeClr val="accent1"/>
                </a:solidFill>
              </a:rPr>
              <a:t>С</a:t>
            </a:r>
            <a:r>
              <a:rPr lang="ru-RU" sz="2400" baseline="-25000">
                <a:solidFill>
                  <a:schemeClr val="accent1"/>
                </a:solidFill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1"/>
                </a:solidFill>
              </a:rPr>
              <a:t>              СА и С</a:t>
            </a:r>
            <a:r>
              <a:rPr lang="ru-RU" sz="2400" baseline="-25000">
                <a:solidFill>
                  <a:schemeClr val="accent1"/>
                </a:solidFill>
              </a:rPr>
              <a:t>1</a:t>
            </a:r>
            <a:r>
              <a:rPr lang="ru-RU" sz="2400">
                <a:solidFill>
                  <a:schemeClr val="accent1"/>
                </a:solidFill>
              </a:rPr>
              <a:t>А</a:t>
            </a:r>
            <a:r>
              <a:rPr lang="ru-RU" sz="2400" baseline="-25000">
                <a:solidFill>
                  <a:schemeClr val="accent1"/>
                </a:solidFill>
              </a:rPr>
              <a:t>1 </a:t>
            </a:r>
            <a:r>
              <a:rPr lang="ru-RU" sz="2400">
                <a:solidFill>
                  <a:schemeClr val="accent1"/>
                </a:solidFill>
              </a:rPr>
              <a:t>называются сходными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09600" y="52578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solidFill>
                <a:srgbClr val="CC0000"/>
              </a:solidFill>
            </a:endParaRPr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760413" y="5138738"/>
          <a:ext cx="4424362" cy="1362075"/>
        </p:xfrm>
        <a:graphic>
          <a:graphicData uri="http://schemas.openxmlformats.org/presentationml/2006/ole">
            <p:oleObj spid="_x0000_s29717" name="Формула" r:id="rId4" imgW="2145960" imgH="660240" progId="Equation.3">
              <p:embed/>
            </p:oleObj>
          </a:graphicData>
        </a:graphic>
      </p:graphicFrame>
      <p:pic>
        <p:nvPicPr>
          <p:cNvPr id="29720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143000"/>
            <a:ext cx="2667000" cy="1758950"/>
          </a:xfrm>
          <a:prstGeom prst="rect">
            <a:avLst/>
          </a:prstGeom>
          <a:noFill/>
        </p:spPr>
      </p:pic>
      <p:grpSp>
        <p:nvGrpSpPr>
          <p:cNvPr id="29730" name="Group 34"/>
          <p:cNvGrpSpPr>
            <a:grpSpLocks/>
          </p:cNvGrpSpPr>
          <p:nvPr/>
        </p:nvGrpSpPr>
        <p:grpSpPr bwMode="auto">
          <a:xfrm>
            <a:off x="533400" y="990600"/>
            <a:ext cx="5562600" cy="2271713"/>
            <a:chOff x="336" y="624"/>
            <a:chExt cx="3504" cy="1431"/>
          </a:xfrm>
        </p:grpSpPr>
        <p:grpSp>
          <p:nvGrpSpPr>
            <p:cNvPr id="29721" name="Group 25"/>
            <p:cNvGrpSpPr>
              <a:grpSpLocks/>
            </p:cNvGrpSpPr>
            <p:nvPr/>
          </p:nvGrpSpPr>
          <p:grpSpPr bwMode="auto">
            <a:xfrm>
              <a:off x="336" y="1075"/>
              <a:ext cx="1200" cy="980"/>
              <a:chOff x="336" y="1075"/>
              <a:chExt cx="1200" cy="980"/>
            </a:xfrm>
          </p:grpSpPr>
          <p:sp>
            <p:nvSpPr>
              <p:cNvPr id="29722" name="Text Box 26"/>
              <p:cNvSpPr txBox="1">
                <a:spLocks noChangeArrowheads="1"/>
              </p:cNvSpPr>
              <p:nvPr/>
            </p:nvSpPr>
            <p:spPr bwMode="auto">
              <a:xfrm>
                <a:off x="693" y="1075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>
                    <a:solidFill>
                      <a:srgbClr val="CC0000"/>
                    </a:solidFill>
                  </a:rPr>
                  <a:t>В</a:t>
                </a:r>
                <a:r>
                  <a:rPr lang="ru-RU" baseline="-25000">
                    <a:solidFill>
                      <a:srgbClr val="CC0000"/>
                    </a:solidFill>
                  </a:rPr>
                  <a:t>1</a:t>
                </a:r>
              </a:p>
            </p:txBody>
          </p:sp>
          <p:grpSp>
            <p:nvGrpSpPr>
              <p:cNvPr id="29723" name="Group 27"/>
              <p:cNvGrpSpPr>
                <a:grpSpLocks/>
              </p:cNvGrpSpPr>
              <p:nvPr/>
            </p:nvGrpSpPr>
            <p:grpSpPr bwMode="auto">
              <a:xfrm>
                <a:off x="336" y="1296"/>
                <a:ext cx="1200" cy="759"/>
                <a:chOff x="336" y="1296"/>
                <a:chExt cx="1200" cy="759"/>
              </a:xfrm>
            </p:grpSpPr>
            <p:pic>
              <p:nvPicPr>
                <p:cNvPr id="29724" name="Picture 28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32" y="1296"/>
                  <a:ext cx="810" cy="534"/>
                </a:xfrm>
                <a:prstGeom prst="rect">
                  <a:avLst/>
                </a:prstGeom>
                <a:noFill/>
              </p:spPr>
            </p:pic>
            <p:sp>
              <p:nvSpPr>
                <p:cNvPr id="297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36" y="1824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>
                      <a:solidFill>
                        <a:srgbClr val="CC0000"/>
                      </a:solidFill>
                    </a:rPr>
                    <a:t>А</a:t>
                  </a:r>
                  <a:r>
                    <a:rPr lang="ru-RU" baseline="-25000">
                      <a:solidFill>
                        <a:srgbClr val="CC0000"/>
                      </a:solidFill>
                    </a:rPr>
                    <a:t>1</a:t>
                  </a:r>
                </a:p>
              </p:txBody>
            </p:sp>
            <p:sp>
              <p:nvSpPr>
                <p:cNvPr id="2972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104" y="1824"/>
                  <a:ext cx="43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>
                      <a:solidFill>
                        <a:srgbClr val="CC0000"/>
                      </a:solidFill>
                    </a:rPr>
                    <a:t>С</a:t>
                  </a:r>
                  <a:r>
                    <a:rPr lang="ru-RU" baseline="-25000">
                      <a:solidFill>
                        <a:srgbClr val="CC0000"/>
                      </a:solidFill>
                    </a:rPr>
                    <a:t>1</a:t>
                  </a:r>
                </a:p>
              </p:txBody>
            </p:sp>
          </p:grpSp>
        </p:grpSp>
        <p:sp>
          <p:nvSpPr>
            <p:cNvPr id="29727" name="Text Box 31"/>
            <p:cNvSpPr txBox="1">
              <a:spLocks noChangeArrowheads="1"/>
            </p:cNvSpPr>
            <p:nvPr/>
          </p:nvSpPr>
          <p:spPr bwMode="auto">
            <a:xfrm>
              <a:off x="1728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rgbClr val="CC0000"/>
                  </a:solidFill>
                </a:rPr>
                <a:t>А</a:t>
              </a:r>
            </a:p>
          </p:txBody>
        </p:sp>
        <p:sp>
          <p:nvSpPr>
            <p:cNvPr id="29728" name="Text Box 32"/>
            <p:cNvSpPr txBox="1">
              <a:spLocks noChangeArrowheads="1"/>
            </p:cNvSpPr>
            <p:nvPr/>
          </p:nvSpPr>
          <p:spPr bwMode="auto">
            <a:xfrm>
              <a:off x="2448" y="624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rgbClr val="CC0000"/>
                  </a:solidFill>
                </a:rPr>
                <a:t>В</a:t>
              </a:r>
            </a:p>
          </p:txBody>
        </p: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3408" y="1680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rgbClr val="CC0000"/>
                  </a:solidFill>
                </a:rPr>
                <a:t>С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/>
      <p:bldP spid="297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Подобные треугольники: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914400" y="160020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Monotype Corsiva" pitchFamily="66" charset="0"/>
              </a:rPr>
              <a:t>∆</a:t>
            </a:r>
            <a:r>
              <a:rPr lang="ru-RU" sz="3600">
                <a:latin typeface="Arial" charset="0"/>
              </a:rPr>
              <a:t>КМР</a:t>
            </a:r>
            <a:r>
              <a:rPr lang="ru-RU" sz="3600">
                <a:latin typeface="Arial" charset="0"/>
                <a:sym typeface="Symbol" pitchFamily="18" charset="2"/>
              </a:rPr>
              <a:t></a:t>
            </a:r>
            <a:r>
              <a:rPr lang="ru-RU" sz="3600">
                <a:latin typeface="Monotype Corsiva" pitchFamily="66" charset="0"/>
                <a:sym typeface="Symbol" pitchFamily="18" charset="2"/>
              </a:rPr>
              <a:t>∆</a:t>
            </a:r>
            <a:r>
              <a:rPr lang="ru-RU" sz="3600">
                <a:latin typeface="Arial" charset="0"/>
                <a:sym typeface="Symbol" pitchFamily="18" charset="2"/>
              </a:rPr>
              <a:t>СОВ</a:t>
            </a:r>
            <a:endParaRPr lang="ru-RU" sz="3600">
              <a:latin typeface="Monotype Corsiva" pitchFamily="66" charset="0"/>
              <a:sym typeface="Symbol" pitchFamily="18" charset="2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962400" y="1676400"/>
            <a:ext cx="4495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/>
              <a:t>Найдите равные углы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/>
              <a:t>Назовите пропорциональные стороны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04800" y="4114800"/>
            <a:ext cx="3581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I</a:t>
            </a:r>
            <a:r>
              <a:rPr lang="ru-RU" sz="3600"/>
              <a:t> вариант</a:t>
            </a:r>
          </a:p>
          <a:p>
            <a:pPr>
              <a:spcBef>
                <a:spcPct val="50000"/>
              </a:spcBef>
            </a:pPr>
            <a:r>
              <a:rPr lang="ru-RU" sz="3600"/>
              <a:t>∆</a:t>
            </a:r>
            <a:r>
              <a:rPr lang="en-US" sz="3600"/>
              <a:t>DEO</a:t>
            </a:r>
            <a:r>
              <a:rPr lang="ru-RU" sz="3600">
                <a:sym typeface="Symbol" pitchFamily="18" charset="2"/>
              </a:rPr>
              <a:t>∆</a:t>
            </a:r>
            <a:r>
              <a:rPr lang="en-US" sz="3600">
                <a:sym typeface="Symbol" pitchFamily="18" charset="2"/>
              </a:rPr>
              <a:t>NRM</a:t>
            </a:r>
            <a:endParaRPr lang="ru-RU" sz="3600">
              <a:sym typeface="Symbol" pitchFamily="18" charset="2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267200" y="4114800"/>
            <a:ext cx="426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II </a:t>
            </a:r>
            <a:r>
              <a:rPr lang="ru-RU" sz="3600"/>
              <a:t>вариант</a:t>
            </a:r>
          </a:p>
          <a:p>
            <a:pPr>
              <a:spcBef>
                <a:spcPct val="50000"/>
              </a:spcBef>
            </a:pPr>
            <a:r>
              <a:rPr lang="ru-RU" sz="3600"/>
              <a:t>∆СВР</a:t>
            </a:r>
            <a:r>
              <a:rPr lang="ru-RU" sz="3600">
                <a:sym typeface="Symbol" pitchFamily="18" charset="2"/>
              </a:rPr>
              <a:t>∆КМО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85800" y="21336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/>
          </a:p>
        </p:txBody>
      </p:sp>
      <p:graphicFrame>
        <p:nvGraphicFramePr>
          <p:cNvPr id="30737" name="Object 17"/>
          <p:cNvGraphicFramePr>
            <a:graphicFrameLocks noChangeAspect="1"/>
          </p:cNvGraphicFramePr>
          <p:nvPr>
            <p:ph idx="1"/>
          </p:nvPr>
        </p:nvGraphicFramePr>
        <p:xfrm>
          <a:off x="950913" y="3052763"/>
          <a:ext cx="6021387" cy="755650"/>
        </p:xfrm>
        <a:graphic>
          <a:graphicData uri="http://schemas.openxmlformats.org/presentationml/2006/ole">
            <p:oleObj spid="_x0000_s30737" name="Формула" r:id="rId3" imgW="3136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  <p:bldP spid="30730" grpId="0"/>
      <p:bldP spid="30732" grpId="0"/>
      <p:bldP spid="307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Отношение отрезков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410200" y="2286000"/>
            <a:ext cx="2971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Отношением отрезков АВ и С</a:t>
            </a:r>
            <a:r>
              <a:rPr lang="en-US" sz="2400"/>
              <a:t>D</a:t>
            </a:r>
            <a:r>
              <a:rPr lang="ru-RU" sz="2400"/>
              <a:t> называется отношение их длин, т.е. АВ : </a:t>
            </a:r>
            <a:r>
              <a:rPr lang="en-US" sz="2400"/>
              <a:t>CD</a:t>
            </a:r>
            <a:endParaRPr lang="ru-RU" sz="2400"/>
          </a:p>
        </p:txBody>
      </p:sp>
      <p:grpSp>
        <p:nvGrpSpPr>
          <p:cNvPr id="8225" name="Group 33"/>
          <p:cNvGrpSpPr>
            <a:grpSpLocks/>
          </p:cNvGrpSpPr>
          <p:nvPr/>
        </p:nvGrpSpPr>
        <p:grpSpPr bwMode="auto">
          <a:xfrm>
            <a:off x="762000" y="1828800"/>
            <a:ext cx="3352800" cy="609600"/>
            <a:chOff x="528" y="1008"/>
            <a:chExt cx="2112" cy="384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672" y="1344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528" y="1008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А</a:t>
              </a:r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2160" y="100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В</a:t>
              </a:r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576" y="12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2208" y="12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226" name="Group 34"/>
          <p:cNvGrpSpPr>
            <a:grpSpLocks/>
          </p:cNvGrpSpPr>
          <p:nvPr/>
        </p:nvGrpSpPr>
        <p:grpSpPr bwMode="auto">
          <a:xfrm>
            <a:off x="762000" y="2667000"/>
            <a:ext cx="4267200" cy="685800"/>
            <a:chOff x="480" y="1680"/>
            <a:chExt cx="2688" cy="432"/>
          </a:xfrm>
        </p:grpSpPr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480" y="168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С</a:t>
              </a:r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2784" y="168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  <a:endParaRPr lang="ru-RU" sz="2400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528" y="206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8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2832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8229" name="Picture 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429000"/>
            <a:ext cx="4057650" cy="238125"/>
          </a:xfrm>
          <a:prstGeom prst="rect">
            <a:avLst/>
          </a:prstGeom>
          <a:noFill/>
        </p:spPr>
      </p:pic>
      <p:graphicFrame>
        <p:nvGraphicFramePr>
          <p:cNvPr id="8231" name="Object 39"/>
          <p:cNvGraphicFramePr>
            <a:graphicFrameLocks noChangeAspect="1"/>
          </p:cNvGraphicFramePr>
          <p:nvPr>
            <p:ph idx="1"/>
          </p:nvPr>
        </p:nvGraphicFramePr>
        <p:xfrm>
          <a:off x="4572000" y="5029200"/>
          <a:ext cx="3733800" cy="1109663"/>
        </p:xfrm>
        <a:graphic>
          <a:graphicData uri="http://schemas.openxmlformats.org/presentationml/2006/ole">
            <p:oleObj spid="_x0000_s8231" name="Формула" r:id="rId4" imgW="1409400" imgH="419040" progId="Equation.3">
              <p:embed/>
            </p:oleObj>
          </a:graphicData>
        </a:graphic>
      </p:graphicFrame>
      <p:pic>
        <p:nvPicPr>
          <p:cNvPr id="8233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514600"/>
            <a:ext cx="4057650" cy="238125"/>
          </a:xfrm>
          <a:prstGeom prst="rect">
            <a:avLst/>
          </a:prstGeom>
          <a:noFill/>
        </p:spPr>
      </p:pic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838200" y="4114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АВ = 8 см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820738" y="4648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</a:t>
            </a:r>
            <a:r>
              <a:rPr lang="en-US" sz="2400"/>
              <a:t>D = </a:t>
            </a:r>
            <a:r>
              <a:rPr lang="ru-RU" sz="2400"/>
              <a:t>11,5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  <p:bldP spid="8234" grpId="0"/>
      <p:bldP spid="82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Пропорциональные отрезки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6629400" y="2590800"/>
          <a:ext cx="1066800" cy="614363"/>
        </p:xfrm>
        <a:graphic>
          <a:graphicData uri="http://schemas.openxmlformats.org/presentationml/2006/ole">
            <p:oleObj spid="_x0000_s11269" name="Формула" r:id="rId3" imgW="749160" imgH="431640" progId="Equation.3">
              <p:embed/>
            </p:oleObj>
          </a:graphicData>
        </a:graphic>
      </p:graphicFrame>
      <p:graphicFrame>
        <p:nvGraphicFramePr>
          <p:cNvPr id="11300" name="Object 36"/>
          <p:cNvGraphicFramePr>
            <a:graphicFrameLocks noChangeAspect="1"/>
          </p:cNvGraphicFramePr>
          <p:nvPr>
            <p:ph sz="quarter" idx="2"/>
          </p:nvPr>
        </p:nvGraphicFramePr>
        <p:xfrm>
          <a:off x="4419600" y="4876800"/>
          <a:ext cx="2514600" cy="642938"/>
        </p:xfrm>
        <a:graphic>
          <a:graphicData uri="http://schemas.openxmlformats.org/presentationml/2006/ole">
            <p:oleObj spid="_x0000_s11300" name="Формула" r:id="rId4" imgW="1688760" imgH="431640" progId="Equation.3">
              <p:embed/>
            </p:oleObj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12954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Отрезки  АВ и </a:t>
            </a:r>
            <a:r>
              <a:rPr lang="en-US" sz="2400"/>
              <a:t>CD</a:t>
            </a:r>
            <a:r>
              <a:rPr lang="ru-RU" sz="2400"/>
              <a:t> пропорциональны отрезкам А</a:t>
            </a:r>
            <a:r>
              <a:rPr lang="ru-RU" sz="2400" baseline="-25000"/>
              <a:t>1</a:t>
            </a:r>
            <a:r>
              <a:rPr lang="ru-RU" sz="2400"/>
              <a:t>В</a:t>
            </a:r>
            <a:r>
              <a:rPr lang="ru-RU" sz="2400" baseline="-25000"/>
              <a:t>1</a:t>
            </a:r>
            <a:r>
              <a:rPr lang="ru-RU" sz="2400"/>
              <a:t> и С</a:t>
            </a:r>
            <a:r>
              <a:rPr lang="ru-RU" sz="2400" baseline="-25000"/>
              <a:t>1</a:t>
            </a:r>
            <a:r>
              <a:rPr lang="en-US" sz="2400"/>
              <a:t>D</a:t>
            </a:r>
            <a:r>
              <a:rPr lang="en-US" sz="2400" baseline="-25000"/>
              <a:t>1</a:t>
            </a:r>
            <a:r>
              <a:rPr lang="ru-RU" sz="2400"/>
              <a:t>, если</a:t>
            </a:r>
            <a:endParaRPr lang="ru-RU" sz="2400" baseline="-25000"/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1828800"/>
            <a:ext cx="4057650" cy="238125"/>
          </a:xfrm>
          <a:prstGeom prst="rect">
            <a:avLst/>
          </a:prstGeom>
          <a:noFill/>
        </p:spPr>
      </p:pic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990600" y="1752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919163" y="1714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286000" y="17097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985838" y="24717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 flipH="1">
            <a:off x="3511550" y="2476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1066800" y="2514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838200" y="1371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152650" y="137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7620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4290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/>
          </a:p>
        </p:txBody>
      </p:sp>
      <p:grpSp>
        <p:nvGrpSpPr>
          <p:cNvPr id="11316" name="Group 52"/>
          <p:cNvGrpSpPr>
            <a:grpSpLocks/>
          </p:cNvGrpSpPr>
          <p:nvPr/>
        </p:nvGrpSpPr>
        <p:grpSpPr bwMode="auto">
          <a:xfrm>
            <a:off x="838200" y="3429000"/>
            <a:ext cx="2586038" cy="495300"/>
            <a:chOff x="528" y="2160"/>
            <a:chExt cx="1629" cy="312"/>
          </a:xfrm>
        </p:grpSpPr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624" y="242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Oval 17"/>
            <p:cNvSpPr>
              <a:spLocks noChangeArrowheads="1"/>
            </p:cNvSpPr>
            <p:nvPr/>
          </p:nvSpPr>
          <p:spPr bwMode="auto">
            <a:xfrm>
              <a:off x="1869" y="241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672" y="244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528" y="22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</a:t>
              </a:r>
              <a:r>
                <a:rPr lang="ru-RU" baseline="-25000"/>
                <a:t>1</a:t>
              </a:r>
            </a:p>
          </p:txBody>
        </p:sp>
        <p:sp>
          <p:nvSpPr>
            <p:cNvPr id="11293" name="Text Box 29"/>
            <p:cNvSpPr txBox="1">
              <a:spLocks noChangeArrowheads="1"/>
            </p:cNvSpPr>
            <p:nvPr/>
          </p:nvSpPr>
          <p:spPr bwMode="auto">
            <a:xfrm>
              <a:off x="1773" y="216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  <a:r>
                <a:rPr lang="en-US" baseline="-25000"/>
                <a:t>1</a:t>
              </a:r>
              <a:endParaRPr lang="ru-RU" baseline="-25000"/>
            </a:p>
          </p:txBody>
        </p:sp>
      </p:grp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962400" y="3276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4038600" y="3581400"/>
            <a:ext cx="3505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АВ= 4 см; </a:t>
            </a:r>
            <a:r>
              <a:rPr lang="en-US" sz="2400"/>
              <a:t>CD</a:t>
            </a:r>
            <a:r>
              <a:rPr lang="ru-RU" sz="2400"/>
              <a:t>= 8 см;</a:t>
            </a:r>
          </a:p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В</a:t>
            </a:r>
            <a:r>
              <a:rPr lang="ru-RU" sz="2400" baseline="-25000"/>
              <a:t>1</a:t>
            </a:r>
            <a:r>
              <a:rPr lang="ru-RU" sz="2400"/>
              <a:t>=3 см; С</a:t>
            </a:r>
            <a:r>
              <a:rPr lang="ru-RU" sz="2400" baseline="-25000"/>
              <a:t>1</a:t>
            </a:r>
            <a:r>
              <a:rPr lang="en-US" sz="2400"/>
              <a:t>D</a:t>
            </a:r>
            <a:r>
              <a:rPr lang="en-US" sz="2400" baseline="-25000"/>
              <a:t>1</a:t>
            </a:r>
            <a:r>
              <a:rPr lang="ru-RU" sz="2400"/>
              <a:t>= 6 см.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381000" y="57912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Значит отрезки АВ и С</a:t>
            </a:r>
            <a:r>
              <a:rPr lang="en-US" sz="2400"/>
              <a:t>D </a:t>
            </a:r>
            <a:r>
              <a:rPr lang="ru-RU" sz="2400"/>
              <a:t>пропорциональны А</a:t>
            </a:r>
            <a:r>
              <a:rPr lang="ru-RU" sz="2400" baseline="-25000"/>
              <a:t>1</a:t>
            </a:r>
            <a:r>
              <a:rPr lang="ru-RU" sz="2400"/>
              <a:t>В</a:t>
            </a:r>
            <a:r>
              <a:rPr lang="ru-RU" sz="2400" baseline="-25000"/>
              <a:t>1 </a:t>
            </a:r>
            <a:r>
              <a:rPr lang="ru-RU" sz="2400"/>
              <a:t>и С</a:t>
            </a:r>
            <a:r>
              <a:rPr lang="ru-RU" sz="2400" baseline="-25000"/>
              <a:t>1</a:t>
            </a:r>
            <a:r>
              <a:rPr lang="en-US" sz="2400"/>
              <a:t>D</a:t>
            </a:r>
            <a:r>
              <a:rPr lang="en-US" sz="2400" baseline="-25000"/>
              <a:t>1</a:t>
            </a:r>
            <a:endParaRPr lang="ru-RU" sz="2400" baseline="-25000"/>
          </a:p>
        </p:txBody>
      </p:sp>
      <p:grpSp>
        <p:nvGrpSpPr>
          <p:cNvPr id="11315" name="Group 51"/>
          <p:cNvGrpSpPr>
            <a:grpSpLocks/>
          </p:cNvGrpSpPr>
          <p:nvPr/>
        </p:nvGrpSpPr>
        <p:grpSpPr bwMode="auto">
          <a:xfrm>
            <a:off x="838200" y="2819400"/>
            <a:ext cx="1752600" cy="414338"/>
            <a:chOff x="480" y="1824"/>
            <a:chExt cx="1104" cy="261"/>
          </a:xfrm>
        </p:grpSpPr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576" y="203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Oval 16"/>
            <p:cNvSpPr>
              <a:spLocks noChangeArrowheads="1"/>
            </p:cNvSpPr>
            <p:nvPr/>
          </p:nvSpPr>
          <p:spPr bwMode="auto">
            <a:xfrm>
              <a:off x="1245" y="203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624" y="20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480" y="182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  <a:endParaRPr lang="ru-RU" baseline="-25000"/>
            </a:p>
          </p:txBody>
        </p:sp>
        <p:sp>
          <p:nvSpPr>
            <p:cNvPr id="11291" name="Text Box 27"/>
            <p:cNvSpPr txBox="1">
              <a:spLocks noChangeArrowheads="1"/>
            </p:cNvSpPr>
            <p:nvPr/>
          </p:nvSpPr>
          <p:spPr bwMode="auto">
            <a:xfrm>
              <a:off x="1152" y="182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  <a:r>
                <a:rPr lang="ru-RU" baseline="-25000"/>
                <a:t>1</a:t>
              </a:r>
            </a:p>
          </p:txBody>
        </p:sp>
        <p:sp>
          <p:nvSpPr>
            <p:cNvPr id="11304" name="Text Box 40"/>
            <p:cNvSpPr txBox="1">
              <a:spLocks noChangeArrowheads="1"/>
            </p:cNvSpPr>
            <p:nvPr/>
          </p:nvSpPr>
          <p:spPr bwMode="auto">
            <a:xfrm>
              <a:off x="480" y="182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  <a:endParaRPr lang="ru-RU" baseline="-25000"/>
            </a:p>
          </p:txBody>
        </p:sp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>
              <a:off x="1152" y="182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  <a:r>
                <a:rPr lang="ru-RU" baseline="-25000"/>
                <a:t>1</a:t>
              </a:r>
            </a:p>
          </p:txBody>
        </p:sp>
        <p:sp>
          <p:nvSpPr>
            <p:cNvPr id="11306" name="Line 42"/>
            <p:cNvSpPr>
              <a:spLocks noChangeShapeType="1"/>
            </p:cNvSpPr>
            <p:nvPr/>
          </p:nvSpPr>
          <p:spPr bwMode="auto">
            <a:xfrm>
              <a:off x="624" y="20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480" y="182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  <a:endParaRPr lang="ru-RU" baseline="-25000"/>
            </a:p>
          </p:txBody>
        </p:sp>
        <p:sp>
          <p:nvSpPr>
            <p:cNvPr id="11308" name="Text Box 44"/>
            <p:cNvSpPr txBox="1">
              <a:spLocks noChangeArrowheads="1"/>
            </p:cNvSpPr>
            <p:nvPr/>
          </p:nvSpPr>
          <p:spPr bwMode="auto">
            <a:xfrm>
              <a:off x="1152" y="182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  <a:r>
                <a:rPr lang="ru-RU" baseline="-25000"/>
                <a:t>1</a:t>
              </a:r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624" y="20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Text Box 46"/>
            <p:cNvSpPr txBox="1">
              <a:spLocks noChangeArrowheads="1"/>
            </p:cNvSpPr>
            <p:nvPr/>
          </p:nvSpPr>
          <p:spPr bwMode="auto">
            <a:xfrm>
              <a:off x="480" y="182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  <a:endParaRPr lang="ru-RU" baseline="-25000"/>
            </a:p>
          </p:txBody>
        </p:sp>
        <p:sp>
          <p:nvSpPr>
            <p:cNvPr id="11311" name="Text Box 47"/>
            <p:cNvSpPr txBox="1">
              <a:spLocks noChangeArrowheads="1"/>
            </p:cNvSpPr>
            <p:nvPr/>
          </p:nvSpPr>
          <p:spPr bwMode="auto">
            <a:xfrm>
              <a:off x="1152" y="182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  <a:r>
                <a:rPr lang="ru-RU" baseline="-2500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98" grpId="0"/>
      <p:bldP spid="113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ru-RU"/>
              <a:t>Подобные фигуры: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14400" y="21336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209800" y="1981200"/>
            <a:ext cx="1981200" cy="1981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4953000" y="2286000"/>
            <a:ext cx="1214438" cy="914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400800" y="3352800"/>
            <a:ext cx="1981200" cy="1828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ru-RU"/>
              <a:t>Подобные фигуры: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990600" y="16002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286000" y="2438400"/>
            <a:ext cx="1905000" cy="1905000"/>
          </a:xfrm>
          <a:prstGeom prst="smileyFace">
            <a:avLst>
              <a:gd name="adj" fmla="val 4653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181600" y="2209800"/>
            <a:ext cx="1828800" cy="1371600"/>
          </a:xfrm>
          <a:prstGeom prst="sun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6019800" y="3581400"/>
            <a:ext cx="2743200" cy="2514600"/>
          </a:xfrm>
          <a:prstGeom prst="sun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6" grpId="0" animBg="1"/>
      <p:bldP spid="174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Подобные фигуры:</a:t>
            </a:r>
          </a:p>
        </p:txBody>
      </p:sp>
      <p:pic>
        <p:nvPicPr>
          <p:cNvPr id="19462" name="Picture 6" descr="j016063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2971800"/>
            <a:ext cx="1501775" cy="1827213"/>
          </a:xfrm>
        </p:spPr>
      </p:pic>
      <p:pic>
        <p:nvPicPr>
          <p:cNvPr id="19464" name="Picture 8" descr="j01606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447800"/>
            <a:ext cx="41973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ru-RU"/>
              <a:t>Подобные фигуры:</a:t>
            </a:r>
          </a:p>
        </p:txBody>
      </p:sp>
      <p:pic>
        <p:nvPicPr>
          <p:cNvPr id="22533" name="Picture 5" descr="j0216886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514600"/>
            <a:ext cx="2895600" cy="1466850"/>
          </a:xfrm>
        </p:spPr>
      </p:pic>
      <p:pic>
        <p:nvPicPr>
          <p:cNvPr id="22534" name="Picture 6" descr="j02168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590800"/>
            <a:ext cx="52578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609600"/>
          </a:xfrm>
        </p:spPr>
        <p:txBody>
          <a:bodyPr/>
          <a:lstStyle/>
          <a:p>
            <a:r>
              <a:rPr lang="ru-RU" sz="4000"/>
              <a:t>Подобные фигуры:</a:t>
            </a:r>
          </a:p>
        </p:txBody>
      </p:sp>
      <p:pic>
        <p:nvPicPr>
          <p:cNvPr id="24581" name="Picture 5" descr="j0233049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676400"/>
            <a:ext cx="2032000" cy="3352800"/>
          </a:xfrm>
        </p:spPr>
      </p:pic>
      <p:pic>
        <p:nvPicPr>
          <p:cNvPr id="24582" name="Picture 6" descr="j02330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066800"/>
            <a:ext cx="3233738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Подобные фигуры:</a:t>
            </a:r>
          </a:p>
        </p:txBody>
      </p:sp>
      <p:pic>
        <p:nvPicPr>
          <p:cNvPr id="26629" name="Picture 5" descr="j023865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2057400"/>
            <a:ext cx="1558925" cy="1684338"/>
          </a:xfrm>
        </p:spPr>
      </p:pic>
      <p:pic>
        <p:nvPicPr>
          <p:cNvPr id="26630" name="Picture 6" descr="j02386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362200"/>
            <a:ext cx="3597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203</TotalTime>
  <Words>193</Words>
  <Application>Microsoft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Tahoma</vt:lpstr>
      <vt:lpstr>Wingdings</vt:lpstr>
      <vt:lpstr>Monotype Corsiva</vt:lpstr>
      <vt:lpstr>Symbol</vt:lpstr>
      <vt:lpstr>Текстура</vt:lpstr>
      <vt:lpstr>Microsoft Equation 3.0</vt:lpstr>
      <vt:lpstr>Слайд 1</vt:lpstr>
      <vt:lpstr>Отношение отрезков</vt:lpstr>
      <vt:lpstr>Пропорциональные отрезки</vt:lpstr>
      <vt:lpstr>Подобные фигуры:</vt:lpstr>
      <vt:lpstr>Подобные фигуры:</vt:lpstr>
      <vt:lpstr>Подобные фигуры:</vt:lpstr>
      <vt:lpstr>Подобные фигуры:</vt:lpstr>
      <vt:lpstr>Подобные фигуры:</vt:lpstr>
      <vt:lpstr>Подобные фигуры:</vt:lpstr>
      <vt:lpstr>Подобные фигуры- это фигуры, имеющие одинаковую форму</vt:lpstr>
      <vt:lpstr>Подобные треугольники:</vt:lpstr>
      <vt:lpstr>Подобные треугольники: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XTreme</cp:lastModifiedBy>
  <cp:revision>5</cp:revision>
  <cp:lastPrinted>1601-01-01T00:00:00Z</cp:lastPrinted>
  <dcterms:created xsi:type="dcterms:W3CDTF">1601-01-01T00:00:00Z</dcterms:created>
  <dcterms:modified xsi:type="dcterms:W3CDTF">2008-12-12T15:31:20Z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