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70A-E196-49DF-A588-B671F964A252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AD64-23C3-4816-B0D6-B094B597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70A-E196-49DF-A588-B671F964A252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AD64-23C3-4816-B0D6-B094B597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70A-E196-49DF-A588-B671F964A252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AD64-23C3-4816-B0D6-B094B597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70A-E196-49DF-A588-B671F964A252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AD64-23C3-4816-B0D6-B094B597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70A-E196-49DF-A588-B671F964A252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AD64-23C3-4816-B0D6-B094B597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70A-E196-49DF-A588-B671F964A252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AD64-23C3-4816-B0D6-B094B597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70A-E196-49DF-A588-B671F964A252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AD64-23C3-4816-B0D6-B094B597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70A-E196-49DF-A588-B671F964A252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AD64-23C3-4816-B0D6-B094B597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70A-E196-49DF-A588-B671F964A252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AD64-23C3-4816-B0D6-B094B597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70A-E196-49DF-A588-B671F964A252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95AD64-23C3-4816-B0D6-B094B59711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3D70A-E196-49DF-A588-B671F964A252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95AD64-23C3-4816-B0D6-B094B597112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13D70A-E196-49DF-A588-B671F964A252}" type="datetimeFigureOut">
              <a:rPr lang="ru-RU" smtClean="0"/>
              <a:pPr/>
              <a:t>11.05.2012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95AD64-23C3-4816-B0D6-B094B597112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851648" cy="4176464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Формирование культуры здорового образа жизни на уроках иностранного языка в начальной школе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Практическая часть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Зарядки</a:t>
            </a:r>
          </a:p>
          <a:p>
            <a:r>
              <a:rPr lang="ru-RU" dirty="0" smtClean="0"/>
              <a:t>Танцевальные и музыкальные физкультминутки</a:t>
            </a:r>
          </a:p>
          <a:p>
            <a:r>
              <a:rPr lang="ru-RU" dirty="0" smtClean="0"/>
              <a:t>Пальчиковые игры</a:t>
            </a:r>
          </a:p>
          <a:p>
            <a:r>
              <a:rPr lang="ru-RU" dirty="0" smtClean="0"/>
              <a:t>Игра</a:t>
            </a:r>
          </a:p>
          <a:p>
            <a:r>
              <a:rPr lang="ru-RU" dirty="0" smtClean="0"/>
              <a:t>Песня</a:t>
            </a:r>
          </a:p>
          <a:p>
            <a:r>
              <a:rPr lang="ru-RU" dirty="0" smtClean="0"/>
              <a:t>Элементы театрализации </a:t>
            </a:r>
            <a:endParaRPr lang="ru-RU" dirty="0" smtClean="0"/>
          </a:p>
          <a:p>
            <a:r>
              <a:rPr lang="ru-RU" dirty="0" smtClean="0"/>
              <a:t>Релаксация</a:t>
            </a:r>
          </a:p>
          <a:p>
            <a:r>
              <a:rPr lang="ru-RU" dirty="0" smtClean="0"/>
              <a:t>Упражнения для глаз, дыхания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389120"/>
          </a:xfrm>
        </p:spPr>
        <p:txBody>
          <a:bodyPr/>
          <a:lstStyle/>
          <a:p>
            <a:r>
              <a:rPr lang="ru-RU" dirty="0" smtClean="0"/>
              <a:t>Интенсификация образовательного процесса</a:t>
            </a:r>
          </a:p>
          <a:p>
            <a:r>
              <a:rPr lang="ru-RU" dirty="0" smtClean="0"/>
              <a:t>Необходимость </a:t>
            </a:r>
            <a:r>
              <a:rPr lang="ru-RU" dirty="0" err="1" smtClean="0"/>
              <a:t>здоровьесберегающих</a:t>
            </a:r>
            <a:r>
              <a:rPr lang="ru-RU" dirty="0" smtClean="0"/>
              <a:t> технологий</a:t>
            </a:r>
          </a:p>
          <a:p>
            <a:endParaRPr lang="ru-RU" dirty="0"/>
          </a:p>
        </p:txBody>
      </p:sp>
      <p:pic>
        <p:nvPicPr>
          <p:cNvPr id="4" name="Рисунок 3" descr="Базарный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780928"/>
            <a:ext cx="5124450" cy="38385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9600" dirty="0" smtClean="0"/>
              <a:t>Спасибо за внимание!</a:t>
            </a:r>
            <a:endParaRPr lang="ru-RU" sz="9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Введение</a:t>
            </a:r>
          </a:p>
          <a:p>
            <a:pPr lvl="0"/>
            <a:r>
              <a:rPr lang="ru-RU" dirty="0" smtClean="0"/>
              <a:t>Принципы </a:t>
            </a:r>
            <a:r>
              <a:rPr lang="ru-RU" dirty="0" err="1" smtClean="0"/>
              <a:t>здоровьесбережения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Критерии </a:t>
            </a:r>
            <a:r>
              <a:rPr lang="ru-RU" dirty="0" err="1" smtClean="0"/>
              <a:t>здоровьесбережения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Технологии оптимальной организации учебного процесса и физической активности школьников.</a:t>
            </a:r>
          </a:p>
          <a:p>
            <a:pPr lvl="0"/>
            <a:r>
              <a:rPr lang="ru-RU" dirty="0" smtClean="0"/>
              <a:t>Психолого-педагогические технологии </a:t>
            </a:r>
            <a:r>
              <a:rPr lang="ru-RU" dirty="0" err="1" smtClean="0"/>
              <a:t>здоровьесбережения</a:t>
            </a:r>
            <a:r>
              <a:rPr lang="ru-RU" dirty="0" smtClean="0"/>
              <a:t>.</a:t>
            </a:r>
          </a:p>
          <a:p>
            <a:pPr lvl="0"/>
            <a:r>
              <a:rPr lang="ru-RU" dirty="0" smtClean="0"/>
              <a:t>Образовательные технологии </a:t>
            </a:r>
            <a:r>
              <a:rPr lang="ru-RU" dirty="0" err="1" smtClean="0"/>
              <a:t>здоровьесберегающей</a:t>
            </a:r>
            <a:r>
              <a:rPr lang="ru-RU" dirty="0" smtClean="0"/>
              <a:t> направленности.</a:t>
            </a:r>
          </a:p>
          <a:p>
            <a:pPr lvl="0"/>
            <a:r>
              <a:rPr lang="ru-RU" dirty="0" smtClean="0"/>
              <a:t>Практическая часть</a:t>
            </a:r>
          </a:p>
          <a:p>
            <a:pPr lvl="0"/>
            <a:r>
              <a:rPr lang="ru-RU" dirty="0" smtClean="0"/>
              <a:t>Заключение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Факторы риска:</a:t>
            </a:r>
          </a:p>
          <a:p>
            <a:pPr lvl="0"/>
            <a:r>
              <a:rPr lang="ru-RU" dirty="0" smtClean="0"/>
              <a:t>Стрессовая педагогическая тактика;</a:t>
            </a:r>
          </a:p>
          <a:p>
            <a:pPr lvl="0"/>
            <a:r>
              <a:rPr lang="ru-RU" dirty="0" smtClean="0"/>
              <a:t>Несоответствие методик и технологий обучения;</a:t>
            </a:r>
          </a:p>
          <a:p>
            <a:pPr lvl="0"/>
            <a:r>
              <a:rPr lang="ru-RU" dirty="0" smtClean="0"/>
              <a:t>Несоблюдение физиологических и гигиенических требований;</a:t>
            </a:r>
          </a:p>
          <a:p>
            <a:pPr lvl="0"/>
            <a:r>
              <a:rPr lang="ru-RU" dirty="0" smtClean="0"/>
              <a:t>Недостаточная грамотность родителей в вопросах сохранения здоровья детей;</a:t>
            </a:r>
          </a:p>
          <a:p>
            <a:pPr lvl="0"/>
            <a:r>
              <a:rPr lang="ru-RU" dirty="0" smtClean="0"/>
              <a:t>Провалы в существующей системе физического воспитания;</a:t>
            </a:r>
          </a:p>
          <a:p>
            <a:pPr lvl="0"/>
            <a:r>
              <a:rPr lang="ru-RU" dirty="0" smtClean="0"/>
              <a:t>Интенсификация учебного процесса;</a:t>
            </a:r>
          </a:p>
          <a:p>
            <a:pPr lvl="0"/>
            <a:r>
              <a:rPr lang="ru-RU" dirty="0" smtClean="0"/>
              <a:t>Функциональная неграмотность педагога в вопросах охраны и укрепления здоровья;</a:t>
            </a:r>
          </a:p>
          <a:p>
            <a:pPr lvl="0"/>
            <a:r>
              <a:rPr lang="ru-RU" dirty="0" smtClean="0"/>
              <a:t>Частичное разрушение служб школьного медицинского контроля;</a:t>
            </a:r>
          </a:p>
          <a:p>
            <a:pPr lvl="0"/>
            <a:r>
              <a:rPr lang="ru-RU" dirty="0" smtClean="0"/>
              <a:t>Отсутствие системной работы по формированию ценности здоровья и здорового образа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Принципы </a:t>
            </a:r>
            <a:r>
              <a:rPr lang="ru-RU" dirty="0" err="1" smtClean="0"/>
              <a:t>здоровьесбережения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«Не навреди!»</a:t>
            </a:r>
          </a:p>
          <a:p>
            <a:r>
              <a:rPr lang="ru-RU" dirty="0" smtClean="0"/>
              <a:t>Приоритет заботы о здоровье учителя и учащегося</a:t>
            </a:r>
          </a:p>
          <a:p>
            <a:r>
              <a:rPr lang="ru-RU" dirty="0" smtClean="0"/>
              <a:t>Непрерывность и преемственность</a:t>
            </a:r>
          </a:p>
          <a:p>
            <a:r>
              <a:rPr lang="ru-RU" dirty="0" err="1" smtClean="0"/>
              <a:t>Субъект-субъектные</a:t>
            </a:r>
            <a:r>
              <a:rPr lang="ru-RU" dirty="0" smtClean="0"/>
              <a:t> взаимоотношения</a:t>
            </a:r>
          </a:p>
          <a:p>
            <a:r>
              <a:rPr lang="ru-RU" dirty="0" smtClean="0"/>
              <a:t>Соответствие содержания и организации обучения возрастным особенностям учащихся</a:t>
            </a:r>
          </a:p>
          <a:p>
            <a:r>
              <a:rPr lang="ru-RU" dirty="0" smtClean="0"/>
              <a:t>Комплексный, междисциплинарный подход</a:t>
            </a:r>
          </a:p>
          <a:p>
            <a:r>
              <a:rPr lang="ru-RU" dirty="0" smtClean="0"/>
              <a:t>Успех порождает успех</a:t>
            </a:r>
          </a:p>
          <a:p>
            <a:r>
              <a:rPr lang="ru-RU" dirty="0" smtClean="0"/>
              <a:t>Активность</a:t>
            </a:r>
          </a:p>
          <a:p>
            <a:r>
              <a:rPr lang="ru-RU" dirty="0" smtClean="0"/>
              <a:t>Ответственность за свое здоровье у учеников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Критерии </a:t>
            </a:r>
            <a:r>
              <a:rPr lang="ru-RU" dirty="0" err="1" smtClean="0"/>
              <a:t>здоровьесбережения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Обстановка и гигиенические условия в классе</a:t>
            </a:r>
          </a:p>
          <a:p>
            <a:r>
              <a:rPr lang="ru-RU" dirty="0" smtClean="0"/>
              <a:t>Количество видов учебной деятельности</a:t>
            </a:r>
          </a:p>
          <a:p>
            <a:r>
              <a:rPr lang="ru-RU" dirty="0" smtClean="0"/>
              <a:t>Средняя продолжительность и частота чередования видов деятельности</a:t>
            </a:r>
          </a:p>
          <a:p>
            <a:r>
              <a:rPr lang="ru-RU" dirty="0" smtClean="0"/>
              <a:t>Количество видов преподавания</a:t>
            </a:r>
          </a:p>
          <a:p>
            <a:r>
              <a:rPr lang="ru-RU" dirty="0" smtClean="0"/>
              <a:t>Чередование видов преподавания</a:t>
            </a:r>
          </a:p>
          <a:p>
            <a:r>
              <a:rPr lang="ru-RU" dirty="0" smtClean="0"/>
              <a:t>Наличие и место методов, способствующих активизации</a:t>
            </a:r>
          </a:p>
          <a:p>
            <a:r>
              <a:rPr lang="ru-RU" dirty="0" smtClean="0"/>
              <a:t>Место и длительность применения ТСО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Критерии </a:t>
            </a:r>
            <a:r>
              <a:rPr lang="ru-RU" dirty="0" err="1" smtClean="0"/>
              <a:t>здоровьесбережения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Поза учащегося, чередование позы</a:t>
            </a:r>
          </a:p>
          <a:p>
            <a:r>
              <a:rPr lang="ru-RU" dirty="0" smtClean="0"/>
              <a:t>Наличие, место, содержание и продолжительность на уроке моментов оздоровления</a:t>
            </a:r>
          </a:p>
          <a:p>
            <a:r>
              <a:rPr lang="ru-RU" dirty="0" smtClean="0"/>
              <a:t>Наличие мотивации деятельности учащихся на уроке</a:t>
            </a:r>
          </a:p>
          <a:p>
            <a:r>
              <a:rPr lang="ru-RU" dirty="0" smtClean="0"/>
              <a:t>Психологический климат на уроке</a:t>
            </a:r>
          </a:p>
          <a:p>
            <a:r>
              <a:rPr lang="ru-RU" dirty="0" smtClean="0"/>
              <a:t>Эмоциональные разрядки на уроке</a:t>
            </a:r>
          </a:p>
          <a:p>
            <a:r>
              <a:rPr lang="ru-RU" dirty="0" smtClean="0"/>
              <a:t>Темп окончания урока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64479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Технологии оптимальной организации учебного процесса и физической активности школьников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615680"/>
          </a:xfrm>
        </p:spPr>
        <p:txBody>
          <a:bodyPr/>
          <a:lstStyle/>
          <a:p>
            <a:r>
              <a:rPr lang="ru-RU" dirty="0" smtClean="0"/>
              <a:t>Правильная организация урока</a:t>
            </a:r>
          </a:p>
          <a:p>
            <a:r>
              <a:rPr lang="ru-RU" dirty="0" smtClean="0"/>
              <a:t>Использование каналов восприятия</a:t>
            </a:r>
          </a:p>
          <a:p>
            <a:r>
              <a:rPr lang="ru-RU" dirty="0" smtClean="0"/>
              <a:t>Учет зоны работоспособности учащихся</a:t>
            </a:r>
          </a:p>
          <a:p>
            <a:r>
              <a:rPr lang="ru-RU" dirty="0" smtClean="0"/>
              <a:t>Распределение интенсивности умственной деятельности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Психолого-педагогические технологии </a:t>
            </a:r>
            <a:r>
              <a:rPr lang="ru-RU" dirty="0" err="1" smtClean="0"/>
              <a:t>здоровьесбережения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Снятие эмоционального напряжения</a:t>
            </a:r>
          </a:p>
          <a:p>
            <a:r>
              <a:rPr lang="ru-RU" dirty="0" smtClean="0"/>
              <a:t>Создание благоприятного психологического климата на уроке</a:t>
            </a:r>
          </a:p>
          <a:p>
            <a:r>
              <a:rPr lang="ru-RU" dirty="0" smtClean="0"/>
              <a:t>Охрана здоровья и пропаганда здорового образа жизни</a:t>
            </a:r>
          </a:p>
          <a:p>
            <a:r>
              <a:rPr lang="ru-RU" dirty="0" smtClean="0"/>
              <a:t>Комплексное использование личностно-ориентированных технологий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Образовательные технологии </a:t>
            </a:r>
            <a:r>
              <a:rPr lang="ru-RU" sz="4000" dirty="0" err="1" smtClean="0"/>
              <a:t>здоровьесберегающей</a:t>
            </a:r>
            <a:r>
              <a:rPr lang="ru-RU" sz="4000" dirty="0" smtClean="0"/>
              <a:t> направленности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Педагогика сотрудничества</a:t>
            </a:r>
          </a:p>
          <a:p>
            <a:r>
              <a:rPr lang="ru-RU" dirty="0" smtClean="0"/>
              <a:t>Технологии развивающего обучения</a:t>
            </a:r>
          </a:p>
          <a:p>
            <a:r>
              <a:rPr lang="ru-RU" dirty="0" smtClean="0"/>
              <a:t>Технология уровневой дифференциации обучения на основе обязательных результатов</a:t>
            </a:r>
          </a:p>
          <a:p>
            <a:r>
              <a:rPr lang="ru-RU" dirty="0" smtClean="0"/>
              <a:t>Технология раскрепощённого развития детей</a:t>
            </a:r>
          </a:p>
          <a:p>
            <a:r>
              <a:rPr lang="ru-RU" dirty="0" smtClean="0"/>
              <a:t>Технология психологического сопровождения учебной группы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325</Words>
  <Application>Microsoft Office PowerPoint</Application>
  <PresentationFormat>Экран (4:3)</PresentationFormat>
  <Paragraphs>77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Формирование культуры здорового образа жизни на уроках иностранного языка в начальной школе</vt:lpstr>
      <vt:lpstr>Содержание</vt:lpstr>
      <vt:lpstr>Введение</vt:lpstr>
      <vt:lpstr>Принципы здоровьесбережения</vt:lpstr>
      <vt:lpstr>Критерии здоровьесбережения</vt:lpstr>
      <vt:lpstr>Критерии здоровьесбережения</vt:lpstr>
      <vt:lpstr>Технологии оптимальной организации учебного процесса и физической активности школьников</vt:lpstr>
      <vt:lpstr>Психолого-педагогические технологии здоровьесбережения</vt:lpstr>
      <vt:lpstr>Образовательные технологии здоровьесберегающей направленности</vt:lpstr>
      <vt:lpstr>Практическая часть</vt:lpstr>
      <vt:lpstr>Заключение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культуры здорового образа жизни на уроках иностранного языка в начальной школе</dc:title>
  <dc:creator>Сафиуллина</dc:creator>
  <cp:lastModifiedBy>Сафиуллина</cp:lastModifiedBy>
  <cp:revision>7</cp:revision>
  <dcterms:created xsi:type="dcterms:W3CDTF">2012-05-10T20:25:07Z</dcterms:created>
  <dcterms:modified xsi:type="dcterms:W3CDTF">2012-05-11T13:44:06Z</dcterms:modified>
</cp:coreProperties>
</file>