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9" r:id="rId8"/>
    <p:sldId id="266" r:id="rId9"/>
    <p:sldId id="267" r:id="rId10"/>
    <p:sldId id="268" r:id="rId11"/>
    <p:sldId id="263" r:id="rId12"/>
    <p:sldId id="262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3399"/>
    <a:srgbClr val="003300"/>
    <a:srgbClr val="00CC00"/>
    <a:srgbClr val="FF7C80"/>
    <a:srgbClr val="FF3300"/>
    <a:srgbClr val="0066FF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C0103-69D3-4D69-B243-8F1A9E26D2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BDEE4-6E2B-4AFC-B520-55D4242703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8E7D-B6D8-436B-AA45-57F242D459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3AF595-67DB-43C9-A31B-A1DE4C4D0D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6E12-C318-4624-9B0B-EC63D5C484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7FBA5-1966-4F00-815B-F6AC032097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CD415-BA36-483F-A3A9-52DF5D3045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B6F6B-0A28-4B0D-AE57-AA4BA0B57C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6697F-7C89-4CCD-BECD-A362CA7FF4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B3C25-1528-4B40-A2C1-B2AC14713C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85BCE-CB78-4FC8-BC2B-26E534C448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224E6-0C0F-4A90-B271-E9E53D9E01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B070F8-22C0-4CA2-BC52-FE581F6F361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Построения в пространстве.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геометрия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Прямая а параллельна стороне АВ треугольника АВС и не лежит в плоскости треугольника.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95288" y="3357563"/>
            <a:ext cx="8351837" cy="2303462"/>
          </a:xfrm>
          <a:prstGeom prst="parallelogram">
            <a:avLst>
              <a:gd name="adj" fmla="val 906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987675" y="3933825"/>
            <a:ext cx="2447925" cy="936625"/>
          </a:xfrm>
          <a:prstGeom prst="triangle">
            <a:avLst>
              <a:gd name="adj" fmla="val 915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55875" y="49418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219700" y="35734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508625" y="48688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348038" y="2133600"/>
            <a:ext cx="17287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203575" y="23415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14348" y="5286388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/>
                </a:solidFill>
              </a:rPr>
              <a:t>α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/>
      <p:bldP spid="7175" grpId="0"/>
      <p:bldP spid="7176" grpId="0"/>
      <p:bldP spid="7177" grpId="0" animBg="1"/>
      <p:bldP spid="717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Признак скрещивающихся  прямых 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95288" y="3860800"/>
            <a:ext cx="6408737" cy="1873250"/>
          </a:xfrm>
          <a:prstGeom prst="parallelogram">
            <a:avLst>
              <a:gd name="adj" fmla="val 85530"/>
            </a:avLst>
          </a:prstGeom>
          <a:solidFill>
            <a:srgbClr val="00CC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9750" y="53673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435600" y="256540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cs typeface="Arial" charset="0"/>
              </a:rPr>
              <a:t>а</a:t>
            </a:r>
            <a:endParaRPr lang="el-GR">
              <a:cs typeface="Arial" charset="0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908175" y="4365625"/>
            <a:ext cx="28797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339975" y="407035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b</a:t>
            </a:r>
            <a:endParaRPr lang="el-GR">
              <a:cs typeface="Arial" charset="0"/>
            </a:endParaRPr>
          </a:p>
        </p:txBody>
      </p: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4643438" y="2420938"/>
            <a:ext cx="1225550" cy="4103687"/>
            <a:chOff x="4059" y="1344"/>
            <a:chExt cx="454" cy="1723"/>
          </a:xfrm>
        </p:grpSpPr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H="1">
              <a:off x="4286" y="1344"/>
              <a:ext cx="227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 flipH="1">
              <a:off x="4150" y="2251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 flipH="1">
              <a:off x="4059" y="2750"/>
              <a:ext cx="91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5221288" y="4581525"/>
            <a:ext cx="71437" cy="714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219700" y="4430713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</a:t>
            </a:r>
          </a:p>
        </p:txBody>
      </p:sp>
      <p:grpSp>
        <p:nvGrpSpPr>
          <p:cNvPr id="12316" name="Group 28"/>
          <p:cNvGrpSpPr>
            <a:grpSpLocks/>
          </p:cNvGrpSpPr>
          <p:nvPr/>
        </p:nvGrpSpPr>
        <p:grpSpPr bwMode="auto">
          <a:xfrm>
            <a:off x="6804025" y="4259263"/>
            <a:ext cx="2339975" cy="1401762"/>
            <a:chOff x="4286" y="2683"/>
            <a:chExt cx="1474" cy="883"/>
          </a:xfrm>
        </p:grpSpPr>
        <p:graphicFrame>
          <p:nvGraphicFramePr>
            <p:cNvPr id="12317" name="Object 29"/>
            <p:cNvGraphicFramePr>
              <a:graphicFrameLocks noChangeAspect="1"/>
            </p:cNvGraphicFramePr>
            <p:nvPr/>
          </p:nvGraphicFramePr>
          <p:xfrm>
            <a:off x="4440" y="2760"/>
            <a:ext cx="126" cy="126"/>
          </p:xfrm>
          <a:graphic>
            <a:graphicData uri="http://schemas.openxmlformats.org/presentationml/2006/ole">
              <p:oleObj spid="_x0000_s12317" name="Формула" r:id="rId3" imgW="126720" imgH="126720" progId="Equation.3">
                <p:embed/>
              </p:oleObj>
            </a:graphicData>
          </a:graphic>
        </p:graphicFrame>
        <p:graphicFrame>
          <p:nvGraphicFramePr>
            <p:cNvPr id="12318" name="Object 30"/>
            <p:cNvGraphicFramePr>
              <a:graphicFrameLocks noChangeAspect="1"/>
            </p:cNvGraphicFramePr>
            <p:nvPr/>
          </p:nvGraphicFramePr>
          <p:xfrm>
            <a:off x="4454" y="3034"/>
            <a:ext cx="104" cy="80"/>
          </p:xfrm>
          <a:graphic>
            <a:graphicData uri="http://schemas.openxmlformats.org/presentationml/2006/ole">
              <p:oleObj spid="_x0000_s12318" name="Формула" r:id="rId4" imgW="164880" imgH="126720" progId="Equation.3">
                <p:embed/>
              </p:oleObj>
            </a:graphicData>
          </a:graphic>
        </p:graphicFrame>
        <p:sp>
          <p:nvSpPr>
            <p:cNvPr id="12319" name="Text Box 31"/>
            <p:cNvSpPr txBox="1">
              <a:spLocks noChangeArrowheads="1"/>
            </p:cNvSpPr>
            <p:nvPr/>
          </p:nvSpPr>
          <p:spPr bwMode="auto">
            <a:xfrm>
              <a:off x="4286" y="2704"/>
              <a:ext cx="1043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b</a:t>
              </a:r>
              <a:r>
                <a:rPr lang="ru-RU">
                  <a:cs typeface="Arial" charset="0"/>
                </a:rPr>
                <a:t>     </a:t>
              </a:r>
              <a:r>
                <a:rPr lang="el-GR">
                  <a:cs typeface="Arial" charset="0"/>
                </a:rPr>
                <a:t>α</a:t>
              </a:r>
            </a:p>
            <a:p>
              <a:pPr>
                <a:spcBef>
                  <a:spcPct val="50000"/>
                </a:spcBef>
              </a:pPr>
              <a:r>
                <a:rPr lang="ru-RU">
                  <a:cs typeface="Arial" charset="0"/>
                </a:rPr>
                <a:t>а</a:t>
              </a:r>
              <a:r>
                <a:rPr lang="en-US">
                  <a:cs typeface="Arial" charset="0"/>
                </a:rPr>
                <a:t>    </a:t>
              </a:r>
              <a:r>
                <a:rPr lang="el-GR">
                  <a:cs typeface="Arial" charset="0"/>
                </a:rPr>
                <a:t>α</a:t>
              </a:r>
              <a:r>
                <a:rPr lang="ru-RU">
                  <a:cs typeface="Arial" charset="0"/>
                </a:rPr>
                <a:t> = О</a:t>
              </a:r>
            </a:p>
            <a:p>
              <a:pPr>
                <a:spcBef>
                  <a:spcPct val="50000"/>
                </a:spcBef>
              </a:pPr>
              <a:r>
                <a:rPr lang="ru-RU">
                  <a:cs typeface="Arial" charset="0"/>
                </a:rPr>
                <a:t>О     </a:t>
              </a:r>
              <a:r>
                <a:rPr lang="en-US">
                  <a:cs typeface="Arial" charset="0"/>
                </a:rPr>
                <a:t>b</a:t>
              </a:r>
              <a:endParaRPr lang="el-GR">
                <a:cs typeface="Arial" charset="0"/>
              </a:endParaRPr>
            </a:p>
          </p:txBody>
        </p:sp>
        <p:sp>
          <p:nvSpPr>
            <p:cNvPr id="12320" name="AutoShape 32"/>
            <p:cNvSpPr>
              <a:spLocks/>
            </p:cNvSpPr>
            <p:nvPr/>
          </p:nvSpPr>
          <p:spPr bwMode="auto">
            <a:xfrm>
              <a:off x="4921" y="2683"/>
              <a:ext cx="182" cy="883"/>
            </a:xfrm>
            <a:prstGeom prst="rightBrace">
              <a:avLst>
                <a:gd name="adj1" fmla="val 4043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21" name="Object 33"/>
            <p:cNvGraphicFramePr>
              <a:graphicFrameLocks noChangeAspect="1"/>
            </p:cNvGraphicFramePr>
            <p:nvPr/>
          </p:nvGraphicFramePr>
          <p:xfrm>
            <a:off x="4468" y="3270"/>
            <a:ext cx="110" cy="133"/>
          </p:xfrm>
          <a:graphic>
            <a:graphicData uri="http://schemas.openxmlformats.org/presentationml/2006/ole">
              <p:oleObj spid="_x0000_s12321" name="Формула" r:id="rId5" imgW="126720" imgH="152280" progId="Equation.3">
                <p:embed/>
              </p:oleObj>
            </a:graphicData>
          </a:graphic>
        </p:graphicFrame>
        <p:sp>
          <p:nvSpPr>
            <p:cNvPr id="12322" name="Text Box 34"/>
            <p:cNvSpPr txBox="1">
              <a:spLocks noChangeArrowheads="1"/>
            </p:cNvSpPr>
            <p:nvPr/>
          </p:nvSpPr>
          <p:spPr bwMode="auto">
            <a:xfrm>
              <a:off x="5148" y="3022"/>
              <a:ext cx="6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     </a:t>
              </a:r>
              <a:r>
                <a:rPr lang="en-US"/>
                <a:t>b</a:t>
              </a:r>
              <a:endParaRPr lang="ru-RU"/>
            </a:p>
          </p:txBody>
        </p:sp>
        <p:grpSp>
          <p:nvGrpSpPr>
            <p:cNvPr id="12323" name="Group 35"/>
            <p:cNvGrpSpPr>
              <a:grpSpLocks/>
            </p:cNvGrpSpPr>
            <p:nvPr/>
          </p:nvGrpSpPr>
          <p:grpSpPr bwMode="auto">
            <a:xfrm>
              <a:off x="5329" y="3119"/>
              <a:ext cx="91" cy="68"/>
              <a:chOff x="1247" y="3498"/>
              <a:chExt cx="91" cy="68"/>
            </a:xfrm>
          </p:grpSpPr>
          <p:sp>
            <p:nvSpPr>
              <p:cNvPr id="12324" name="Line 36"/>
              <p:cNvSpPr>
                <a:spLocks noChangeShapeType="1"/>
              </p:cNvSpPr>
              <p:nvPr/>
            </p:nvSpPr>
            <p:spPr bwMode="auto">
              <a:xfrm>
                <a:off x="1247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5" name="Oval 37"/>
              <p:cNvSpPr>
                <a:spLocks noChangeArrowheads="1"/>
              </p:cNvSpPr>
              <p:nvPr/>
            </p:nvSpPr>
            <p:spPr bwMode="auto">
              <a:xfrm>
                <a:off x="1280" y="3498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3" grpId="0"/>
      <p:bldP spid="12294" grpId="0"/>
      <p:bldP spid="12295" grpId="0" animBg="1"/>
      <p:bldP spid="12296" grpId="0"/>
      <p:bldP spid="12306" grpId="0" animBg="1"/>
      <p:bldP spid="123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Признак параллельности прямой и плоскости.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323850" y="3860800"/>
            <a:ext cx="6408738" cy="1873250"/>
          </a:xfrm>
          <a:prstGeom prst="parallelogram">
            <a:avLst>
              <a:gd name="adj" fmla="val 85530"/>
            </a:avLst>
          </a:prstGeom>
          <a:solidFill>
            <a:srgbClr val="00CC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987675" y="2060575"/>
            <a:ext cx="28082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9750" y="53673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987675" y="17002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cs typeface="Arial" charset="0"/>
              </a:rPr>
              <a:t>а</a:t>
            </a:r>
            <a:endParaRPr lang="el-GR">
              <a:cs typeface="Arial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2339975" y="4365625"/>
            <a:ext cx="28082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339975" y="407035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b</a:t>
            </a:r>
            <a:endParaRPr lang="el-GR">
              <a:cs typeface="Arial" charset="0"/>
            </a:endParaRPr>
          </a:p>
        </p:txBody>
      </p: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6804025" y="4292600"/>
            <a:ext cx="1655763" cy="779463"/>
            <a:chOff x="4286" y="2704"/>
            <a:chExt cx="1043" cy="491"/>
          </a:xfrm>
        </p:grpSpPr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4286" y="2704"/>
              <a:ext cx="1043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>
                  <a:cs typeface="Arial" charset="0"/>
                </a:rPr>
                <a:t>║b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b    </a:t>
              </a:r>
              <a:r>
                <a:rPr lang="el-GR">
                  <a:cs typeface="Arial" charset="0"/>
                </a:rPr>
                <a:t>α</a:t>
              </a:r>
            </a:p>
          </p:txBody>
        </p:sp>
        <p:graphicFrame>
          <p:nvGraphicFramePr>
            <p:cNvPr id="10251" name="Object 11"/>
            <p:cNvGraphicFramePr>
              <a:graphicFrameLocks noChangeAspect="1"/>
            </p:cNvGraphicFramePr>
            <p:nvPr/>
          </p:nvGraphicFramePr>
          <p:xfrm>
            <a:off x="4424" y="3024"/>
            <a:ext cx="134" cy="134"/>
          </p:xfrm>
          <a:graphic>
            <a:graphicData uri="http://schemas.openxmlformats.org/presentationml/2006/ole">
              <p:oleObj spid="_x0000_s10251" name="Формула" r:id="rId3" imgW="126720" imgH="126720" progId="Equation.3">
                <p:embed/>
              </p:oleObj>
            </a:graphicData>
          </a:graphic>
        </p:graphicFrame>
      </p:grpSp>
      <p:sp>
        <p:nvSpPr>
          <p:cNvPr id="10254" name="AutoShape 14"/>
          <p:cNvSpPr>
            <a:spLocks/>
          </p:cNvSpPr>
          <p:nvPr/>
        </p:nvSpPr>
        <p:spPr bwMode="auto">
          <a:xfrm>
            <a:off x="7423150" y="4259263"/>
            <a:ext cx="288925" cy="792162"/>
          </a:xfrm>
          <a:prstGeom prst="rightBrace">
            <a:avLst>
              <a:gd name="adj1" fmla="val 228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761288" y="447675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>
                <a:cs typeface="Arial" charset="0"/>
              </a:rPr>
              <a:t>║</a:t>
            </a:r>
            <a:r>
              <a:rPr lang="el-GR">
                <a:cs typeface="Arial" charset="0"/>
              </a:rPr>
              <a:t>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/>
      <p:bldP spid="10247" grpId="0"/>
      <p:bldP spid="10248" grpId="0" animBg="1"/>
      <p:bldP spid="10249" grpId="0"/>
      <p:bldP spid="10254" grpId="0" animBg="1"/>
      <p:bldP spid="102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Скрещивающиеся прямые. Доказательство через признак.</a:t>
            </a:r>
          </a:p>
        </p:txBody>
      </p: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827088" y="2205038"/>
            <a:ext cx="2160587" cy="2160587"/>
            <a:chOff x="521" y="1389"/>
            <a:chExt cx="1361" cy="1361"/>
          </a:xfrm>
        </p:grpSpPr>
        <p:sp>
          <p:nvSpPr>
            <p:cNvPr id="15378" name="AutoShape 18"/>
            <p:cNvSpPr>
              <a:spLocks noChangeArrowheads="1"/>
            </p:cNvSpPr>
            <p:nvPr/>
          </p:nvSpPr>
          <p:spPr bwMode="auto">
            <a:xfrm>
              <a:off x="521" y="1389"/>
              <a:ext cx="1361" cy="1361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884" y="1389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884" y="2393"/>
              <a:ext cx="9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V="1">
              <a:off x="521" y="2387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39750" y="42211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1350963" y="34480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39750" y="24923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  <a:r>
              <a:rPr lang="ru-RU" sz="1200"/>
              <a:t>1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277938" y="18732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  <a:r>
              <a:rPr lang="ru-RU" sz="1200"/>
              <a:t>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2847975" y="18875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  <a:r>
              <a:rPr lang="ru-RU" sz="1200"/>
              <a:t>1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484438" y="26368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r>
              <a:rPr lang="ru-RU" sz="1200"/>
              <a:t>1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916238" y="35004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  <a:endParaRPr lang="ru-RU" sz="1200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484438" y="42148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endParaRPr lang="ru-RU" sz="1200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865188" y="2205038"/>
            <a:ext cx="504825" cy="5032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2987675" y="2205038"/>
            <a:ext cx="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5410" name="Group 50"/>
          <p:cNvGrpSpPr>
            <a:grpSpLocks/>
          </p:cNvGrpSpPr>
          <p:nvPr/>
        </p:nvGrpSpPr>
        <p:grpSpPr bwMode="auto">
          <a:xfrm>
            <a:off x="3851275" y="1916113"/>
            <a:ext cx="2808288" cy="1604962"/>
            <a:chOff x="2426" y="1207"/>
            <a:chExt cx="1769" cy="1011"/>
          </a:xfrm>
        </p:grpSpPr>
        <p:sp>
          <p:nvSpPr>
            <p:cNvPr id="15394" name="Text Box 34"/>
            <p:cNvSpPr txBox="1">
              <a:spLocks noChangeArrowheads="1"/>
            </p:cNvSpPr>
            <p:nvPr/>
          </p:nvSpPr>
          <p:spPr bwMode="auto">
            <a:xfrm>
              <a:off x="2426" y="1207"/>
              <a:ext cx="1769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Дано: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АВС</a:t>
              </a:r>
              <a:r>
                <a:rPr lang="en-US"/>
                <a:t>DA</a:t>
              </a:r>
              <a:r>
                <a:rPr lang="en-US" sz="1200"/>
                <a:t>1</a:t>
              </a:r>
              <a:r>
                <a:rPr lang="en-US"/>
                <a:t>B</a:t>
              </a:r>
              <a:r>
                <a:rPr lang="en-US" sz="1200"/>
                <a:t>1</a:t>
              </a:r>
              <a:r>
                <a:rPr lang="en-US"/>
                <a:t>C</a:t>
              </a:r>
              <a:r>
                <a:rPr lang="en-US" sz="1200"/>
                <a:t>1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 – </a:t>
              </a:r>
              <a:r>
                <a:rPr lang="ru-RU"/>
                <a:t>куб.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Доказать: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    СС</a:t>
              </a:r>
              <a:r>
                <a:rPr lang="ru-RU" sz="1200"/>
                <a:t>1</a:t>
              </a:r>
              <a:endParaRPr lang="ru-RU"/>
            </a:p>
          </p:txBody>
        </p:sp>
        <p:grpSp>
          <p:nvGrpSpPr>
            <p:cNvPr id="15402" name="Group 42"/>
            <p:cNvGrpSpPr>
              <a:grpSpLocks/>
            </p:cNvGrpSpPr>
            <p:nvPr/>
          </p:nvGrpSpPr>
          <p:grpSpPr bwMode="auto">
            <a:xfrm>
              <a:off x="2801" y="2085"/>
              <a:ext cx="91" cy="68"/>
              <a:chOff x="1247" y="3498"/>
              <a:chExt cx="91" cy="68"/>
            </a:xfrm>
          </p:grpSpPr>
          <p:sp>
            <p:nvSpPr>
              <p:cNvPr id="15403" name="Line 43"/>
              <p:cNvSpPr>
                <a:spLocks noChangeShapeType="1"/>
              </p:cNvSpPr>
              <p:nvPr/>
            </p:nvSpPr>
            <p:spPr bwMode="auto">
              <a:xfrm>
                <a:off x="1247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4" name="Oval 44"/>
              <p:cNvSpPr>
                <a:spLocks noChangeArrowheads="1"/>
              </p:cNvSpPr>
              <p:nvPr/>
            </p:nvSpPr>
            <p:spPr bwMode="auto">
              <a:xfrm>
                <a:off x="1280" y="3498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3779838" y="3860800"/>
            <a:ext cx="4176712" cy="2017713"/>
            <a:chOff x="2381" y="2432"/>
            <a:chExt cx="2631" cy="1271"/>
          </a:xfrm>
        </p:grpSpPr>
        <p:graphicFrame>
          <p:nvGraphicFramePr>
            <p:cNvPr id="15396" name="Object 36"/>
            <p:cNvGraphicFramePr>
              <a:graphicFrameLocks noChangeAspect="1"/>
            </p:cNvGraphicFramePr>
            <p:nvPr/>
          </p:nvGraphicFramePr>
          <p:xfrm>
            <a:off x="2754" y="2748"/>
            <a:ext cx="126" cy="126"/>
          </p:xfrm>
          <a:graphic>
            <a:graphicData uri="http://schemas.openxmlformats.org/presentationml/2006/ole">
              <p:oleObj spid="_x0000_s15396" name="Формула" r:id="rId3" imgW="126720" imgH="126720" progId="Equation.3">
                <p:embed/>
              </p:oleObj>
            </a:graphicData>
          </a:graphic>
        </p:graphicFrame>
        <p:graphicFrame>
          <p:nvGraphicFramePr>
            <p:cNvPr id="15397" name="Object 37"/>
            <p:cNvGraphicFramePr>
              <a:graphicFrameLocks noChangeAspect="1"/>
            </p:cNvGraphicFramePr>
            <p:nvPr/>
          </p:nvGraphicFramePr>
          <p:xfrm>
            <a:off x="2731" y="3034"/>
            <a:ext cx="104" cy="80"/>
          </p:xfrm>
          <a:graphic>
            <a:graphicData uri="http://schemas.openxmlformats.org/presentationml/2006/ole">
              <p:oleObj spid="_x0000_s15397" name="Формула" r:id="rId4" imgW="164880" imgH="126720" progId="Equation.3">
                <p:embed/>
              </p:oleObj>
            </a:graphicData>
          </a:graphic>
        </p:graphicFrame>
        <p:sp>
          <p:nvSpPr>
            <p:cNvPr id="15399" name="AutoShape 39"/>
            <p:cNvSpPr>
              <a:spLocks/>
            </p:cNvSpPr>
            <p:nvPr/>
          </p:nvSpPr>
          <p:spPr bwMode="auto">
            <a:xfrm>
              <a:off x="3742" y="2568"/>
              <a:ext cx="182" cy="883"/>
            </a:xfrm>
            <a:prstGeom prst="rightBrace">
              <a:avLst>
                <a:gd name="adj1" fmla="val 4043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400" name="Object 40"/>
            <p:cNvGraphicFramePr>
              <a:graphicFrameLocks noChangeAspect="1"/>
            </p:cNvGraphicFramePr>
            <p:nvPr/>
          </p:nvGraphicFramePr>
          <p:xfrm>
            <a:off x="2653" y="3270"/>
            <a:ext cx="110" cy="133"/>
          </p:xfrm>
          <a:graphic>
            <a:graphicData uri="http://schemas.openxmlformats.org/presentationml/2006/ole">
              <p:oleObj spid="_x0000_s15400" name="Формула" r:id="rId5" imgW="126720" imgH="152280" progId="Equation.3">
                <p:embed/>
              </p:oleObj>
            </a:graphicData>
          </a:graphic>
        </p:graphicFrame>
        <p:sp>
          <p:nvSpPr>
            <p:cNvPr id="15401" name="Text Box 41"/>
            <p:cNvSpPr txBox="1">
              <a:spLocks noChangeArrowheads="1"/>
            </p:cNvSpPr>
            <p:nvPr/>
          </p:nvSpPr>
          <p:spPr bwMode="auto">
            <a:xfrm>
              <a:off x="4008" y="2901"/>
              <a:ext cx="10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     СС</a:t>
              </a:r>
              <a:r>
                <a:rPr lang="ru-RU" sz="1200"/>
                <a:t>1</a:t>
              </a:r>
              <a:endParaRPr lang="ru-RU"/>
            </a:p>
          </p:txBody>
        </p:sp>
        <p:sp>
          <p:nvSpPr>
            <p:cNvPr id="15405" name="Text Box 45"/>
            <p:cNvSpPr txBox="1">
              <a:spLocks noChangeArrowheads="1"/>
            </p:cNvSpPr>
            <p:nvPr/>
          </p:nvSpPr>
          <p:spPr bwMode="auto">
            <a:xfrm>
              <a:off x="2381" y="2432"/>
              <a:ext cx="1588" cy="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Доказательство: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       </a:t>
              </a:r>
              <a:r>
                <a:rPr lang="ru-RU"/>
                <a:t>(А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С</a:t>
              </a:r>
              <a:r>
                <a:rPr lang="ru-RU" sz="1200"/>
                <a:t>1</a:t>
              </a:r>
              <a:r>
                <a:rPr lang="ru-RU"/>
                <a:t>)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СС</a:t>
              </a:r>
              <a:r>
                <a:rPr lang="ru-RU" sz="1200"/>
                <a:t>1</a:t>
              </a:r>
              <a:r>
                <a:rPr lang="ru-RU"/>
                <a:t>      (А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С</a:t>
              </a:r>
              <a:r>
                <a:rPr lang="ru-RU" sz="1200"/>
                <a:t>1</a:t>
              </a:r>
              <a:r>
                <a:rPr lang="ru-RU"/>
                <a:t>) = С</a:t>
              </a:r>
              <a:r>
                <a:rPr lang="ru-RU" sz="1200"/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С</a:t>
              </a:r>
              <a:r>
                <a:rPr lang="ru-RU" sz="1200"/>
                <a:t>1</a:t>
              </a:r>
              <a:r>
                <a:rPr lang="ru-RU"/>
                <a:t>      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endParaRPr lang="ru-RU"/>
            </a:p>
            <a:p>
              <a:pPr>
                <a:spcBef>
                  <a:spcPct val="50000"/>
                </a:spcBef>
              </a:pPr>
              <a:endParaRPr lang="ru-RU"/>
            </a:p>
          </p:txBody>
        </p:sp>
        <p:grpSp>
          <p:nvGrpSpPr>
            <p:cNvPr id="15406" name="Group 46"/>
            <p:cNvGrpSpPr>
              <a:grpSpLocks/>
            </p:cNvGrpSpPr>
            <p:nvPr/>
          </p:nvGrpSpPr>
          <p:grpSpPr bwMode="auto">
            <a:xfrm>
              <a:off x="4410" y="2999"/>
              <a:ext cx="91" cy="68"/>
              <a:chOff x="1247" y="3498"/>
              <a:chExt cx="91" cy="68"/>
            </a:xfrm>
          </p:grpSpPr>
          <p:sp>
            <p:nvSpPr>
              <p:cNvPr id="15407" name="Line 47"/>
              <p:cNvSpPr>
                <a:spLocks noChangeShapeType="1"/>
              </p:cNvSpPr>
              <p:nvPr/>
            </p:nvSpPr>
            <p:spPr bwMode="auto">
              <a:xfrm>
                <a:off x="1247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8" name="Oval 48"/>
              <p:cNvSpPr>
                <a:spLocks noChangeArrowheads="1"/>
              </p:cNvSpPr>
              <p:nvPr/>
            </p:nvSpPr>
            <p:spPr bwMode="auto">
              <a:xfrm>
                <a:off x="1280" y="3498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4" grpId="0"/>
      <p:bldP spid="15385" grpId="0"/>
      <p:bldP spid="15386" grpId="0"/>
      <p:bldP spid="15387" grpId="0"/>
      <p:bldP spid="15388" grpId="0"/>
      <p:bldP spid="15389" grpId="0"/>
      <p:bldP spid="15390" grpId="0"/>
      <p:bldP spid="15391" grpId="0"/>
      <p:bldP spid="15392" grpId="0" animBg="1"/>
      <p:bldP spid="153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Скрещивающиеся прямые. Доказательство от противного.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827088" y="2205038"/>
            <a:ext cx="2160587" cy="2160587"/>
            <a:chOff x="521" y="1389"/>
            <a:chExt cx="1361" cy="1361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521" y="1389"/>
              <a:ext cx="1361" cy="1361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884" y="1389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884" y="2393"/>
              <a:ext cx="9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 flipV="1">
              <a:off x="521" y="2387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39750" y="42211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350963" y="34480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39750" y="24923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  <a:r>
              <a:rPr lang="ru-RU" sz="1200"/>
              <a:t>1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277938" y="18732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  <a:r>
              <a:rPr lang="ru-RU" sz="1200"/>
              <a:t>1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847975" y="18875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  <a:r>
              <a:rPr lang="ru-RU" sz="1200"/>
              <a:t>1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484438" y="26368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r>
              <a:rPr lang="ru-RU" sz="1200"/>
              <a:t>1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916238" y="350043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  <a:endParaRPr lang="ru-RU" sz="1200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484438" y="42148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endParaRPr lang="ru-RU" sz="1200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5188" y="2205038"/>
            <a:ext cx="504825" cy="5032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439988" y="2762250"/>
            <a:ext cx="547687" cy="10271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3851275" y="1916113"/>
            <a:ext cx="2808288" cy="1604962"/>
            <a:chOff x="2426" y="1207"/>
            <a:chExt cx="1769" cy="1011"/>
          </a:xfrm>
        </p:grpSpPr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2426" y="1207"/>
              <a:ext cx="1769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Дано: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АВС</a:t>
              </a:r>
              <a:r>
                <a:rPr lang="en-US"/>
                <a:t>DA</a:t>
              </a:r>
              <a:r>
                <a:rPr lang="en-US" sz="1200"/>
                <a:t>1</a:t>
              </a:r>
              <a:r>
                <a:rPr lang="en-US"/>
                <a:t>B</a:t>
              </a:r>
              <a:r>
                <a:rPr lang="en-US" sz="1200"/>
                <a:t>1</a:t>
              </a:r>
              <a:r>
                <a:rPr lang="en-US"/>
                <a:t>C</a:t>
              </a:r>
              <a:r>
                <a:rPr lang="en-US" sz="1200"/>
                <a:t>1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 – </a:t>
              </a:r>
              <a:r>
                <a:rPr lang="ru-RU"/>
                <a:t>куб.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Доказать: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    С</a:t>
              </a:r>
              <a:r>
                <a:rPr lang="en-US"/>
                <a:t>D</a:t>
              </a:r>
              <a:r>
                <a:rPr lang="ru-RU" sz="1200"/>
                <a:t>1</a:t>
              </a:r>
              <a:endParaRPr lang="ru-RU"/>
            </a:p>
          </p:txBody>
        </p:sp>
        <p:grpSp>
          <p:nvGrpSpPr>
            <p:cNvPr id="17428" name="Group 20"/>
            <p:cNvGrpSpPr>
              <a:grpSpLocks/>
            </p:cNvGrpSpPr>
            <p:nvPr/>
          </p:nvGrpSpPr>
          <p:grpSpPr bwMode="auto">
            <a:xfrm>
              <a:off x="2801" y="2085"/>
              <a:ext cx="91" cy="68"/>
              <a:chOff x="1247" y="3498"/>
              <a:chExt cx="91" cy="68"/>
            </a:xfrm>
          </p:grpSpPr>
          <p:sp>
            <p:nvSpPr>
              <p:cNvPr id="17429" name="Line 21"/>
              <p:cNvSpPr>
                <a:spLocks noChangeShapeType="1"/>
              </p:cNvSpPr>
              <p:nvPr/>
            </p:nvSpPr>
            <p:spPr bwMode="auto">
              <a:xfrm>
                <a:off x="1247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0" name="Oval 22"/>
              <p:cNvSpPr>
                <a:spLocks noChangeArrowheads="1"/>
              </p:cNvSpPr>
              <p:nvPr/>
            </p:nvSpPr>
            <p:spPr bwMode="auto">
              <a:xfrm>
                <a:off x="1280" y="3498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7454" name="Group 46"/>
          <p:cNvGrpSpPr>
            <a:grpSpLocks/>
          </p:cNvGrpSpPr>
          <p:nvPr/>
        </p:nvGrpSpPr>
        <p:grpSpPr bwMode="auto">
          <a:xfrm>
            <a:off x="3708400" y="3500438"/>
            <a:ext cx="4176713" cy="1192212"/>
            <a:chOff x="2336" y="2205"/>
            <a:chExt cx="2631" cy="751"/>
          </a:xfrm>
        </p:grpSpPr>
        <p:graphicFrame>
          <p:nvGraphicFramePr>
            <p:cNvPr id="17432" name="Object 24"/>
            <p:cNvGraphicFramePr>
              <a:graphicFrameLocks noChangeAspect="1"/>
            </p:cNvGraphicFramePr>
            <p:nvPr/>
          </p:nvGraphicFramePr>
          <p:xfrm>
            <a:off x="2845" y="2770"/>
            <a:ext cx="126" cy="126"/>
          </p:xfrm>
          <a:graphic>
            <a:graphicData uri="http://schemas.openxmlformats.org/presentationml/2006/ole">
              <p:oleObj spid="_x0000_s17432" name="Формула" r:id="rId3" imgW="126720" imgH="126720" progId="Equation.3">
                <p:embed/>
              </p:oleObj>
            </a:graphicData>
          </a:graphic>
        </p:graphicFrame>
        <p:sp>
          <p:nvSpPr>
            <p:cNvPr id="17434" name="AutoShape 26"/>
            <p:cNvSpPr>
              <a:spLocks/>
            </p:cNvSpPr>
            <p:nvPr/>
          </p:nvSpPr>
          <p:spPr bwMode="auto">
            <a:xfrm>
              <a:off x="3469" y="2445"/>
              <a:ext cx="182" cy="499"/>
            </a:xfrm>
            <a:prstGeom prst="rightBrace">
              <a:avLst>
                <a:gd name="adj1" fmla="val 228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1" name="Text Box 33"/>
            <p:cNvSpPr txBox="1">
              <a:spLocks noChangeArrowheads="1"/>
            </p:cNvSpPr>
            <p:nvPr/>
          </p:nvSpPr>
          <p:spPr bwMode="auto">
            <a:xfrm>
              <a:off x="2336" y="2205"/>
              <a:ext cx="2585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Доказательство: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1. </a:t>
              </a: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 </a:t>
              </a:r>
              <a:r>
                <a:rPr lang="ru-RU">
                  <a:cs typeface="Arial" charset="0"/>
                </a:rPr>
                <a:t>║ С</a:t>
              </a:r>
              <a:r>
                <a:rPr lang="ru-RU" sz="1200">
                  <a:cs typeface="Arial" charset="0"/>
                </a:rPr>
                <a:t>1</a:t>
              </a:r>
              <a:r>
                <a:rPr lang="en-US">
                  <a:cs typeface="Arial" charset="0"/>
                </a:rPr>
                <a:t>D</a:t>
              </a:r>
              <a:r>
                <a:rPr lang="en-US" sz="1200">
                  <a:cs typeface="Arial" charset="0"/>
                </a:rPr>
                <a:t>1</a:t>
              </a:r>
              <a:endParaRPr lang="en-US">
                <a:cs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/>
                <a:t>   </a:t>
              </a:r>
              <a:r>
                <a:rPr lang="ru-RU"/>
                <a:t>С</a:t>
              </a:r>
              <a:r>
                <a:rPr lang="ru-RU" sz="1200"/>
                <a:t>1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    (CC</a:t>
              </a:r>
              <a:r>
                <a:rPr lang="en-US" sz="1200"/>
                <a:t>1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)</a:t>
              </a:r>
              <a:endParaRPr lang="ru-RU" sz="1200"/>
            </a:p>
          </p:txBody>
        </p:sp>
        <p:sp>
          <p:nvSpPr>
            <p:cNvPr id="17443" name="Text Box 35"/>
            <p:cNvSpPr txBox="1">
              <a:spLocks noChangeArrowheads="1"/>
            </p:cNvSpPr>
            <p:nvPr/>
          </p:nvSpPr>
          <p:spPr bwMode="auto">
            <a:xfrm>
              <a:off x="3697" y="2550"/>
              <a:ext cx="1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  <a:r>
                <a:rPr lang="ru-RU"/>
                <a:t> ║</a:t>
              </a:r>
              <a:r>
                <a:rPr lang="en-US"/>
                <a:t> (CC</a:t>
              </a:r>
              <a:r>
                <a:rPr lang="en-US" sz="1200"/>
                <a:t>1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)</a:t>
              </a:r>
              <a:endParaRPr lang="ru-RU"/>
            </a:p>
          </p:txBody>
        </p:sp>
      </p:grpSp>
      <p:grpSp>
        <p:nvGrpSpPr>
          <p:cNvPr id="17456" name="Group 48"/>
          <p:cNvGrpSpPr>
            <a:grpSpLocks/>
          </p:cNvGrpSpPr>
          <p:nvPr/>
        </p:nvGrpSpPr>
        <p:grpSpPr bwMode="auto">
          <a:xfrm>
            <a:off x="323850" y="5500702"/>
            <a:ext cx="8820150" cy="915988"/>
            <a:chOff x="204" y="3430"/>
            <a:chExt cx="5556" cy="577"/>
          </a:xfrm>
        </p:grpSpPr>
        <p:sp>
          <p:nvSpPr>
            <p:cNvPr id="17444" name="Text Box 36"/>
            <p:cNvSpPr txBox="1">
              <a:spLocks noChangeArrowheads="1"/>
            </p:cNvSpPr>
            <p:nvPr/>
          </p:nvSpPr>
          <p:spPr bwMode="auto">
            <a:xfrm>
              <a:off x="204" y="3430"/>
              <a:ext cx="555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/>
                <a:t>3</a:t>
              </a:r>
              <a:r>
                <a:rPr lang="en-US" dirty="0"/>
                <a:t>. </a:t>
              </a:r>
              <a:r>
                <a:rPr lang="ru-RU" dirty="0"/>
                <a:t>Предположим, что С</a:t>
              </a:r>
              <a:r>
                <a:rPr lang="en-US" dirty="0"/>
                <a:t>D</a:t>
              </a:r>
              <a:r>
                <a:rPr lang="en-US" sz="1200" dirty="0"/>
                <a:t>1 </a:t>
              </a:r>
              <a:r>
                <a:rPr lang="ru-RU" dirty="0"/>
                <a:t>║</a:t>
              </a:r>
              <a:r>
                <a:rPr lang="en-US" dirty="0"/>
                <a:t> </a:t>
              </a:r>
              <a:r>
                <a:rPr lang="ru-RU" dirty="0"/>
                <a:t>А</a:t>
              </a:r>
              <a:r>
                <a:rPr lang="ru-RU" sz="1200" dirty="0"/>
                <a:t>1</a:t>
              </a:r>
              <a:r>
                <a:rPr lang="ru-RU" dirty="0"/>
                <a:t>В</a:t>
              </a:r>
              <a:r>
                <a:rPr lang="ru-RU" sz="1200" dirty="0"/>
                <a:t>1.      </a:t>
              </a:r>
              <a:r>
                <a:rPr lang="ru-RU" dirty="0"/>
                <a:t> </a:t>
              </a:r>
              <a:r>
                <a:rPr lang="en-US" dirty="0"/>
                <a:t>C</a:t>
              </a:r>
              <a:r>
                <a:rPr lang="en-US" sz="1200" dirty="0"/>
                <a:t>1</a:t>
              </a:r>
              <a:r>
                <a:rPr lang="en-US" dirty="0"/>
                <a:t>D</a:t>
              </a:r>
              <a:r>
                <a:rPr lang="en-US" sz="1200" dirty="0"/>
                <a:t>1</a:t>
              </a:r>
              <a:r>
                <a:rPr lang="en-US" dirty="0"/>
                <a:t>    CD</a:t>
              </a:r>
              <a:r>
                <a:rPr lang="en-US" sz="1200" dirty="0"/>
                <a:t>1</a:t>
              </a:r>
              <a:r>
                <a:rPr lang="en-US" dirty="0"/>
                <a:t> = D</a:t>
              </a:r>
              <a:r>
                <a:rPr lang="en-US" sz="1200" dirty="0"/>
                <a:t>1</a:t>
              </a:r>
              <a:r>
                <a:rPr lang="ru-RU" dirty="0"/>
                <a:t>. Значит, через точку </a:t>
              </a:r>
              <a:r>
                <a:rPr lang="en-US" dirty="0"/>
                <a:t>D</a:t>
              </a:r>
              <a:r>
                <a:rPr lang="ru-RU" sz="1200" dirty="0"/>
                <a:t>1</a:t>
              </a:r>
              <a:r>
                <a:rPr lang="ru-RU" dirty="0"/>
                <a:t> поведены две прямые, параллельные прямой А</a:t>
              </a:r>
              <a:r>
                <a:rPr lang="ru-RU" sz="1200" dirty="0"/>
                <a:t>1</a:t>
              </a:r>
              <a:r>
                <a:rPr lang="ru-RU" dirty="0"/>
                <a:t>В</a:t>
              </a:r>
              <a:r>
                <a:rPr lang="ru-RU" sz="1200" dirty="0"/>
                <a:t>1</a:t>
              </a:r>
              <a:r>
                <a:rPr lang="ru-RU" dirty="0"/>
                <a:t>. Это противоречит аксиоме о параллельных, следовательно С</a:t>
              </a:r>
              <a:r>
                <a:rPr lang="en-US" dirty="0"/>
                <a:t>D</a:t>
              </a:r>
              <a:r>
                <a:rPr lang="ru-RU" sz="1200" dirty="0"/>
                <a:t>1</a:t>
              </a:r>
              <a:r>
                <a:rPr lang="ru-RU" dirty="0"/>
                <a:t> </a:t>
              </a:r>
              <a:r>
                <a:rPr lang="ru-RU" dirty="0" smtClean="0"/>
                <a:t>       </a:t>
              </a:r>
              <a:r>
                <a:rPr lang="ru-RU" dirty="0"/>
                <a:t>А</a:t>
              </a:r>
              <a:r>
                <a:rPr lang="ru-RU" sz="1200" dirty="0"/>
                <a:t>1</a:t>
              </a:r>
              <a:r>
                <a:rPr lang="ru-RU" dirty="0"/>
                <a:t>В</a:t>
              </a:r>
              <a:r>
                <a:rPr lang="ru-RU" sz="1200" dirty="0"/>
                <a:t>1</a:t>
              </a:r>
            </a:p>
          </p:txBody>
        </p:sp>
        <p:grpSp>
          <p:nvGrpSpPr>
            <p:cNvPr id="17448" name="Group 40"/>
            <p:cNvGrpSpPr>
              <a:grpSpLocks/>
            </p:cNvGrpSpPr>
            <p:nvPr/>
          </p:nvGrpSpPr>
          <p:grpSpPr bwMode="auto">
            <a:xfrm>
              <a:off x="2779" y="3868"/>
              <a:ext cx="91" cy="68"/>
              <a:chOff x="1247" y="3498"/>
              <a:chExt cx="91" cy="68"/>
            </a:xfrm>
          </p:grpSpPr>
          <p:sp>
            <p:nvSpPr>
              <p:cNvPr id="17449" name="Line 41"/>
              <p:cNvSpPr>
                <a:spLocks noChangeShapeType="1"/>
              </p:cNvSpPr>
              <p:nvPr/>
            </p:nvSpPr>
            <p:spPr bwMode="auto">
              <a:xfrm>
                <a:off x="1247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0" name="Oval 42"/>
              <p:cNvSpPr>
                <a:spLocks noChangeArrowheads="1"/>
              </p:cNvSpPr>
              <p:nvPr/>
            </p:nvSpPr>
            <p:spPr bwMode="auto">
              <a:xfrm>
                <a:off x="1280" y="3498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7455" name="Group 47"/>
          <p:cNvGrpSpPr>
            <a:grpSpLocks/>
          </p:cNvGrpSpPr>
          <p:nvPr/>
        </p:nvGrpSpPr>
        <p:grpSpPr bwMode="auto">
          <a:xfrm>
            <a:off x="3708400" y="4652963"/>
            <a:ext cx="4032250" cy="1054100"/>
            <a:chOff x="2336" y="2931"/>
            <a:chExt cx="2540" cy="664"/>
          </a:xfrm>
        </p:grpSpPr>
        <p:graphicFrame>
          <p:nvGraphicFramePr>
            <p:cNvPr id="17433" name="Object 25"/>
            <p:cNvGraphicFramePr>
              <a:graphicFrameLocks noChangeAspect="1"/>
            </p:cNvGraphicFramePr>
            <p:nvPr/>
          </p:nvGraphicFramePr>
          <p:xfrm>
            <a:off x="3003" y="3514"/>
            <a:ext cx="104" cy="80"/>
          </p:xfrm>
          <a:graphic>
            <a:graphicData uri="http://schemas.openxmlformats.org/presentationml/2006/ole">
              <p:oleObj spid="_x0000_s17433" name="Формула" r:id="rId4" imgW="164880" imgH="126720" progId="Equation.3">
                <p:embed/>
              </p:oleObj>
            </a:graphicData>
          </a:graphic>
        </p:graphicFrame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2336" y="2931"/>
              <a:ext cx="2540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2. </a:t>
              </a:r>
              <a:r>
                <a:rPr lang="ru-RU"/>
                <a:t>С</a:t>
              </a:r>
              <a:r>
                <a:rPr lang="en-US"/>
                <a:t>D</a:t>
              </a:r>
              <a:r>
                <a:rPr lang="en-US" sz="1200"/>
                <a:t>1    </a:t>
              </a:r>
              <a:r>
                <a:rPr lang="en-US"/>
                <a:t> (CC</a:t>
              </a:r>
              <a:r>
                <a:rPr lang="en-US" sz="1200"/>
                <a:t>1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)</a:t>
              </a:r>
              <a:r>
                <a:rPr lang="ru-RU"/>
                <a:t>, значит </a:t>
              </a:r>
            </a:p>
            <a:p>
              <a:pPr>
                <a:spcBef>
                  <a:spcPct val="50000"/>
                </a:spcBef>
              </a:pPr>
              <a:r>
                <a:rPr lang="ru-RU"/>
                <a:t>С</a:t>
              </a:r>
              <a:r>
                <a:rPr lang="en-US"/>
                <a:t>D</a:t>
              </a:r>
              <a:r>
                <a:rPr lang="en-US" sz="1200"/>
                <a:t>1</a:t>
              </a:r>
              <a:r>
                <a:rPr lang="en-US"/>
                <a:t> </a:t>
              </a:r>
              <a:r>
                <a:rPr lang="ru-RU"/>
                <a:t>║</a:t>
              </a:r>
              <a:r>
                <a:rPr lang="en-US"/>
                <a:t> </a:t>
              </a:r>
              <a:r>
                <a:rPr lang="ru-RU"/>
                <a:t>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 </a:t>
              </a:r>
              <a:r>
                <a:rPr lang="en-US"/>
                <a:t> </a:t>
              </a:r>
              <a:r>
                <a:rPr lang="ru-RU"/>
                <a:t>или С</a:t>
              </a:r>
              <a:r>
                <a:rPr lang="en-US"/>
                <a:t>D</a:t>
              </a:r>
              <a:r>
                <a:rPr lang="ru-RU" sz="1200"/>
                <a:t>1</a:t>
              </a:r>
              <a:r>
                <a:rPr lang="ru-RU"/>
                <a:t>   А</a:t>
              </a:r>
              <a:r>
                <a:rPr lang="ru-RU" sz="1200"/>
                <a:t>1</a:t>
              </a:r>
              <a:r>
                <a:rPr lang="ru-RU"/>
                <a:t>В</a:t>
              </a:r>
              <a:r>
                <a:rPr lang="ru-RU" sz="1200"/>
                <a:t>1</a:t>
              </a:r>
            </a:p>
            <a:p>
              <a:pPr>
                <a:spcBef>
                  <a:spcPct val="50000"/>
                </a:spcBef>
              </a:pPr>
              <a:endParaRPr lang="ru-RU" sz="1200"/>
            </a:p>
          </p:txBody>
        </p:sp>
        <p:graphicFrame>
          <p:nvGraphicFramePr>
            <p:cNvPr id="17446" name="Object 38"/>
            <p:cNvGraphicFramePr>
              <a:graphicFrameLocks noChangeAspect="1"/>
            </p:cNvGraphicFramePr>
            <p:nvPr/>
          </p:nvGraphicFramePr>
          <p:xfrm>
            <a:off x="2835" y="3001"/>
            <a:ext cx="124" cy="124"/>
          </p:xfrm>
          <a:graphic>
            <a:graphicData uri="http://schemas.openxmlformats.org/presentationml/2006/ole">
              <p:oleObj spid="_x0000_s17446" name="Формула" r:id="rId5" imgW="126720" imgH="126720" progId="Equation.3">
                <p:embed/>
              </p:oleObj>
            </a:graphicData>
          </a:graphic>
        </p:graphicFrame>
        <p:grpSp>
          <p:nvGrpSpPr>
            <p:cNvPr id="17451" name="Group 43"/>
            <p:cNvGrpSpPr>
              <a:grpSpLocks/>
            </p:cNvGrpSpPr>
            <p:nvPr/>
          </p:nvGrpSpPr>
          <p:grpSpPr bwMode="auto">
            <a:xfrm>
              <a:off x="3763" y="3292"/>
              <a:ext cx="91" cy="68"/>
              <a:chOff x="1247" y="3498"/>
              <a:chExt cx="91" cy="68"/>
            </a:xfrm>
          </p:grpSpPr>
          <p:sp>
            <p:nvSpPr>
              <p:cNvPr id="17452" name="Line 44"/>
              <p:cNvSpPr>
                <a:spLocks noChangeShapeType="1"/>
              </p:cNvSpPr>
              <p:nvPr/>
            </p:nvSpPr>
            <p:spPr bwMode="auto">
              <a:xfrm>
                <a:off x="1247" y="356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3" name="Oval 45"/>
              <p:cNvSpPr>
                <a:spLocks noChangeArrowheads="1"/>
              </p:cNvSpPr>
              <p:nvPr/>
            </p:nvSpPr>
            <p:spPr bwMode="auto">
              <a:xfrm>
                <a:off x="1280" y="3498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  <p:bldP spid="17418" grpId="0"/>
      <p:bldP spid="17419" grpId="0"/>
      <p:bldP spid="17420" grpId="0"/>
      <p:bldP spid="17421" grpId="0"/>
      <p:bldP spid="17422" grpId="0"/>
      <p:bldP spid="17423" grpId="0"/>
      <p:bldP spid="17424" grpId="0" animBg="1"/>
      <p:bldP spid="174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Две плоскости, имеющие одну общую точку (общую прямую) по А3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827088" y="2349500"/>
            <a:ext cx="4824412" cy="1873250"/>
          </a:xfrm>
          <a:prstGeom prst="parallelogram">
            <a:avLst>
              <a:gd name="adj" fmla="val 64386"/>
            </a:avLst>
          </a:prstGeom>
          <a:solidFill>
            <a:srgbClr val="FF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flipH="1">
            <a:off x="828675" y="4219575"/>
            <a:ext cx="4822825" cy="2017713"/>
          </a:xfrm>
          <a:prstGeom prst="parallelogram">
            <a:avLst>
              <a:gd name="adj" fmla="val 59756"/>
            </a:avLst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79613" y="587057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979613" y="23495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β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042988" y="38608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а</a:t>
            </a:r>
          </a:p>
        </p:txBody>
      </p: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5940425" y="3068638"/>
            <a:ext cx="2519363" cy="366712"/>
            <a:chOff x="3742" y="1933"/>
            <a:chExt cx="1587" cy="231"/>
          </a:xfrm>
        </p:grpSpPr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3742" y="1933"/>
              <a:ext cx="15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cs typeface="Arial" charset="0"/>
                </a:rPr>
                <a:t>α</a:t>
              </a:r>
              <a:r>
                <a:rPr lang="ru-RU">
                  <a:cs typeface="Arial" charset="0"/>
                </a:rPr>
                <a:t>    </a:t>
              </a:r>
              <a:r>
                <a:rPr lang="el-GR">
                  <a:cs typeface="Arial" charset="0"/>
                </a:rPr>
                <a:t>β</a:t>
              </a:r>
              <a:r>
                <a:rPr lang="ru-RU">
                  <a:cs typeface="Arial" charset="0"/>
                </a:rPr>
                <a:t> = а</a:t>
              </a:r>
              <a:endParaRPr lang="en-US">
                <a:cs typeface="Arial" charset="0"/>
              </a:endParaRPr>
            </a:p>
          </p:txBody>
        </p:sp>
        <p:graphicFrame>
          <p:nvGraphicFramePr>
            <p:cNvPr id="5131" name="Object 11"/>
            <p:cNvGraphicFramePr>
              <a:graphicFrameLocks noChangeAspect="1"/>
            </p:cNvGraphicFramePr>
            <p:nvPr/>
          </p:nvGraphicFramePr>
          <p:xfrm>
            <a:off x="3913" y="1997"/>
            <a:ext cx="122" cy="94"/>
          </p:xfrm>
          <a:graphic>
            <a:graphicData uri="http://schemas.openxmlformats.org/presentationml/2006/ole">
              <p:oleObj spid="_x0000_s5131" name="Формула" r:id="rId3" imgW="164880" imgH="12672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7" grpId="0"/>
      <p:bldP spid="5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Три плоскости, имеющие две общие точки (т.е. общую прямую)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619250" y="1628775"/>
            <a:ext cx="4752975" cy="1801813"/>
          </a:xfrm>
          <a:prstGeom prst="parallelogram">
            <a:avLst>
              <a:gd name="adj" fmla="val 65947"/>
            </a:avLst>
          </a:prstGeom>
          <a:solidFill>
            <a:srgbClr val="FF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flipH="1">
            <a:off x="1620838" y="3427413"/>
            <a:ext cx="4751387" cy="1873250"/>
          </a:xfrm>
          <a:prstGeom prst="parallelogram">
            <a:avLst>
              <a:gd name="adj" fmla="val 63411"/>
            </a:avLst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 flipH="1">
            <a:off x="1620838" y="3427413"/>
            <a:ext cx="6551612" cy="938212"/>
          </a:xfrm>
          <a:prstGeom prst="parallelogram">
            <a:avLst>
              <a:gd name="adj" fmla="val 318248"/>
            </a:avLst>
          </a:prstGeom>
          <a:solidFill>
            <a:srgbClr val="003399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6156325" y="5949950"/>
            <a:ext cx="2519363" cy="366713"/>
            <a:chOff x="3878" y="3748"/>
            <a:chExt cx="1587" cy="231"/>
          </a:xfrm>
        </p:grpSpPr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3878" y="3748"/>
              <a:ext cx="15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cs typeface="Arial" charset="0"/>
                </a:rPr>
                <a:t>α</a:t>
              </a:r>
              <a:r>
                <a:rPr lang="ru-RU">
                  <a:cs typeface="Arial" charset="0"/>
                </a:rPr>
                <a:t>    </a:t>
              </a:r>
              <a:r>
                <a:rPr lang="el-GR">
                  <a:cs typeface="Arial" charset="0"/>
                </a:rPr>
                <a:t>β</a:t>
              </a:r>
              <a:r>
                <a:rPr lang="ru-RU">
                  <a:cs typeface="Arial" charset="0"/>
                </a:rPr>
                <a:t>    </a:t>
              </a:r>
              <a:r>
                <a:rPr lang="el-GR">
                  <a:cs typeface="Arial" charset="0"/>
                </a:rPr>
                <a:t>γ</a:t>
              </a:r>
              <a:r>
                <a:rPr lang="ru-RU">
                  <a:cs typeface="Arial" charset="0"/>
                </a:rPr>
                <a:t>   = а</a:t>
              </a:r>
              <a:endParaRPr lang="en-US">
                <a:cs typeface="Arial" charset="0"/>
              </a:endParaRPr>
            </a:p>
          </p:txBody>
        </p:sp>
        <p:graphicFrame>
          <p:nvGraphicFramePr>
            <p:cNvPr id="4105" name="Object 9"/>
            <p:cNvGraphicFramePr>
              <a:graphicFrameLocks noChangeAspect="1"/>
            </p:cNvGraphicFramePr>
            <p:nvPr/>
          </p:nvGraphicFramePr>
          <p:xfrm>
            <a:off x="4049" y="3812"/>
            <a:ext cx="122" cy="94"/>
          </p:xfrm>
          <a:graphic>
            <a:graphicData uri="http://schemas.openxmlformats.org/presentationml/2006/ole">
              <p:oleObj spid="_x0000_s4105" name="Формула" r:id="rId3" imgW="164880" imgH="126720" progId="Equation.3">
                <p:embed/>
              </p:oleObj>
            </a:graphicData>
          </a:graphic>
        </p:graphicFrame>
        <p:graphicFrame>
          <p:nvGraphicFramePr>
            <p:cNvPr id="4106" name="Object 10"/>
            <p:cNvGraphicFramePr>
              <a:graphicFrameLocks noChangeAspect="1"/>
            </p:cNvGraphicFramePr>
            <p:nvPr/>
          </p:nvGraphicFramePr>
          <p:xfrm>
            <a:off x="4286" y="3819"/>
            <a:ext cx="104" cy="80"/>
          </p:xfrm>
          <a:graphic>
            <a:graphicData uri="http://schemas.openxmlformats.org/presentationml/2006/ole">
              <p:oleObj spid="_x0000_s4106" name="Формула" r:id="rId4" imgW="164880" imgH="126720" progId="Equation.3">
                <p:embed/>
              </p:oleObj>
            </a:graphicData>
          </a:graphic>
        </p:graphicFrame>
      </p:grp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700338" y="494188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427538" y="39338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β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843213" y="162877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γ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928794" y="307181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2" grpId="0" animBg="1"/>
      <p:bldP spid="4103" grpId="0" animBg="1"/>
      <p:bldP spid="4107" grpId="0"/>
      <p:bldP spid="4108" grpId="0"/>
      <p:bldP spid="4109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Три плоскости, имеющие одну общую точку.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708400" y="1700213"/>
            <a:ext cx="3311525" cy="2447925"/>
          </a:xfrm>
          <a:prstGeom prst="rect">
            <a:avLst/>
          </a:prstGeom>
          <a:solidFill>
            <a:srgbClr val="FFFF00">
              <a:alpha val="3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 rot="19011546">
            <a:off x="971550" y="2798543"/>
            <a:ext cx="3889375" cy="1792288"/>
          </a:xfrm>
          <a:prstGeom prst="parallelogram">
            <a:avLst>
              <a:gd name="adj" fmla="val 95021"/>
            </a:avLst>
          </a:prstGeom>
          <a:solidFill>
            <a:srgbClr val="00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600000" rev="0"/>
            </a:camera>
            <a:lightRig rig="threePt" dir="t">
              <a:rot lat="0" lon="0" rev="600000"/>
            </a:lightRig>
          </a:scene3d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144662" y="4144962"/>
            <a:ext cx="4872037" cy="1498615"/>
          </a:xfrm>
          <a:prstGeom prst="parallelogram">
            <a:avLst>
              <a:gd name="adj" fmla="val 106280"/>
            </a:avLst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219700" y="5229225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24075" y="31416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β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732588" y="17002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γ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660775" y="38163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3679825" y="4111625"/>
            <a:ext cx="71438" cy="714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156325" y="5949950"/>
            <a:ext cx="2519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  <a:r>
              <a:rPr lang="ru-RU">
                <a:cs typeface="Arial" charset="0"/>
              </a:rPr>
              <a:t>    </a:t>
            </a:r>
            <a:r>
              <a:rPr lang="el-GR">
                <a:cs typeface="Arial" charset="0"/>
              </a:rPr>
              <a:t>β</a:t>
            </a:r>
            <a:r>
              <a:rPr lang="ru-RU">
                <a:cs typeface="Arial" charset="0"/>
              </a:rPr>
              <a:t>    </a:t>
            </a:r>
            <a:r>
              <a:rPr lang="el-GR">
                <a:cs typeface="Arial" charset="0"/>
              </a:rPr>
              <a:t>γ</a:t>
            </a:r>
            <a:r>
              <a:rPr lang="ru-RU">
                <a:cs typeface="Arial" charset="0"/>
              </a:rPr>
              <a:t>   = О</a:t>
            </a:r>
            <a:endParaRPr lang="en-US">
              <a:cs typeface="Arial" charset="0"/>
            </a:endParaRPr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6427788" y="6051550"/>
          <a:ext cx="193675" cy="149225"/>
        </p:xfrm>
        <a:graphic>
          <a:graphicData uri="http://schemas.openxmlformats.org/presentationml/2006/ole">
            <p:oleObj spid="_x0000_s3085" name="Формула" r:id="rId3" imgW="164880" imgH="126720" progId="Equation.3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>
            <p:ph idx="1"/>
          </p:nvPr>
        </p:nvGraphicFramePr>
        <p:xfrm>
          <a:off x="6804025" y="6062663"/>
          <a:ext cx="165100" cy="127000"/>
        </p:xfrm>
        <a:graphic>
          <a:graphicData uri="http://schemas.openxmlformats.org/presentationml/2006/ole">
            <p:oleObj spid="_x0000_s3086" name="Формула" r:id="rId4" imgW="16488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079" grpId="0"/>
      <p:bldP spid="3080" grpId="0"/>
      <p:bldP spid="3081" grpId="0"/>
      <p:bldP spid="3082" grpId="0"/>
      <p:bldP spid="3083" grpId="0" animBg="1"/>
      <p:bldP spid="3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106363" y="2708275"/>
            <a:ext cx="4681537" cy="1585913"/>
          </a:xfrm>
          <a:prstGeom prst="parallelogram">
            <a:avLst>
              <a:gd name="adj" fmla="val 73799"/>
            </a:avLst>
          </a:prstGeom>
          <a:solidFill>
            <a:srgbClr val="FF7C8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Три попарно пересекающиеся прямые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9750" y="1989138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</a:t>
            </a:r>
            <a:r>
              <a:rPr lang="ru-RU"/>
              <a:t> случай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868988" y="1989138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II</a:t>
            </a:r>
            <a:r>
              <a:rPr lang="ru-RU"/>
              <a:t> случай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539750" y="2852738"/>
            <a:ext cx="3024188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1476375" y="2781300"/>
            <a:ext cx="1871663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258888" y="3429000"/>
            <a:ext cx="2376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60341" y="6348435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Лежат в одной плоскости</a:t>
            </a: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5867400" y="3214688"/>
            <a:ext cx="17272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6011863" y="2997200"/>
            <a:ext cx="18002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4427538" y="2781300"/>
            <a:ext cx="4681537" cy="1585913"/>
          </a:xfrm>
          <a:prstGeom prst="parallelogram">
            <a:avLst>
              <a:gd name="adj" fmla="val 73799"/>
            </a:avLst>
          </a:prstGeom>
          <a:solidFill>
            <a:schemeClr val="accent2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11" name="Group 19"/>
          <p:cNvGrpSpPr>
            <a:grpSpLocks/>
          </p:cNvGrpSpPr>
          <p:nvPr/>
        </p:nvGrpSpPr>
        <p:grpSpPr bwMode="auto">
          <a:xfrm>
            <a:off x="6443663" y="2133600"/>
            <a:ext cx="720725" cy="2735263"/>
            <a:chOff x="4059" y="1344"/>
            <a:chExt cx="454" cy="1723"/>
          </a:xfrm>
        </p:grpSpPr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>
              <a:off x="4286" y="1344"/>
              <a:ext cx="227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 flipH="1">
              <a:off x="4150" y="2251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H="1">
              <a:off x="4059" y="2750"/>
              <a:ext cx="91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148263" y="515778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Не лежат в одной плоскости</a:t>
            </a: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33339" y="4629169"/>
            <a:ext cx="4681537" cy="1585913"/>
          </a:xfrm>
          <a:prstGeom prst="parallelogram">
            <a:avLst>
              <a:gd name="adj" fmla="val 73799"/>
            </a:avLst>
          </a:prstGeom>
          <a:solidFill>
            <a:srgbClr val="FF7C8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 flipV="1">
            <a:off x="466726" y="4773632"/>
            <a:ext cx="3024188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403351" y="4702194"/>
            <a:ext cx="1871663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185864" y="5129444"/>
            <a:ext cx="2376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45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95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4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45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950"/>
                            </p:stCondLst>
                            <p:childTnLst>
                              <p:par>
                                <p:cTn id="6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 animBg="1"/>
      <p:bldP spid="8198" grpId="0" animBg="1"/>
      <p:bldP spid="8199" grpId="0" animBg="1"/>
      <p:bldP spid="8200" grpId="0" animBg="1"/>
      <p:bldP spid="8203" grpId="0"/>
      <p:bldP spid="8204" grpId="0" animBg="1"/>
      <p:bldP spid="8205" grpId="0" animBg="1"/>
      <p:bldP spid="8206" grpId="0" animBg="1"/>
      <p:bldP spid="8210" grpId="0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Плоскость </a:t>
            </a:r>
            <a:r>
              <a:rPr lang="el-GR" sz="2800">
                <a:cs typeface="Arial" charset="0"/>
              </a:rPr>
              <a:t>α</a:t>
            </a:r>
            <a:r>
              <a:rPr lang="ru-RU" sz="2800">
                <a:cs typeface="Arial" charset="0"/>
              </a:rPr>
              <a:t> пересекается с плоскостью </a:t>
            </a:r>
            <a:r>
              <a:rPr lang="el-GR" sz="2800">
                <a:cs typeface="Arial" charset="0"/>
              </a:rPr>
              <a:t>β</a:t>
            </a:r>
            <a:r>
              <a:rPr lang="ru-RU" sz="2800">
                <a:cs typeface="Arial" charset="0"/>
              </a:rPr>
              <a:t>, плоскость </a:t>
            </a:r>
            <a:r>
              <a:rPr lang="el-GR" sz="2800">
                <a:cs typeface="Arial" charset="0"/>
              </a:rPr>
              <a:t>β</a:t>
            </a:r>
            <a:r>
              <a:rPr lang="ru-RU" sz="2800">
                <a:cs typeface="Arial" charset="0"/>
              </a:rPr>
              <a:t> пересекается с плоскостью </a:t>
            </a:r>
            <a:r>
              <a:rPr lang="el-GR" sz="2800">
                <a:cs typeface="Arial" charset="0"/>
              </a:rPr>
              <a:t>γ</a:t>
            </a:r>
            <a:r>
              <a:rPr lang="ru-RU" sz="2800">
                <a:cs typeface="Arial" charset="0"/>
              </a:rPr>
              <a:t>. Плоскости </a:t>
            </a:r>
            <a:r>
              <a:rPr lang="el-GR" sz="2800">
                <a:cs typeface="Arial" charset="0"/>
              </a:rPr>
              <a:t>α</a:t>
            </a:r>
            <a:r>
              <a:rPr lang="ru-RU" sz="2800">
                <a:cs typeface="Arial" charset="0"/>
              </a:rPr>
              <a:t> и </a:t>
            </a:r>
            <a:r>
              <a:rPr lang="el-GR" sz="2800">
                <a:cs typeface="Arial" charset="0"/>
              </a:rPr>
              <a:t>γ</a:t>
            </a:r>
            <a:r>
              <a:rPr lang="ru-RU" sz="2800">
                <a:cs typeface="Arial" charset="0"/>
              </a:rPr>
              <a:t> не имеют общих точек.</a:t>
            </a:r>
            <a:endParaRPr lang="el-GR" sz="2800">
              <a:cs typeface="Arial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1403350" y="2205038"/>
            <a:ext cx="4897438" cy="865187"/>
          </a:xfrm>
          <a:prstGeom prst="parallelogram">
            <a:avLst>
              <a:gd name="adj" fmla="val 141514"/>
            </a:avLst>
          </a:prstGeom>
          <a:solidFill>
            <a:srgbClr val="FF99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flipV="1">
            <a:off x="1403350" y="3070225"/>
            <a:ext cx="4897438" cy="863600"/>
          </a:xfrm>
          <a:prstGeom prst="parallelogram">
            <a:avLst>
              <a:gd name="adj" fmla="val 141774"/>
            </a:avLst>
          </a:prstGeom>
          <a:solidFill>
            <a:srgbClr val="66FF33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1403350" y="3933825"/>
            <a:ext cx="4897438" cy="792163"/>
          </a:xfrm>
          <a:prstGeom prst="parallelogram">
            <a:avLst>
              <a:gd name="adj" fmla="val 154559"/>
            </a:avLst>
          </a:prstGeom>
          <a:solidFill>
            <a:srgbClr val="0066FF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55875" y="213360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554288" y="357346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β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835150" y="435768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  <p:bldP spid="9222" grpId="0" animBg="1"/>
      <p:bldP spid="9223" grpId="0"/>
      <p:bldP spid="9224" grpId="0"/>
      <p:bldP spid="92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Треугольник АВС и четырехугольник АСОР не лежат в одной плоскости.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 rot="-1316504">
            <a:off x="971550" y="2565400"/>
            <a:ext cx="4679950" cy="1439863"/>
          </a:xfrm>
          <a:prstGeom prst="parallelogram">
            <a:avLst>
              <a:gd name="adj" fmla="val 812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 rot="9505497" flipV="1">
            <a:off x="1599495" y="3791055"/>
            <a:ext cx="5184741" cy="2050267"/>
          </a:xfrm>
          <a:prstGeom prst="parallelogram">
            <a:avLst>
              <a:gd name="adj" fmla="val 812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20348574">
            <a:off x="2268538" y="3127156"/>
            <a:ext cx="1295400" cy="1050925"/>
          </a:xfrm>
          <a:prstGeom prst="triangle">
            <a:avLst>
              <a:gd name="adj" fmla="val 8117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Freeform 7"/>
          <p:cNvSpPr>
            <a:spLocks/>
          </p:cNvSpPr>
          <p:nvPr/>
        </p:nvSpPr>
        <p:spPr bwMode="auto">
          <a:xfrm rot="1116073">
            <a:off x="2437453" y="3992228"/>
            <a:ext cx="2762860" cy="1560050"/>
          </a:xfrm>
          <a:custGeom>
            <a:avLst/>
            <a:gdLst/>
            <a:ahLst/>
            <a:cxnLst>
              <a:cxn ang="0">
                <a:pos x="0" y="318"/>
              </a:cxn>
              <a:cxn ang="0">
                <a:pos x="862" y="590"/>
              </a:cxn>
              <a:cxn ang="0">
                <a:pos x="1996" y="318"/>
              </a:cxn>
              <a:cxn ang="0">
                <a:pos x="726" y="0"/>
              </a:cxn>
              <a:cxn ang="0">
                <a:pos x="0" y="318"/>
              </a:cxn>
            </a:cxnLst>
            <a:rect l="0" t="0" r="r" b="b"/>
            <a:pathLst>
              <a:path w="1996" h="590">
                <a:moveTo>
                  <a:pt x="0" y="318"/>
                </a:moveTo>
                <a:lnTo>
                  <a:pt x="862" y="590"/>
                </a:lnTo>
                <a:lnTo>
                  <a:pt x="1996" y="318"/>
                </a:lnTo>
                <a:lnTo>
                  <a:pt x="726" y="0"/>
                </a:lnTo>
                <a:lnTo>
                  <a:pt x="0" y="318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195513" y="40703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987675" y="26368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635375" y="3500438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072066" y="5056206"/>
            <a:ext cx="584193" cy="37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О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286116" y="5419741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Р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571868" y="5705493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/>
                </a:solidFill>
              </a:rPr>
              <a:t>α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500166" y="4357694"/>
            <a:ext cx="50006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 smtClean="0">
                <a:solidFill>
                  <a:schemeClr val="tx2"/>
                </a:solidFill>
              </a:rPr>
              <a:t>β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50" grpId="0" animBg="1"/>
      <p:bldP spid="6151" grpId="0" animBg="1"/>
      <p:bldP spid="6152" grpId="0"/>
      <p:bldP spid="6153" grpId="0"/>
      <p:bldP spid="6154" grpId="0"/>
      <p:bldP spid="6155" grpId="0"/>
      <p:bldP spid="6156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Стороны треугольника АВС </a:t>
            </a:r>
            <a:br>
              <a:rPr lang="ru-RU" sz="4000"/>
            </a:br>
            <a:r>
              <a:rPr lang="ru-RU" sz="4000"/>
              <a:t>АВ и ВС пересекают плоскость </a:t>
            </a:r>
            <a:r>
              <a:rPr lang="el-GR" sz="4000">
                <a:cs typeface="Arial" charset="0"/>
              </a:rPr>
              <a:t>α</a:t>
            </a:r>
            <a:r>
              <a:rPr lang="ru-RU" sz="4000">
                <a:cs typeface="Arial" charset="0"/>
              </a:rPr>
              <a:t> в точках Р и Н соответственно.</a:t>
            </a:r>
            <a:endParaRPr lang="el-GR" sz="4000">
              <a:cs typeface="Arial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395288" y="3500438"/>
            <a:ext cx="8351837" cy="1439862"/>
          </a:xfrm>
          <a:prstGeom prst="parallelogram">
            <a:avLst>
              <a:gd name="adj" fmla="val 14501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116013" y="45085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/>
                </a:solidFill>
              </a:rPr>
              <a:t>α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4844831" y="2233174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857752" y="2034019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</a:t>
            </a: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5724525" y="573405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2700338" y="5734050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510706" y="57340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15337" y="5695782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С</a:t>
            </a: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2714625" y="5762625"/>
            <a:ext cx="3024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741174" y="2262188"/>
            <a:ext cx="2146300" cy="3471862"/>
            <a:chOff x="1664" y="1425"/>
            <a:chExt cx="1352" cy="2187"/>
          </a:xfrm>
        </p:grpSpPr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 flipH="1">
              <a:off x="1973" y="2610"/>
              <a:ext cx="313" cy="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 flipH="1">
              <a:off x="2290" y="1425"/>
              <a:ext cx="726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 flipH="1">
              <a:off x="1664" y="3104"/>
              <a:ext cx="317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 flipH="1">
            <a:off x="4873625" y="2276475"/>
            <a:ext cx="850900" cy="3457575"/>
            <a:chOff x="1664" y="1425"/>
            <a:chExt cx="1352" cy="2187"/>
          </a:xfrm>
        </p:grpSpPr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 flipH="1">
              <a:off x="1973" y="2470"/>
              <a:ext cx="387" cy="6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 flipH="1">
              <a:off x="2290" y="1425"/>
              <a:ext cx="726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 flipH="1">
              <a:off x="1664" y="3104"/>
              <a:ext cx="317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461679" y="38544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Р</a:t>
            </a:r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>
            <a:off x="3708400" y="40767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5292725" y="40767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337124" y="386348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Н</a:t>
            </a: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3722688" y="41052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95288" y="616585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(АВС) </a:t>
            </a:r>
            <a:r>
              <a:rPr lang="ru-RU">
                <a:cs typeface="Arial" charset="0"/>
              </a:rPr>
              <a:t>∩ </a:t>
            </a:r>
            <a:r>
              <a:rPr lang="el-GR">
                <a:cs typeface="Arial" charset="0"/>
              </a:rPr>
              <a:t>α</a:t>
            </a:r>
            <a:r>
              <a:rPr lang="ru-RU">
                <a:cs typeface="Arial" charset="0"/>
              </a:rPr>
              <a:t> = РН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  <p:bldP spid="4102" grpId="0" animBg="1"/>
      <p:bldP spid="4103" grpId="0"/>
      <p:bldP spid="4104" grpId="0" animBg="1"/>
      <p:bldP spid="4105" grpId="0" animBg="1"/>
      <p:bldP spid="4106" grpId="0"/>
      <p:bldP spid="4107" grpId="0"/>
      <p:bldP spid="4108" grpId="0" animBg="1"/>
      <p:bldP spid="4117" grpId="0"/>
      <p:bldP spid="4118" grpId="0" animBg="1"/>
      <p:bldP spid="4119" grpId="0" animBg="1"/>
      <p:bldP spid="4120" grpId="0"/>
      <p:bldP spid="4121" grpId="0" animBg="1"/>
      <p:bldP spid="41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Вершина В треугольника АВС не лежит в плоскости </a:t>
            </a:r>
            <a:r>
              <a:rPr lang="el-GR" sz="4000" dirty="0">
                <a:cs typeface="Arial" charset="0"/>
              </a:rPr>
              <a:t>α</a:t>
            </a:r>
            <a:r>
              <a:rPr lang="ru-RU" sz="4000" dirty="0">
                <a:cs typeface="Arial" charset="0"/>
              </a:rPr>
              <a:t>, а прямая АС лежит в </a:t>
            </a:r>
            <a:r>
              <a:rPr lang="el-GR" sz="4000" dirty="0">
                <a:cs typeface="Arial" charset="0"/>
              </a:rPr>
              <a:t>α</a:t>
            </a:r>
            <a:r>
              <a:rPr lang="ru-RU" sz="4000" dirty="0">
                <a:cs typeface="Arial" charset="0"/>
              </a:rPr>
              <a:t>.</a:t>
            </a:r>
            <a:endParaRPr lang="el-GR" sz="4000" dirty="0">
              <a:cs typeface="Arial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395288" y="3500438"/>
            <a:ext cx="8351837" cy="1439862"/>
          </a:xfrm>
          <a:prstGeom prst="parallelogram">
            <a:avLst>
              <a:gd name="adj" fmla="val 14501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16013" y="45085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/>
                </a:solidFill>
              </a:rPr>
              <a:t>α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4830763" y="2205038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872918" y="1961483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</a:t>
            </a: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3706813" y="2262188"/>
            <a:ext cx="1152525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4873625" y="2276475"/>
            <a:ext cx="457200" cy="186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419475" y="38544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3708400" y="40767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2" name="Oval 22"/>
          <p:cNvSpPr>
            <a:spLocks noChangeArrowheads="1"/>
          </p:cNvSpPr>
          <p:nvPr/>
        </p:nvSpPr>
        <p:spPr bwMode="auto">
          <a:xfrm>
            <a:off x="5292725" y="40767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353059" y="3885764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С</a:t>
            </a: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3722688" y="41052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95288" y="616585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(АВС) </a:t>
            </a:r>
            <a:r>
              <a:rPr lang="ru-RU">
                <a:cs typeface="Arial" charset="0"/>
              </a:rPr>
              <a:t>∩ </a:t>
            </a:r>
            <a:r>
              <a:rPr lang="el-GR">
                <a:cs typeface="Arial" charset="0"/>
              </a:rPr>
              <a:t>α</a:t>
            </a:r>
            <a:r>
              <a:rPr lang="ru-RU">
                <a:cs typeface="Arial" charset="0"/>
              </a:rPr>
              <a:t> = АС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/>
      <p:bldP spid="5125" grpId="0" animBg="1"/>
      <p:bldP spid="5126" grpId="0"/>
      <p:bldP spid="5134" grpId="0" animBg="1"/>
      <p:bldP spid="5138" grpId="0" animBg="1"/>
      <p:bldP spid="5140" grpId="0"/>
      <p:bldP spid="5141" grpId="0" animBg="1"/>
      <p:bldP spid="5142" grpId="0" animBg="1"/>
      <p:bldP spid="5143" grpId="0"/>
      <p:bldP spid="5144" grpId="0" animBg="1"/>
      <p:bldP spid="514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372</Words>
  <Application>Microsoft Office PowerPoint</Application>
  <PresentationFormat>Экран (4:3)</PresentationFormat>
  <Paragraphs>110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Оформление по умолчанию</vt:lpstr>
      <vt:lpstr>Microsoft Equation 3.0</vt:lpstr>
      <vt:lpstr>Построения в пространстве.</vt:lpstr>
      <vt:lpstr>Две плоскости, имеющие одну общую точку (общую прямую) по А3</vt:lpstr>
      <vt:lpstr>Три плоскости, имеющие две общие точки (т.е. общую прямую)</vt:lpstr>
      <vt:lpstr>Три плоскости, имеющие одну общую точку.</vt:lpstr>
      <vt:lpstr>Три попарно пересекающиеся прямые</vt:lpstr>
      <vt:lpstr>Плоскость α пересекается с плоскостью β, плоскость β пересекается с плоскостью γ. Плоскости α и γ не имеют общих точек.</vt:lpstr>
      <vt:lpstr>Треугольник АВС и четырехугольник АСОР не лежат в одной плоскости.</vt:lpstr>
      <vt:lpstr>Стороны треугольника АВС  АВ и ВС пересекают плоскость α в точках Р и Н соответственно.</vt:lpstr>
      <vt:lpstr>Вершина В треугольника АВС не лежит в плоскости α, а прямая АС лежит в α.</vt:lpstr>
      <vt:lpstr>Прямая а параллельна стороне АВ треугольника АВС и не лежит в плоскости треугольника.</vt:lpstr>
      <vt:lpstr>Признак скрещивающихся  прямых </vt:lpstr>
      <vt:lpstr>Признак параллельности прямой и плоскости.</vt:lpstr>
      <vt:lpstr>Скрещивающиеся прямые. Доказательство через признак.</vt:lpstr>
      <vt:lpstr>Скрещивающиеся прямые. Доказательство от противного.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GUP CPOG</dc:creator>
  <cp:lastModifiedBy>user</cp:lastModifiedBy>
  <cp:revision>15</cp:revision>
  <dcterms:created xsi:type="dcterms:W3CDTF">2013-10-26T12:56:03Z</dcterms:created>
  <dcterms:modified xsi:type="dcterms:W3CDTF">2013-11-04T11:00:43Z</dcterms:modified>
</cp:coreProperties>
</file>