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56" r:id="rId3"/>
    <p:sldId id="257" r:id="rId4"/>
    <p:sldId id="260" r:id="rId5"/>
    <p:sldId id="261" r:id="rId6"/>
    <p:sldId id="262" r:id="rId7"/>
    <p:sldId id="264" r:id="rId8"/>
    <p:sldId id="279" r:id="rId9"/>
    <p:sldId id="280" r:id="rId10"/>
    <p:sldId id="267" r:id="rId11"/>
    <p:sldId id="268" r:id="rId12"/>
    <p:sldId id="269" r:id="rId13"/>
    <p:sldId id="270" r:id="rId14"/>
    <p:sldId id="271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TKoWMBRlNshilJC8KT8wwQ" hashData="NF4Pku/lXlN5VhHs5Zo3D5v44MM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AA1A7-00D1-4E67-94A0-BE6F33E766CB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994A7-77B6-4B46-9218-4BF4689B6F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2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8612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90014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259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758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67428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9820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12353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3418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79841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9020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57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F167-5DC5-4858-8EF1-E2E32FB9E5E3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1614-D871-48DE-9228-CD84619DE0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540" y="312170"/>
            <a:ext cx="8280920" cy="6237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785794"/>
            <a:ext cx="7772400" cy="1470025"/>
          </a:xfrm>
        </p:spPr>
        <p:txBody>
          <a:bodyPr/>
          <a:lstStyle/>
          <a:p>
            <a:r>
              <a:rPr lang="ru-RU" b="1" dirty="0">
                <a:latin typeface="Segoe Script" pitchFamily="34" charset="0"/>
              </a:rPr>
              <a:t>П</a:t>
            </a:r>
            <a:r>
              <a:rPr lang="ru-RU" b="1" dirty="0" smtClean="0">
                <a:latin typeface="Segoe Script" pitchFamily="34" charset="0"/>
              </a:rPr>
              <a:t>араллелограмм</a:t>
            </a:r>
            <a:endParaRPr lang="ru-RU" b="1" dirty="0"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3112" y="1928802"/>
            <a:ext cx="4205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B050"/>
                </a:solidFill>
                <a:latin typeface="Segoe Print" pitchFamily="2" charset="0"/>
              </a:rPr>
              <a:t>          Учитель математики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B050"/>
                </a:solidFill>
                <a:latin typeface="Segoe Print" pitchFamily="2" charset="0"/>
              </a:rPr>
              <a:t>           МОУ «Гимназия №1»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B050"/>
                </a:solidFill>
                <a:latin typeface="Segoe Print" pitchFamily="2" charset="0"/>
              </a:rPr>
              <a:t>        г.Печоры Республики Коми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B050"/>
                </a:solidFill>
                <a:latin typeface="Segoe Print" pitchFamily="2" charset="0"/>
              </a:rPr>
              <a:t>                   Рогова Э.Н.</a:t>
            </a:r>
            <a:endParaRPr lang="ru-RU" b="1" dirty="0">
              <a:solidFill>
                <a:srgbClr val="00B05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83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332656"/>
            <a:ext cx="6524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Дано: </a:t>
            </a:r>
            <a:r>
              <a:rPr lang="en-US" sz="3600" i="1" dirty="0" smtClean="0"/>
              <a:t>MNKP </a:t>
            </a:r>
            <a:r>
              <a:rPr lang="en-US" sz="3600" dirty="0" smtClean="0"/>
              <a:t>– </a:t>
            </a:r>
            <a:r>
              <a:rPr lang="ru-RU" sz="3600" dirty="0" smtClean="0"/>
              <a:t>параллелограмм,</a:t>
            </a:r>
          </a:p>
          <a:p>
            <a:r>
              <a:rPr lang="ru-RU" sz="3600" dirty="0"/>
              <a:t>	</a:t>
            </a:r>
            <a:r>
              <a:rPr lang="ru-RU" sz="3600" dirty="0" smtClean="0"/>
              <a:t>   </a:t>
            </a:r>
            <a:r>
              <a:rPr lang="en-US" sz="3600" i="1" dirty="0" smtClean="0"/>
              <a:t>MN</a:t>
            </a:r>
            <a:r>
              <a:rPr lang="en-US" sz="3600" dirty="0" smtClean="0"/>
              <a:t> = 10 </a:t>
            </a:r>
            <a:r>
              <a:rPr lang="ru-RU" sz="3600" dirty="0" smtClean="0"/>
              <a:t>см</a:t>
            </a:r>
            <a:r>
              <a:rPr lang="ru-RU" sz="3600" i="1" dirty="0" smtClean="0"/>
              <a:t>, </a:t>
            </a:r>
            <a:r>
              <a:rPr lang="en-US" sz="3600" i="1" dirty="0" smtClean="0"/>
              <a:t>NE </a:t>
            </a:r>
            <a:r>
              <a:rPr lang="en-US" sz="3600" dirty="0" smtClean="0"/>
              <a:t>= </a:t>
            </a:r>
            <a:r>
              <a:rPr lang="ru-RU" sz="3600" dirty="0" smtClean="0"/>
              <a:t>2 см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5" y="1504095"/>
            <a:ext cx="2904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Найти</a:t>
            </a:r>
            <a:r>
              <a:rPr lang="ru-RU" sz="3600" dirty="0" smtClean="0">
                <a:solidFill>
                  <a:srgbClr val="00B050"/>
                </a:solidFill>
              </a:rPr>
              <a:t>: </a:t>
            </a:r>
            <a:r>
              <a:rPr lang="en-US" sz="3600" i="1" dirty="0" smtClean="0"/>
              <a:t>MP, PK</a:t>
            </a:r>
            <a:endParaRPr lang="ru-RU" sz="36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2493"/>
            <a:ext cx="5040560" cy="421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CRCTR1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6928" y="2643270"/>
            <a:ext cx="3113087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055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5957" y="1539670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Найти:    </a:t>
            </a:r>
            <a:r>
              <a:rPr lang="ru-RU" sz="3600" dirty="0" smtClean="0"/>
              <a:t>С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1667" y="1083401"/>
            <a:ext cx="3663597" cy="538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25365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0130" y="1686622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00356" y="478413"/>
            <a:ext cx="661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Дано: </a:t>
            </a:r>
            <a:r>
              <a:rPr lang="ru-RU" sz="3600" i="1" dirty="0" smtClean="0"/>
              <a:t>АВСД </a:t>
            </a:r>
            <a:r>
              <a:rPr lang="ru-RU" sz="3600" dirty="0" smtClean="0"/>
              <a:t>– ромб,    </a:t>
            </a:r>
            <a:r>
              <a:rPr lang="ru-RU" sz="3600" i="1" dirty="0" smtClean="0"/>
              <a:t>ВКД </a:t>
            </a:r>
            <a:r>
              <a:rPr lang="ru-RU" sz="3600" dirty="0" smtClean="0"/>
              <a:t>= 150°</a:t>
            </a:r>
            <a:endParaRPr lang="ru-RU" sz="3600" dirty="0"/>
          </a:p>
        </p:txBody>
      </p:sp>
      <p:pic>
        <p:nvPicPr>
          <p:cNvPr id="12" name="Picture 4" descr="C41-33 копия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78355"/>
            <a:ext cx="2508501" cy="35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158" y="3571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10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932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5993" y="476672"/>
            <a:ext cx="6513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Дано</a:t>
            </a:r>
            <a:r>
              <a:rPr lang="ru-RU" sz="3600" b="1" dirty="0" smtClean="0"/>
              <a:t>: </a:t>
            </a:r>
            <a:r>
              <a:rPr lang="ru-RU" sz="3600" i="1" dirty="0" smtClean="0"/>
              <a:t>АВСД</a:t>
            </a:r>
            <a:r>
              <a:rPr lang="ru-RU" sz="3600" dirty="0" smtClean="0"/>
              <a:t> – параллелограмм, </a:t>
            </a:r>
          </a:p>
          <a:p>
            <a:r>
              <a:rPr lang="ru-RU" sz="3600" i="1" dirty="0" smtClean="0"/>
              <a:t>ВК</a:t>
            </a:r>
            <a:r>
              <a:rPr lang="ru-RU" sz="3600" dirty="0" smtClean="0"/>
              <a:t> – биссектриса, </a:t>
            </a:r>
            <a:r>
              <a:rPr lang="ru-RU" sz="3600" i="1" dirty="0" smtClean="0"/>
              <a:t>ДК</a:t>
            </a:r>
            <a:r>
              <a:rPr lang="ru-RU" sz="3600" dirty="0" smtClean="0"/>
              <a:t> = 2, </a:t>
            </a:r>
            <a:r>
              <a:rPr lang="ru-RU" sz="3600" i="1" dirty="0" smtClean="0"/>
              <a:t>КС </a:t>
            </a:r>
            <a:r>
              <a:rPr lang="ru-RU" sz="3600" dirty="0" smtClean="0"/>
              <a:t>= 3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868144" y="1958980"/>
                <a:ext cx="2730171" cy="684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Найти</a:t>
                </a:r>
                <a:r>
                  <a:rPr lang="ru-RU" sz="3600" i="1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0" i="1" smtClean="0">
                            <a:latin typeface="Cambria Math"/>
                          </a:rPr>
                          <m:t> Р</m:t>
                        </m:r>
                      </m:e>
                      <m:sub>
                        <m:r>
                          <a:rPr lang="ru-RU" sz="3600" b="0" i="1" smtClean="0">
                            <a:latin typeface="Cambria Math"/>
                          </a:rPr>
                          <m:t>АВСД</m:t>
                        </m:r>
                      </m:sub>
                    </m:sSub>
                  </m:oMath>
                </a14:m>
                <a:endParaRPr lang="ru-RU" sz="3600" i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958980"/>
                <a:ext cx="2730171" cy="684290"/>
              </a:xfrm>
              <a:prstGeom prst="rect">
                <a:avLst/>
              </a:prstGeom>
              <a:blipFill rotWithShape="1">
                <a:blip r:embed="rId3"/>
                <a:stretch>
                  <a:fillRect l="-6935" t="-12389" b="-27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3058" y="1921807"/>
            <a:ext cx="4120917" cy="439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RCTR1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49884"/>
            <a:ext cx="2753544" cy="335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3571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11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799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426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237547"/>
            <a:ext cx="7904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Дано: </a:t>
            </a:r>
            <a:r>
              <a:rPr lang="ru-RU" sz="3600" i="1" dirty="0" smtClean="0"/>
              <a:t>АВСД</a:t>
            </a:r>
            <a:r>
              <a:rPr lang="ru-RU" sz="3600" dirty="0" smtClean="0"/>
              <a:t> – параллелограмм</a:t>
            </a:r>
            <a:r>
              <a:rPr lang="ru-RU" sz="3600" i="1" dirty="0" smtClean="0"/>
              <a:t>, АВ = В</a:t>
            </a:r>
            <a:r>
              <a:rPr lang="en-US" sz="3600" i="1" dirty="0" smtClean="0"/>
              <a:t>F</a:t>
            </a:r>
            <a:endParaRPr lang="ru-RU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7766" y="1988840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Найти:     </a:t>
            </a:r>
            <a:r>
              <a:rPr lang="ru-RU" sz="3600" i="1" dirty="0" smtClean="0"/>
              <a:t>С,     Д</a:t>
            </a:r>
            <a:endParaRPr lang="ru-RU" sz="36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4116" y="2312005"/>
            <a:ext cx="4672094" cy="394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2344" y="2135792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538" y="2135792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357562"/>
            <a:ext cx="323147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3571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15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96587"/>
            <a:ext cx="6500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Дано: </a:t>
            </a:r>
            <a:r>
              <a:rPr lang="en-US" sz="3600" i="1" dirty="0" smtClean="0"/>
              <a:t>ABCD</a:t>
            </a:r>
            <a:r>
              <a:rPr lang="en-US" sz="3600" dirty="0" smtClean="0"/>
              <a:t> – </a:t>
            </a:r>
            <a:r>
              <a:rPr lang="ru-RU" sz="3600" dirty="0" smtClean="0"/>
              <a:t>параллелограмм, </a:t>
            </a:r>
          </a:p>
          <a:p>
            <a:r>
              <a:rPr lang="ru-RU" sz="3600" i="1" dirty="0"/>
              <a:t>	</a:t>
            </a:r>
            <a:r>
              <a:rPr lang="ru-RU" sz="3600" i="1" dirty="0" smtClean="0"/>
              <a:t>			</a:t>
            </a:r>
            <a:r>
              <a:rPr lang="en-US" sz="3600" i="1" dirty="0" smtClean="0"/>
              <a:t>BK</a:t>
            </a:r>
            <a:r>
              <a:rPr lang="en-US" sz="3600" dirty="0" smtClean="0"/>
              <a:t> = 2, </a:t>
            </a:r>
            <a:r>
              <a:rPr lang="en-US" sz="3600" i="1" dirty="0" smtClean="0"/>
              <a:t>CD</a:t>
            </a:r>
            <a:r>
              <a:rPr lang="en-US" sz="3600" dirty="0" smtClean="0"/>
              <a:t> = 8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48875" y="2236894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Найти</a:t>
            </a:r>
            <a:r>
              <a:rPr lang="ru-RU" sz="3600" b="1" i="1" dirty="0" smtClean="0">
                <a:solidFill>
                  <a:srgbClr val="00B050"/>
                </a:solidFill>
              </a:rPr>
              <a:t>: </a:t>
            </a:r>
            <a:r>
              <a:rPr lang="en-US" sz="3600" i="1" dirty="0" smtClean="0"/>
              <a:t>AD</a:t>
            </a:r>
            <a:endParaRPr lang="ru-RU" sz="36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400" y="1524720"/>
            <a:ext cx="4535542" cy="423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3571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13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43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735569"/>
            <a:ext cx="6398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Дано</a:t>
            </a:r>
            <a:r>
              <a:rPr lang="ru-RU" sz="3600" b="1" dirty="0" smtClean="0"/>
              <a:t>: </a:t>
            </a:r>
            <a:r>
              <a:rPr lang="en-US" sz="3600" i="1" dirty="0" smtClean="0"/>
              <a:t>NBFD</a:t>
            </a:r>
            <a:r>
              <a:rPr lang="en-US" sz="3600" dirty="0" smtClean="0"/>
              <a:t> – </a:t>
            </a:r>
            <a:r>
              <a:rPr lang="ru-RU" sz="3600" dirty="0" smtClean="0"/>
              <a:t>параллелограмм,</a:t>
            </a:r>
          </a:p>
          <a:p>
            <a:r>
              <a:rPr lang="ru-RU" sz="3600" dirty="0" smtClean="0"/>
              <a:t> </a:t>
            </a:r>
            <a:r>
              <a:rPr lang="en-US" sz="3600" i="1" dirty="0" smtClean="0"/>
              <a:t>AD</a:t>
            </a:r>
            <a:r>
              <a:rPr lang="en-US" sz="3600" dirty="0" smtClean="0"/>
              <a:t> = 4</a:t>
            </a:r>
            <a:r>
              <a:rPr lang="ru-RU" sz="3600" dirty="0" smtClean="0"/>
              <a:t> см, </a:t>
            </a:r>
            <a:r>
              <a:rPr lang="en-US" sz="3600" i="1" dirty="0" smtClean="0"/>
              <a:t>NB</a:t>
            </a:r>
            <a:r>
              <a:rPr lang="en-US" sz="3600" dirty="0" smtClean="0"/>
              <a:t> = </a:t>
            </a:r>
            <a:r>
              <a:rPr lang="ru-RU" sz="3600" dirty="0" smtClean="0"/>
              <a:t>5 см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916832"/>
            <a:ext cx="2846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Найти</a:t>
            </a:r>
            <a:r>
              <a:rPr lang="ru-RU" sz="3600" dirty="0" smtClean="0"/>
              <a:t>: </a:t>
            </a:r>
            <a:r>
              <a:rPr lang="en-US" sz="3600" i="1" dirty="0" smtClean="0"/>
              <a:t>BC, CD</a:t>
            </a:r>
            <a:endParaRPr lang="ru-RU" sz="36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9499" y="2556874"/>
            <a:ext cx="5769282" cy="385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3571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14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995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0154" y="798781"/>
            <a:ext cx="767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Дано:</a:t>
            </a:r>
            <a:r>
              <a:rPr lang="ru-RU" sz="3600" b="1" i="1" dirty="0" smtClean="0">
                <a:solidFill>
                  <a:srgbClr val="00B050"/>
                </a:solidFill>
              </a:rPr>
              <a:t> </a:t>
            </a:r>
            <a:r>
              <a:rPr lang="en-US" sz="3600" i="1" dirty="0" smtClean="0"/>
              <a:t>ABCD </a:t>
            </a:r>
            <a:r>
              <a:rPr lang="en-US" sz="3600" dirty="0" smtClean="0"/>
              <a:t>– </a:t>
            </a:r>
            <a:r>
              <a:rPr lang="ru-RU" sz="3600" dirty="0" smtClean="0"/>
              <a:t>параллелограмм, </a:t>
            </a:r>
            <a:r>
              <a:rPr lang="en-US" sz="3600" i="1" dirty="0" smtClean="0"/>
              <a:t>CD</a:t>
            </a:r>
            <a:r>
              <a:rPr lang="en-US" sz="3600" dirty="0" smtClean="0"/>
              <a:t> = </a:t>
            </a:r>
            <a:r>
              <a:rPr lang="ru-RU" sz="3600" dirty="0" smtClean="0"/>
              <a:t>5</a:t>
            </a:r>
            <a:endParaRPr lang="ru-RU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1907704" y="5733256"/>
                <a:ext cx="41934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Найти: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3600" b="0" i="1" smtClean="0">
                            <a:latin typeface="Cambria Math"/>
                          </a:rPr>
                          <m:t>𝐴𝐵𝐶𝐷</m:t>
                        </m:r>
                      </m:sub>
                    </m:sSub>
                  </m:oMath>
                </a14:m>
                <a:r>
                  <a:rPr lang="en-US" sz="3600" i="1" dirty="0" smtClean="0"/>
                  <a:t>,    </a:t>
                </a:r>
                <a:r>
                  <a:rPr lang="ru-RU" sz="3600" i="1" dirty="0" smtClean="0"/>
                  <a:t/>
                </a:r>
                <a:r>
                  <a:rPr lang="en-US" sz="3600" i="1" dirty="0" smtClean="0"/>
                  <a:t>AKD</a:t>
                </a:r>
                <a:endParaRPr lang="ru-RU" sz="3600" i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733256"/>
                <a:ext cx="419345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4506" t="-14019" r="-3343" b="-33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427" y="1654476"/>
            <a:ext cx="7467160" cy="399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113" y="5880208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158" y="357166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906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359" y="916380"/>
            <a:ext cx="8240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Дано: </a:t>
            </a:r>
            <a:r>
              <a:rPr lang="en-US" sz="3600" i="1" dirty="0" smtClean="0"/>
              <a:t>ABCD</a:t>
            </a:r>
            <a:r>
              <a:rPr lang="en-US" sz="3600" dirty="0" smtClean="0"/>
              <a:t> – </a:t>
            </a:r>
            <a:r>
              <a:rPr lang="ru-RU" sz="3600" dirty="0" smtClean="0"/>
              <a:t>параллелограмм,  </a:t>
            </a:r>
            <a:r>
              <a:rPr lang="en-US" sz="3600" dirty="0" smtClean="0"/>
              <a:t>   </a:t>
            </a:r>
            <a:r>
              <a:rPr lang="ru-RU" sz="3600" dirty="0" smtClean="0"/>
              <a:t>1 =    2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908" y="5515787"/>
            <a:ext cx="683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Доказать: </a:t>
            </a:r>
            <a:r>
              <a:rPr lang="ru-RU" sz="3600" i="1" dirty="0" smtClean="0"/>
              <a:t>АТСК</a:t>
            </a:r>
            <a:r>
              <a:rPr lang="ru-RU" sz="3600" dirty="0" smtClean="0"/>
              <a:t> - параллелограмм</a:t>
            </a: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247" y="1555738"/>
            <a:ext cx="6351975" cy="37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149" y="1095939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3636" y="1095938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 descr="CRCTR4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0110" y="3429000"/>
            <a:ext cx="1128325" cy="273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5067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79" y="1700808"/>
            <a:ext cx="5472608" cy="498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4087" y="1484460"/>
            <a:ext cx="2956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Найти</a:t>
            </a:r>
            <a:r>
              <a:rPr lang="ru-RU" sz="3600" dirty="0" smtClean="0"/>
              <a:t>:   </a:t>
            </a:r>
            <a:r>
              <a:rPr lang="en-US" sz="3600" dirty="0" smtClean="0"/>
              <a:t> </a:t>
            </a:r>
            <a:r>
              <a:rPr lang="ru-RU" sz="3600" i="1" dirty="0" smtClean="0"/>
              <a:t>ВАД</a:t>
            </a:r>
            <a:endParaRPr lang="ru-RU" sz="36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816" y="1659755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630882"/>
            <a:ext cx="387458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Дано</a:t>
            </a:r>
            <a:r>
              <a:rPr lang="ru-RU" sz="3600" b="1" dirty="0" smtClean="0"/>
              <a:t>: </a:t>
            </a:r>
            <a:r>
              <a:rPr lang="ru-RU" sz="3600" i="1" dirty="0" smtClean="0"/>
              <a:t>АВСД - </a:t>
            </a:r>
            <a:r>
              <a:rPr lang="ru-RU" sz="3600" dirty="0" smtClean="0"/>
              <a:t>ромб</a:t>
            </a:r>
            <a:endParaRPr lang="ru-RU" sz="3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332124"/>
            <a:ext cx="2780485" cy="3147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2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RCTR49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2" y="1773440"/>
            <a:ext cx="1728193" cy="40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1817" y="419509"/>
            <a:ext cx="387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Дано</a:t>
            </a:r>
            <a:r>
              <a:rPr lang="ru-RU" sz="3600" b="1" dirty="0" smtClean="0"/>
              <a:t>:</a:t>
            </a:r>
            <a:r>
              <a:rPr lang="ru-RU" sz="3600" i="1" dirty="0" smtClean="0"/>
              <a:t> АВСД </a:t>
            </a:r>
            <a:r>
              <a:rPr lang="ru-RU" sz="3600" dirty="0" smtClean="0"/>
              <a:t>- ромб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01184" y="1268760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Найти</a:t>
            </a:r>
            <a:r>
              <a:rPr lang="ru-RU" sz="3600" b="1" dirty="0" smtClean="0"/>
              <a:t>:   </a:t>
            </a:r>
            <a:r>
              <a:rPr lang="en-US" sz="3600" b="1" dirty="0" smtClean="0"/>
              <a:t>  </a:t>
            </a:r>
            <a:r>
              <a:rPr lang="ru-RU" sz="3600" i="1" dirty="0" smtClean="0"/>
              <a:t>СВЕ</a:t>
            </a:r>
            <a:endParaRPr lang="ru-RU" sz="3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1042" y="2062973"/>
            <a:ext cx="5347793" cy="445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1519" y="1415712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372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65008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Дано</a:t>
            </a:r>
            <a:r>
              <a:rPr lang="ru-RU" sz="3600" b="1" i="1" dirty="0" smtClean="0"/>
              <a:t>: </a:t>
            </a:r>
            <a:r>
              <a:rPr lang="en-US" sz="3600" i="1" dirty="0" smtClean="0"/>
              <a:t>ABCD </a:t>
            </a:r>
            <a:r>
              <a:rPr lang="en-US" sz="3600" dirty="0" smtClean="0"/>
              <a:t>– </a:t>
            </a:r>
            <a:r>
              <a:rPr lang="ru-RU" sz="3600" dirty="0" smtClean="0"/>
              <a:t>параллелограмм, </a:t>
            </a:r>
            <a:endParaRPr lang="en-US" sz="3600" dirty="0" smtClean="0"/>
          </a:p>
          <a:p>
            <a:r>
              <a:rPr lang="en-US" sz="3600" i="1" dirty="0"/>
              <a:t>	 </a:t>
            </a:r>
            <a:r>
              <a:rPr lang="en-US" sz="3600" i="1" dirty="0" smtClean="0"/>
              <a:t>  AM = AP = NC = CK</a:t>
            </a:r>
            <a:endParaRPr lang="ru-RU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279903" y="5568540"/>
            <a:ext cx="705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Доказать</a:t>
            </a:r>
            <a:r>
              <a:rPr lang="ru-RU" sz="3600" b="1" dirty="0" smtClean="0"/>
              <a:t>: </a:t>
            </a:r>
            <a:r>
              <a:rPr lang="en-US" sz="3600" i="1" dirty="0" smtClean="0"/>
              <a:t>MNKP</a:t>
            </a:r>
            <a:r>
              <a:rPr lang="ru-RU" sz="3600" dirty="0" smtClean="0"/>
              <a:t> - параллелограмм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082" y="1620506"/>
            <a:ext cx="6227885" cy="394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17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960" y="1626273"/>
            <a:ext cx="5031128" cy="48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2852935"/>
            <a:ext cx="3040360" cy="34419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0742" y="822384"/>
            <a:ext cx="8289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Дано</a:t>
            </a:r>
            <a:r>
              <a:rPr lang="ru-RU" sz="3600" b="1" dirty="0" smtClean="0"/>
              <a:t>: </a:t>
            </a:r>
            <a:r>
              <a:rPr lang="en-US" sz="3600" i="1" dirty="0" smtClean="0"/>
              <a:t>ABC</a:t>
            </a:r>
            <a:r>
              <a:rPr lang="ru-RU" sz="3600" i="1" dirty="0" smtClean="0"/>
              <a:t>Д </a:t>
            </a:r>
            <a:r>
              <a:rPr lang="ru-RU" sz="3600" dirty="0" smtClean="0"/>
              <a:t>– параллелограмм, </a:t>
            </a:r>
            <a:r>
              <a:rPr lang="en-US" sz="3600" i="1" dirty="0" smtClean="0"/>
              <a:t>AB</a:t>
            </a:r>
            <a:r>
              <a:rPr lang="en-US" sz="3600" dirty="0" smtClean="0"/>
              <a:t> = 6 </a:t>
            </a:r>
            <a:r>
              <a:rPr lang="ru-RU" sz="3600" dirty="0" smtClean="0"/>
              <a:t>см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9991" y="1735941"/>
            <a:ext cx="3323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Найти</a:t>
            </a:r>
            <a:r>
              <a:rPr lang="ru-RU" sz="3600" b="1" dirty="0" smtClean="0"/>
              <a:t>: </a:t>
            </a:r>
            <a:r>
              <a:rPr lang="ru-RU" sz="3600" i="1" dirty="0" smtClean="0"/>
              <a:t>МД + Д</a:t>
            </a:r>
            <a:r>
              <a:rPr lang="en-US" sz="3600" i="1" dirty="0" smtClean="0"/>
              <a:t>N</a:t>
            </a:r>
            <a:endParaRPr lang="ru-RU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5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927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800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785794"/>
            <a:ext cx="8004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Дано</a:t>
            </a:r>
            <a:r>
              <a:rPr lang="ru-RU" sz="3600" dirty="0" smtClean="0"/>
              <a:t>: </a:t>
            </a:r>
            <a:r>
              <a:rPr lang="en-US" sz="3600" i="1" dirty="0" smtClean="0"/>
              <a:t>ABCD</a:t>
            </a:r>
            <a:r>
              <a:rPr lang="en-US" sz="3600" dirty="0" smtClean="0"/>
              <a:t> – </a:t>
            </a:r>
            <a:r>
              <a:rPr lang="ru-RU" sz="3600" dirty="0" smtClean="0"/>
              <a:t>параллелограмм, </a:t>
            </a:r>
            <a:r>
              <a:rPr lang="en-US" sz="3600" i="1" dirty="0" smtClean="0"/>
              <a:t>BT = DK</a:t>
            </a:r>
            <a:r>
              <a:rPr lang="ru-RU" sz="3600" i="1" dirty="0" smtClean="0"/>
              <a:t> </a:t>
            </a:r>
            <a:endParaRPr lang="ru-RU" sz="3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188" y="1518365"/>
            <a:ext cx="5581408" cy="3837975"/>
          </a:xfrm>
          <a:prstGeom prst="rect">
            <a:avLst/>
          </a:prstGeom>
          <a:effectLst/>
        </p:spPr>
      </p:pic>
      <p:sp>
        <p:nvSpPr>
          <p:cNvPr id="7" name="TextBox 6"/>
          <p:cNvSpPr txBox="1"/>
          <p:nvPr/>
        </p:nvSpPr>
        <p:spPr>
          <a:xfrm>
            <a:off x="941722" y="5721742"/>
            <a:ext cx="733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 </a:t>
            </a:r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00B050"/>
                </a:solidFill>
              </a:rPr>
              <a:t>Доказать</a:t>
            </a:r>
            <a:r>
              <a:rPr lang="ru-RU" sz="3600" b="1" dirty="0" smtClean="0"/>
              <a:t>: </a:t>
            </a:r>
            <a:r>
              <a:rPr lang="en-US" sz="3600" i="1" dirty="0" smtClean="0"/>
              <a:t>ATCK</a:t>
            </a:r>
            <a:r>
              <a:rPr lang="ru-RU" sz="3600" dirty="0" smtClean="0"/>
              <a:t> - параллелограмм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272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658"/>
            <a:ext cx="9180015" cy="6885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2910" y="857232"/>
            <a:ext cx="798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Дано</a:t>
            </a:r>
            <a:r>
              <a:rPr lang="ru-RU" sz="3600" dirty="0" smtClean="0">
                <a:solidFill>
                  <a:srgbClr val="00B050"/>
                </a:solidFill>
              </a:rPr>
              <a:t>: </a:t>
            </a:r>
            <a:r>
              <a:rPr lang="ru-RU" sz="3600" i="1" dirty="0" smtClean="0"/>
              <a:t>АВСД</a:t>
            </a:r>
            <a:r>
              <a:rPr lang="en-US" sz="3600" dirty="0" smtClean="0"/>
              <a:t> – </a:t>
            </a:r>
            <a:r>
              <a:rPr lang="ru-RU" sz="3600" dirty="0" smtClean="0"/>
              <a:t>параллелограмм, </a:t>
            </a:r>
            <a:r>
              <a:rPr lang="en-US" sz="3600" i="1" dirty="0" smtClean="0"/>
              <a:t>BT = DK</a:t>
            </a:r>
            <a:r>
              <a:rPr lang="ru-RU" sz="3600" i="1" dirty="0" smtClean="0"/>
              <a:t> </a:t>
            </a:r>
            <a:endParaRPr lang="ru-RU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41722" y="5721742"/>
            <a:ext cx="5013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Найти:</a:t>
            </a:r>
            <a:r>
              <a:rPr lang="en-US" sz="3600" b="1" dirty="0" smtClean="0">
                <a:solidFill>
                  <a:srgbClr val="FF0000"/>
                </a:solidFill>
              </a:rPr>
              <a:t>   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smtClean="0"/>
              <a:t>А,     В,  </a:t>
            </a:r>
            <a:r>
              <a:rPr lang="ru-RU" sz="3600" b="1" i="1" dirty="0" smtClean="0"/>
              <a:t>   </a:t>
            </a:r>
            <a:r>
              <a:rPr lang="ru-RU" sz="3600" i="1" dirty="0" smtClean="0"/>
              <a:t>С,     Д</a:t>
            </a:r>
            <a:endParaRPr lang="ru-RU" sz="36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00174"/>
            <a:ext cx="5638531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 descr="CRCTR4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113" y="3124676"/>
            <a:ext cx="1333375" cy="322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803" y="5868694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4789" y="5868693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0514" y="5892696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956" y="5892696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7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971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353"/>
            <a:ext cx="9155137" cy="686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833377"/>
            <a:ext cx="3817615" cy="54792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5482" y="833377"/>
            <a:ext cx="5231240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        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       Дано</a:t>
            </a:r>
            <a:r>
              <a:rPr lang="ru-RU" sz="3600" dirty="0" smtClean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 smtClean="0"/>
              <a:t>ABCD</a:t>
            </a:r>
            <a:r>
              <a:rPr lang="en-US" sz="3600" dirty="0" smtClean="0"/>
              <a:t> – </a:t>
            </a:r>
            <a:r>
              <a:rPr lang="ru-RU" sz="3600" dirty="0" smtClean="0"/>
              <a:t>параллелограмм, </a:t>
            </a:r>
          </a:p>
          <a:p>
            <a:r>
              <a:rPr lang="ru-RU" sz="3600" i="1" dirty="0" smtClean="0"/>
              <a:t>         </a:t>
            </a:r>
            <a:r>
              <a:rPr lang="en-US" sz="3600" i="1" dirty="0" smtClean="0"/>
              <a:t>BT = DK</a:t>
            </a:r>
            <a:r>
              <a:rPr lang="ru-RU" sz="3600" i="1" dirty="0" smtClean="0"/>
              <a:t>    </a:t>
            </a:r>
            <a:endParaRPr lang="ru-RU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35482" y="2587702"/>
            <a:ext cx="415254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Найти:</a:t>
            </a:r>
          </a:p>
          <a:p>
            <a:r>
              <a:rPr lang="ru-RU" sz="3600" b="1" dirty="0"/>
              <a:t>	</a:t>
            </a:r>
            <a:r>
              <a:rPr lang="ru-RU" sz="3600" b="1" dirty="0" smtClean="0"/>
              <a:t>	</a:t>
            </a:r>
            <a:r>
              <a:rPr lang="ru-RU" sz="3600" i="1" dirty="0" smtClean="0"/>
              <a:t>АВС</a:t>
            </a:r>
            <a:endParaRPr lang="ru-RU" sz="3600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765" y="3304684"/>
            <a:ext cx="361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580" y="3788031"/>
            <a:ext cx="323147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34" y="357166"/>
            <a:ext cx="285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992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234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Параллелограмм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Рогова ЭН</dc:creator>
  <cp:lastModifiedBy>sveta</cp:lastModifiedBy>
  <cp:revision>63</cp:revision>
  <dcterms:created xsi:type="dcterms:W3CDTF">2012-12-16T17:08:49Z</dcterms:created>
  <dcterms:modified xsi:type="dcterms:W3CDTF">2013-11-04T15:44:04Z</dcterms:modified>
</cp:coreProperties>
</file>