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9LC0zA8BRI+GXo+EHhBQzQ" hashData="BrYpalh5iyr1eJ3dxD9F1tG/eDo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99"/>
    <a:srgbClr val="33CC33"/>
    <a:srgbClr val="0099CC"/>
    <a:srgbClr val="33CCFF"/>
    <a:srgbClr val="FF33CC"/>
    <a:srgbClr val="66CCFF"/>
    <a:srgbClr val="CCFFCC"/>
    <a:srgbClr val="FFFF66"/>
    <a:srgbClr val="00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14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04.11.2013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928670"/>
            <a:ext cx="6368752" cy="2952328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Segoe Script" pitchFamily="34" charset="0"/>
                <a:cs typeface="Arial" pitchFamily="34" charset="0"/>
              </a:rPr>
              <a:t>Четыре </a:t>
            </a:r>
            <a:br>
              <a:rPr lang="ru-RU" b="1" dirty="0" smtClean="0">
                <a:latin typeface="Segoe Script" pitchFamily="34" charset="0"/>
                <a:cs typeface="Arial" pitchFamily="34" charset="0"/>
              </a:rPr>
            </a:br>
            <a:r>
              <a:rPr lang="ru-RU" b="1" dirty="0" smtClean="0">
                <a:latin typeface="Segoe Script" pitchFamily="34" charset="0"/>
                <a:cs typeface="Arial" pitchFamily="34" charset="0"/>
              </a:rPr>
              <a:t> замечательные </a:t>
            </a:r>
            <a:br>
              <a:rPr lang="ru-RU" b="1" dirty="0" smtClean="0">
                <a:latin typeface="Segoe Script" pitchFamily="34" charset="0"/>
                <a:cs typeface="Arial" pitchFamily="34" charset="0"/>
              </a:rPr>
            </a:br>
            <a:r>
              <a:rPr lang="ru-RU" b="1" dirty="0" smtClean="0">
                <a:latin typeface="Segoe Script" pitchFamily="34" charset="0"/>
                <a:cs typeface="Arial" pitchFamily="34" charset="0"/>
              </a:rPr>
              <a:t> точки </a:t>
            </a:r>
            <a:br>
              <a:rPr lang="ru-RU" b="1" dirty="0" smtClean="0">
                <a:latin typeface="Segoe Script" pitchFamily="34" charset="0"/>
                <a:cs typeface="Arial" pitchFamily="34" charset="0"/>
              </a:rPr>
            </a:br>
            <a:r>
              <a:rPr lang="ru-RU" b="1" dirty="0" smtClean="0">
                <a:latin typeface="Segoe Script" pitchFamily="34" charset="0"/>
                <a:cs typeface="Arial" pitchFamily="34" charset="0"/>
              </a:rPr>
              <a:t>треугольника</a:t>
            </a:r>
            <a:endParaRPr lang="ru-RU" b="1" dirty="0">
              <a:latin typeface="Segoe Script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7290" y="4000504"/>
            <a:ext cx="4814138" cy="17620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70C0"/>
                </a:solidFill>
                <a:latin typeface="Segoe Script" pitchFamily="34" charset="0"/>
              </a:rPr>
              <a:t>	Учитель математики 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70C0"/>
                </a:solidFill>
                <a:latin typeface="Segoe Script" pitchFamily="34" charset="0"/>
              </a:rPr>
              <a:t>    МОУ «Гимназия №1» г.Печоры 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70C0"/>
                </a:solidFill>
                <a:latin typeface="Segoe Script" pitchFamily="34" charset="0"/>
              </a:rPr>
              <a:t>         		 Республики Коми 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70C0"/>
                </a:solidFill>
                <a:latin typeface="Segoe Script" pitchFamily="34" charset="0"/>
              </a:rPr>
              <a:t>                       </a:t>
            </a:r>
            <a:r>
              <a:rPr lang="ru-RU" sz="2000" b="1" dirty="0" smtClean="0">
                <a:latin typeface="Segoe Script" pitchFamily="34" charset="0"/>
              </a:rPr>
              <a:t>Рогова Э.Н.</a:t>
            </a:r>
            <a:endParaRPr lang="ru-RU" sz="2000" b="1" dirty="0"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855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060848"/>
            <a:ext cx="5476875" cy="461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4689" y="954291"/>
            <a:ext cx="283500" cy="55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3203848" y="908720"/>
                <a:ext cx="330353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600" b="1" dirty="0" smtClean="0">
                    <a:solidFill>
                      <a:srgbClr val="FF0000"/>
                    </a:solidFill>
                  </a:rPr>
                  <a:t>Найти: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/>
                          </a:rPr>
                          <m:t>𝑀𝐶𝐵</m:t>
                        </m:r>
                      </m:e>
                      <m:sub>
                        <m:r>
                          <a:rPr lang="en-US" sz="36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ru-RU" sz="36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908720"/>
                <a:ext cx="3303533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5730" t="-14151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610481" y="351611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3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xmlns="" val="351417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25215"/>
            <a:ext cx="5023949" cy="3759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848247"/>
            <a:ext cx="6575839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b="1" dirty="0" smtClean="0"/>
              <a:t>Дано: </a:t>
            </a:r>
            <a:r>
              <a:rPr lang="en-US" sz="3600" i="1" dirty="0" smtClean="0"/>
              <a:t>MK</a:t>
            </a:r>
            <a:r>
              <a:rPr lang="en-US" sz="3600" dirty="0" smtClean="0"/>
              <a:t> = 17, </a:t>
            </a:r>
            <a:r>
              <a:rPr lang="en-US" sz="3600" i="1" dirty="0" smtClean="0"/>
              <a:t>CN </a:t>
            </a:r>
            <a:r>
              <a:rPr lang="en-US" sz="3600" dirty="0" smtClean="0"/>
              <a:t>= 10, </a:t>
            </a:r>
            <a:r>
              <a:rPr lang="en-US" sz="3600" i="1" dirty="0" smtClean="0"/>
              <a:t>MD = DN</a:t>
            </a:r>
            <a:endParaRPr lang="ru-RU" sz="36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6306472" y="2154737"/>
            <a:ext cx="2105063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b="1" dirty="0" smtClean="0"/>
              <a:t>Найти</a:t>
            </a:r>
            <a:r>
              <a:rPr lang="ru-RU" sz="3600" dirty="0" smtClean="0"/>
              <a:t>: </a:t>
            </a:r>
            <a:r>
              <a:rPr lang="en-US" sz="3600" i="1" dirty="0" smtClean="0"/>
              <a:t>CK</a:t>
            </a:r>
            <a:endParaRPr lang="ru-RU" sz="36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619672" y="26064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4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xmlns="" val="69556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692696"/>
            <a:ext cx="5781675" cy="454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56760" y="1196752"/>
            <a:ext cx="2028119" cy="286232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b="1" dirty="0" smtClean="0"/>
              <a:t>   </a:t>
            </a:r>
            <a:r>
              <a:rPr lang="ru-RU" sz="3600" b="1" dirty="0" smtClean="0"/>
              <a:t>Дано: </a:t>
            </a:r>
            <a:endParaRPr lang="en-US" sz="3600" b="1" dirty="0" smtClean="0"/>
          </a:p>
          <a:p>
            <a:r>
              <a:rPr lang="en-US" sz="3600" i="1" dirty="0" smtClean="0"/>
              <a:t>BM = MR</a:t>
            </a:r>
            <a:r>
              <a:rPr lang="en-US" sz="3600" dirty="0" smtClean="0"/>
              <a:t>,</a:t>
            </a:r>
          </a:p>
          <a:p>
            <a:r>
              <a:rPr lang="en-US" sz="3600" dirty="0" smtClean="0"/>
              <a:t> </a:t>
            </a:r>
            <a:r>
              <a:rPr lang="en-US" sz="3600" i="1" dirty="0" smtClean="0"/>
              <a:t>QT = TR</a:t>
            </a:r>
            <a:r>
              <a:rPr lang="en-US" sz="3600" dirty="0" smtClean="0"/>
              <a:t>,</a:t>
            </a:r>
          </a:p>
          <a:p>
            <a:r>
              <a:rPr lang="en-US" sz="3600" dirty="0" smtClean="0"/>
              <a:t> </a:t>
            </a:r>
            <a:r>
              <a:rPr lang="en-US" sz="3600" i="1" dirty="0" smtClean="0"/>
              <a:t>QM</a:t>
            </a:r>
            <a:r>
              <a:rPr lang="en-US" sz="3600" dirty="0" smtClean="0"/>
              <a:t> = 9,</a:t>
            </a:r>
          </a:p>
          <a:p>
            <a:r>
              <a:rPr lang="en-US" sz="3600" dirty="0" smtClean="0"/>
              <a:t> </a:t>
            </a:r>
            <a:r>
              <a:rPr lang="en-US" sz="3600" i="1" dirty="0" smtClean="0"/>
              <a:t>BT </a:t>
            </a:r>
            <a:r>
              <a:rPr lang="en-US" sz="3600" dirty="0" smtClean="0"/>
              <a:t>= 12</a:t>
            </a:r>
            <a:endParaRPr lang="ru-RU" sz="36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2066644" y="5219741"/>
                <a:ext cx="2776658" cy="685509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ru-RU" sz="3600" b="1" dirty="0" smtClean="0"/>
                  <a:t>Найти</a:t>
                </a:r>
                <a:r>
                  <a:rPr lang="ru-RU" sz="360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ru-RU" sz="3600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sz="3600" b="0" i="1" smtClean="0">
                            <a:latin typeface="Cambria Math"/>
                            <a:ea typeface="Cambria Math"/>
                          </a:rPr>
                          <m:t>𝐵𝑂𝑄</m:t>
                        </m:r>
                      </m:sub>
                    </m:sSub>
                  </m:oMath>
                </a14:m>
                <a:endParaRPr lang="ru-RU" sz="36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644" y="5219741"/>
                <a:ext cx="2776658" cy="6855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691680" y="338753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5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xmlns="" val="382218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0701" y="1428070"/>
            <a:ext cx="5038725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23728" y="694437"/>
            <a:ext cx="670407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b="1" dirty="0" smtClean="0"/>
              <a:t>Дано: </a:t>
            </a:r>
            <a:r>
              <a:rPr lang="en-US" sz="3600" i="1" dirty="0" smtClean="0"/>
              <a:t>RO = </a:t>
            </a:r>
            <a:r>
              <a:rPr lang="en-US" sz="3600" dirty="0" smtClean="0"/>
              <a:t>20</a:t>
            </a:r>
            <a:r>
              <a:rPr lang="en-US" sz="3600" i="1" dirty="0" smtClean="0"/>
              <a:t>, RM = MP, RN = NQ</a:t>
            </a:r>
            <a:r>
              <a:rPr lang="ru-RU" sz="3600" i="1" dirty="0" smtClean="0"/>
              <a:t> </a:t>
            </a:r>
            <a:endParaRPr lang="ru-RU" sz="36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6699426" y="1772815"/>
            <a:ext cx="216597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b="1" dirty="0" smtClean="0"/>
              <a:t>Найти</a:t>
            </a:r>
            <a:r>
              <a:rPr lang="ru-RU" sz="3600" dirty="0" smtClean="0"/>
              <a:t>:</a:t>
            </a:r>
            <a:r>
              <a:rPr lang="en-US" sz="3600" dirty="0" smtClean="0"/>
              <a:t> </a:t>
            </a:r>
            <a:r>
              <a:rPr lang="en-US" sz="3600" i="1" dirty="0" smtClean="0"/>
              <a:t>OK</a:t>
            </a:r>
            <a:endParaRPr lang="ru-RU" sz="36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469504" y="34992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6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xmlns="" val="14415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04" y="0"/>
            <a:ext cx="9144000" cy="6858000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1760" y="2276872"/>
            <a:ext cx="6037638" cy="4164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81760" y="908720"/>
            <a:ext cx="6134655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/>
              <a:t> </a:t>
            </a:r>
            <a:r>
              <a:rPr lang="en-US" sz="3600" b="1" dirty="0" smtClean="0"/>
              <a:t>      </a:t>
            </a:r>
            <a:r>
              <a:rPr lang="ru-RU" sz="3600" b="1" dirty="0" smtClean="0"/>
              <a:t>Дано:</a:t>
            </a:r>
            <a:r>
              <a:rPr lang="ru-RU" sz="3600" dirty="0" smtClean="0"/>
              <a:t> </a:t>
            </a:r>
            <a:r>
              <a:rPr lang="en-US" sz="3600" i="1" dirty="0" smtClean="0"/>
              <a:t>EF</a:t>
            </a:r>
            <a:r>
              <a:rPr lang="en-US" sz="3600" dirty="0" smtClean="0"/>
              <a:t> = 18, </a:t>
            </a:r>
            <a:r>
              <a:rPr lang="en-US" sz="3600" i="1" dirty="0" smtClean="0"/>
              <a:t>MK</a:t>
            </a:r>
            <a:r>
              <a:rPr lang="en-US" sz="3600" dirty="0" smtClean="0"/>
              <a:t> = 15, </a:t>
            </a:r>
          </a:p>
          <a:p>
            <a:r>
              <a:rPr lang="en-US" sz="3600" i="1" dirty="0"/>
              <a:t> </a:t>
            </a:r>
            <a:r>
              <a:rPr lang="en-US" sz="3600" i="1" dirty="0" smtClean="0"/>
              <a:t>   		 EK = KN, MF = FN</a:t>
            </a:r>
            <a:endParaRPr lang="ru-RU" sz="36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992506" y="2316839"/>
            <a:ext cx="222689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b="1" dirty="0" smtClean="0"/>
              <a:t>Найти: </a:t>
            </a:r>
            <a:r>
              <a:rPr lang="en-US" sz="3600" i="1" dirty="0" smtClean="0"/>
              <a:t>ON</a:t>
            </a:r>
            <a:endParaRPr lang="ru-RU" sz="36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490255" y="20083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7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xmlns="" val="3469858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6017" y="1340768"/>
            <a:ext cx="6418440" cy="4933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08104" y="694437"/>
            <a:ext cx="2983509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b="1" dirty="0" smtClean="0"/>
              <a:t>Дано: </a:t>
            </a:r>
            <a:r>
              <a:rPr lang="en-US" sz="3600" i="1" dirty="0" smtClean="0"/>
              <a:t>AB</a:t>
            </a:r>
            <a:r>
              <a:rPr lang="en-US" sz="3600" dirty="0" smtClean="0"/>
              <a:t> = 20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684052" y="1484784"/>
            <a:ext cx="2180405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b="1" dirty="0" smtClean="0"/>
              <a:t>Найти:</a:t>
            </a:r>
            <a:r>
              <a:rPr lang="en-US" sz="3600" b="1" dirty="0" smtClean="0"/>
              <a:t> </a:t>
            </a:r>
            <a:r>
              <a:rPr lang="en-US" sz="3600" dirty="0" smtClean="0"/>
              <a:t>OC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490255" y="20083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8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xmlns="" val="4158984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548680"/>
            <a:ext cx="6323883" cy="60861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71800" y="548680"/>
            <a:ext cx="61926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	     </a:t>
            </a:r>
            <a:r>
              <a:rPr lang="ru-RU" sz="4800" b="1" dirty="0" smtClean="0"/>
              <a:t>Литература: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1.</a:t>
            </a:r>
            <a:r>
              <a:rPr lang="en-US" sz="2400" b="1" dirty="0" smtClean="0"/>
              <a:t> </a:t>
            </a:r>
            <a:r>
              <a:rPr lang="ru-RU" sz="2400" dirty="0" smtClean="0"/>
              <a:t>Геометрия, 7-9: Учеб. для </a:t>
            </a:r>
            <a:r>
              <a:rPr lang="ru-RU" sz="2400" dirty="0" err="1" smtClean="0"/>
              <a:t>общеобразоват</a:t>
            </a:r>
            <a:r>
              <a:rPr lang="ru-RU" sz="2400" dirty="0" smtClean="0"/>
              <a:t>. 	учреждений/</a:t>
            </a:r>
            <a:r>
              <a:rPr lang="ru-RU" sz="2400" dirty="0" err="1" smtClean="0"/>
              <a:t>Л.С.Атасян</a:t>
            </a:r>
            <a:r>
              <a:rPr lang="ru-RU" sz="2400" dirty="0" smtClean="0"/>
              <a:t>, </a:t>
            </a:r>
            <a:r>
              <a:rPr lang="ru-RU" sz="2400" dirty="0" err="1" smtClean="0"/>
              <a:t>В.Ф.Бутузов</a:t>
            </a:r>
            <a:r>
              <a:rPr lang="ru-RU" sz="2400" dirty="0" smtClean="0"/>
              <a:t>, 			С.Б. Кадомцев и др.- 				</a:t>
            </a:r>
            <a:r>
              <a:rPr lang="ru-RU" sz="2400" dirty="0" err="1" smtClean="0"/>
              <a:t>М.:Просвещение</a:t>
            </a:r>
            <a:r>
              <a:rPr lang="ru-RU" sz="2400" dirty="0" smtClean="0"/>
              <a:t>, </a:t>
            </a:r>
          </a:p>
          <a:p>
            <a:r>
              <a:rPr lang="ru-RU" sz="2400" dirty="0" smtClean="0"/>
              <a:t>			2003. – 384 с.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317177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7784" y="804771"/>
            <a:ext cx="481721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 smtClean="0">
                <a:solidFill>
                  <a:srgbClr val="FF0000"/>
                </a:solidFill>
              </a:rPr>
              <a:t>Теорема о биссектрисе угла</a:t>
            </a:r>
            <a:endParaRPr lang="ru-RU" sz="3000" b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633537"/>
            <a:ext cx="3762375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4581128"/>
            <a:ext cx="2282596" cy="2018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0564630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02630" y="578185"/>
            <a:ext cx="7004225" cy="1077218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Следствие: биссектрисы треугольника</a:t>
            </a:r>
          </a:p>
          <a:p>
            <a:r>
              <a:rPr lang="ru-RU" sz="3200" b="1" dirty="0">
                <a:solidFill>
                  <a:srgbClr val="FF0000"/>
                </a:solidFill>
              </a:rPr>
              <a:t>	</a:t>
            </a:r>
            <a:r>
              <a:rPr lang="ru-RU" sz="3200" b="1" dirty="0" smtClean="0">
                <a:solidFill>
                  <a:srgbClr val="FF0000"/>
                </a:solidFill>
              </a:rPr>
              <a:t> пересекаются в одной точке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8992" y="1785926"/>
            <a:ext cx="4719254" cy="4064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62943" y="4764979"/>
            <a:ext cx="2100337" cy="18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31495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75656" y="644743"/>
            <a:ext cx="7506286" cy="492443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ru-RU" sz="2600" b="1" dirty="0" smtClean="0">
                <a:solidFill>
                  <a:srgbClr val="33CC33"/>
                </a:solidFill>
              </a:rPr>
              <a:t>Теорема о серединном перпендикуляре к отрезку</a:t>
            </a:r>
            <a:endParaRPr lang="ru-RU" sz="2600" b="1" dirty="0">
              <a:solidFill>
                <a:srgbClr val="33CC33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7360" y="1628800"/>
            <a:ext cx="4970306" cy="4940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6785" y="4690014"/>
            <a:ext cx="2125157" cy="1879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32113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75656" y="404664"/>
            <a:ext cx="6770764" cy="1384995"/>
          </a:xfrm>
          <a:prstGeom prst="rect">
            <a:avLst/>
          </a:prstGeom>
          <a:solidFill>
            <a:srgbClr val="66CCFF">
              <a:alpha val="21961"/>
            </a:srgbClr>
          </a:solidFill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99FF"/>
                </a:solidFill>
              </a:rPr>
              <a:t>Следствие: серединные перпендикуляры </a:t>
            </a:r>
          </a:p>
          <a:p>
            <a:r>
              <a:rPr lang="ru-RU" sz="2800" b="1" dirty="0" smtClean="0">
                <a:solidFill>
                  <a:srgbClr val="0099FF"/>
                </a:solidFill>
              </a:rPr>
              <a:t>	к сторонам треугольника </a:t>
            </a:r>
          </a:p>
          <a:p>
            <a:r>
              <a:rPr lang="ru-RU" sz="2800" b="1" dirty="0" smtClean="0">
                <a:solidFill>
                  <a:srgbClr val="0099FF"/>
                </a:solidFill>
              </a:rPr>
              <a:t>		пересекаются в одной точке</a:t>
            </a:r>
            <a:endParaRPr lang="ru-RU" sz="2800" b="1" dirty="0">
              <a:solidFill>
                <a:srgbClr val="0099FF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88840"/>
            <a:ext cx="5153025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4978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75656" y="332656"/>
            <a:ext cx="6883936" cy="129266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ru-RU" sz="2600" b="1" dirty="0" smtClean="0">
                <a:solidFill>
                  <a:srgbClr val="FF0000"/>
                </a:solidFill>
              </a:rPr>
              <a:t>			Теорема</a:t>
            </a:r>
            <a:endParaRPr lang="ru-RU" sz="2600" b="1" dirty="0">
              <a:solidFill>
                <a:srgbClr val="FF0000"/>
              </a:solidFill>
            </a:endParaRPr>
          </a:p>
          <a:p>
            <a:r>
              <a:rPr lang="ru-RU" sz="2600" b="1" dirty="0" smtClean="0">
                <a:solidFill>
                  <a:srgbClr val="FF0000"/>
                </a:solidFill>
              </a:rPr>
              <a:t> </a:t>
            </a:r>
            <a:r>
              <a:rPr lang="ru-RU" sz="2600" b="1" dirty="0">
                <a:solidFill>
                  <a:srgbClr val="FF0000"/>
                </a:solidFill>
              </a:rPr>
              <a:t>В</a:t>
            </a:r>
            <a:r>
              <a:rPr lang="ru-RU" sz="2600" b="1" dirty="0" smtClean="0">
                <a:solidFill>
                  <a:srgbClr val="FF0000"/>
                </a:solidFill>
              </a:rPr>
              <a:t>ысоты треугольника ( или их продолжение) </a:t>
            </a:r>
          </a:p>
          <a:p>
            <a:r>
              <a:rPr lang="ru-RU" sz="2600" b="1" dirty="0" smtClean="0">
                <a:solidFill>
                  <a:srgbClr val="FF0000"/>
                </a:solidFill>
              </a:rPr>
              <a:t> 	пересекаются в одной точке</a:t>
            </a:r>
            <a:endParaRPr lang="ru-RU" sz="2600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88840"/>
            <a:ext cx="6029325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4653136"/>
            <a:ext cx="2354604" cy="208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5393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12731" y="260648"/>
            <a:ext cx="4826962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srgbClr val="FF33CC"/>
                </a:solidFill>
                <a:latin typeface="Segoe Script" pitchFamily="34" charset="0"/>
              </a:rPr>
              <a:t>		</a:t>
            </a:r>
            <a:r>
              <a:rPr lang="ru-RU" sz="4000" dirty="0" smtClean="0">
                <a:solidFill>
                  <a:srgbClr val="FF33CC"/>
                </a:solidFill>
                <a:latin typeface="Segoe Script" pitchFamily="34" charset="0"/>
              </a:rPr>
              <a:t>ЗАДАЧИ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srgbClr val="FF33CC"/>
                </a:solidFill>
                <a:latin typeface="Segoe Script" pitchFamily="34" charset="0"/>
              </a:rPr>
              <a:t>	</a:t>
            </a:r>
            <a:r>
              <a:rPr lang="ru-RU" sz="4000" dirty="0" smtClean="0">
                <a:solidFill>
                  <a:srgbClr val="FF33CC"/>
                </a:solidFill>
                <a:latin typeface="Segoe Script" pitchFamily="34" charset="0"/>
              </a:rPr>
              <a:t>по теме : 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srgbClr val="0099CC"/>
                </a:solidFill>
                <a:latin typeface="Segoe Script" pitchFamily="34" charset="0"/>
              </a:rPr>
              <a:t>	</a:t>
            </a:r>
            <a:r>
              <a:rPr lang="ru-RU" sz="4000" dirty="0" smtClean="0">
                <a:solidFill>
                  <a:srgbClr val="0099CC"/>
                </a:solidFill>
                <a:latin typeface="Segoe Script" pitchFamily="34" charset="0"/>
              </a:rPr>
              <a:t>«Четыре </a:t>
            </a:r>
            <a:endParaRPr lang="en-US" sz="4000" dirty="0" smtClean="0">
              <a:solidFill>
                <a:srgbClr val="0099CC"/>
              </a:solidFill>
              <a:latin typeface="Segoe Script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000" dirty="0" smtClean="0">
                <a:solidFill>
                  <a:srgbClr val="0099CC"/>
                </a:solidFill>
                <a:latin typeface="Segoe Script" pitchFamily="34" charset="0"/>
              </a:rPr>
              <a:t>замечательные 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srgbClr val="0099CC"/>
                </a:solidFill>
                <a:latin typeface="Segoe Script" pitchFamily="34" charset="0"/>
              </a:rPr>
              <a:t>	</a:t>
            </a:r>
            <a:r>
              <a:rPr lang="ru-RU" sz="4000" dirty="0" smtClean="0">
                <a:solidFill>
                  <a:srgbClr val="0099CC"/>
                </a:solidFill>
                <a:latin typeface="Segoe Script" pitchFamily="34" charset="0"/>
              </a:rPr>
              <a:t>точки </a:t>
            </a:r>
            <a:endParaRPr lang="en-US" sz="4000" dirty="0" smtClean="0">
              <a:solidFill>
                <a:srgbClr val="0099CC"/>
              </a:solidFill>
              <a:latin typeface="Segoe Script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000" dirty="0" smtClean="0">
                <a:solidFill>
                  <a:srgbClr val="0099CC"/>
                </a:solidFill>
                <a:latin typeface="Segoe Script" pitchFamily="34" charset="0"/>
              </a:rPr>
              <a:t>треугольника»</a:t>
            </a:r>
            <a:endParaRPr lang="ru-RU" sz="4000" dirty="0">
              <a:solidFill>
                <a:srgbClr val="0099CC"/>
              </a:solidFill>
              <a:latin typeface="Segoe Script" pitchFamily="34" charset="0"/>
            </a:endParaRPr>
          </a:p>
        </p:txBody>
      </p:sp>
      <p:pic>
        <p:nvPicPr>
          <p:cNvPr id="4" name="Picture 4" descr="3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690562"/>
            <a:ext cx="3052762" cy="547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0787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19147"/>
            <a:ext cx="6271067" cy="371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22806" y="764704"/>
            <a:ext cx="6218369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b="1" dirty="0" smtClean="0"/>
              <a:t>Дано</a:t>
            </a:r>
            <a:r>
              <a:rPr lang="ru-RU" sz="3600" dirty="0" smtClean="0"/>
              <a:t>: </a:t>
            </a:r>
            <a:r>
              <a:rPr lang="en-US" sz="3600" i="1" dirty="0" smtClean="0"/>
              <a:t>ON </a:t>
            </a:r>
            <a:r>
              <a:rPr lang="en-US" sz="3600" dirty="0" smtClean="0"/>
              <a:t>= 10,       </a:t>
            </a:r>
            <a:r>
              <a:rPr lang="en-US" sz="3600" i="1" dirty="0" smtClean="0"/>
              <a:t>NMK</a:t>
            </a:r>
            <a:r>
              <a:rPr lang="en-US" sz="3600" dirty="0" smtClean="0"/>
              <a:t> = 60°  </a:t>
            </a:r>
            <a:endParaRPr lang="ru-RU" sz="36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654" y="810275"/>
            <a:ext cx="283500" cy="55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08059" y="1772816"/>
            <a:ext cx="2327881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b="1" dirty="0" smtClean="0"/>
              <a:t>Найти: </a:t>
            </a:r>
            <a:r>
              <a:rPr lang="en-US" sz="3600" i="1" dirty="0" smtClean="0"/>
              <a:t>OM</a:t>
            </a:r>
            <a:endParaRPr lang="ru-RU" sz="36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691680" y="337756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1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xmlns="" val="666497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132856"/>
            <a:ext cx="5667375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87824" y="348979"/>
            <a:ext cx="3967753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Дано</a:t>
            </a:r>
            <a:r>
              <a:rPr lang="ru-RU" sz="3600" dirty="0" smtClean="0"/>
              <a:t>: </a:t>
            </a:r>
            <a:r>
              <a:rPr lang="en-US" sz="3600" dirty="0" smtClean="0"/>
              <a:t>  </a:t>
            </a:r>
            <a:r>
              <a:rPr lang="en-US" sz="3600" i="1" dirty="0" smtClean="0"/>
              <a:t> MKN </a:t>
            </a:r>
            <a:r>
              <a:rPr lang="en-US" sz="3600" dirty="0" smtClean="0"/>
              <a:t>= 66°  </a:t>
            </a:r>
            <a:endParaRPr lang="ru-RU" sz="36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7888" y="394550"/>
            <a:ext cx="283500" cy="55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07904" y="1342509"/>
            <a:ext cx="2768707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b="1" dirty="0" smtClean="0"/>
              <a:t>Найти: </a:t>
            </a:r>
            <a:r>
              <a:rPr lang="en-US" sz="3600" b="1" dirty="0" smtClean="0"/>
              <a:t>   </a:t>
            </a:r>
            <a:r>
              <a:rPr lang="en-US" sz="3600" i="1" dirty="0" smtClean="0"/>
              <a:t>FNO</a:t>
            </a:r>
            <a:endParaRPr lang="ru-RU" sz="3600" i="1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8569" y="1388080"/>
            <a:ext cx="283500" cy="55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85528" y="241852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2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xmlns="" val="12762007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125</Words>
  <Application>Microsoft Office PowerPoint</Application>
  <PresentationFormat>Экран (4:3)</PresentationFormat>
  <Paragraphs>52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Четыре   замечательные   точки  треугольника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Четыре замечательные точки треугольника</dc:title>
  <dc:creator>Рогова ЭН</dc:creator>
  <cp:lastModifiedBy>sveta</cp:lastModifiedBy>
  <cp:revision>26</cp:revision>
  <dcterms:created xsi:type="dcterms:W3CDTF">2013-11-02T14:54:54Z</dcterms:created>
  <dcterms:modified xsi:type="dcterms:W3CDTF">2013-11-04T15:42:02Z</dcterms:modified>
</cp:coreProperties>
</file>