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5"/>
  </p:handoutMasterIdLst>
  <p:sldIdLst>
    <p:sldId id="256" r:id="rId2"/>
    <p:sldId id="257" r:id="rId3"/>
    <p:sldId id="258" r:id="rId4"/>
    <p:sldId id="286" r:id="rId5"/>
    <p:sldId id="287" r:id="rId6"/>
    <p:sldId id="288" r:id="rId7"/>
    <p:sldId id="259" r:id="rId8"/>
    <p:sldId id="260" r:id="rId9"/>
    <p:sldId id="271" r:id="rId10"/>
    <p:sldId id="261" r:id="rId11"/>
    <p:sldId id="262" r:id="rId12"/>
    <p:sldId id="272" r:id="rId13"/>
    <p:sldId id="273" r:id="rId14"/>
    <p:sldId id="274" r:id="rId15"/>
    <p:sldId id="283" r:id="rId16"/>
    <p:sldId id="263" r:id="rId17"/>
    <p:sldId id="264" r:id="rId18"/>
    <p:sldId id="275" r:id="rId19"/>
    <p:sldId id="265" r:id="rId20"/>
    <p:sldId id="276" r:id="rId21"/>
    <p:sldId id="266" r:id="rId22"/>
    <p:sldId id="277" r:id="rId23"/>
    <p:sldId id="278" r:id="rId24"/>
    <p:sldId id="279" r:id="rId25"/>
    <p:sldId id="267" r:id="rId26"/>
    <p:sldId id="280" r:id="rId27"/>
    <p:sldId id="268" r:id="rId28"/>
    <p:sldId id="281" r:id="rId29"/>
    <p:sldId id="269" r:id="rId30"/>
    <p:sldId id="282" r:id="rId31"/>
    <p:sldId id="270" r:id="rId32"/>
    <p:sldId id="284" r:id="rId33"/>
    <p:sldId id="285" r:id="rId3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3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9F15B-0831-4B3A-A02C-A7089E51B1A7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CE0D1-6CD0-4F54-A27E-2AA23BABB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1050;&#1088;&#1072;&#1089;&#1086;&#1090;&#1072;!.pps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&#1050;&#1088;&#1072;&#1089;&#1086;&#1090;&#1072;!.pps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14311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Перпендикулярные прямые.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85776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Преподаватель математики</a:t>
            </a:r>
          </a:p>
          <a:p>
            <a:pPr algn="r"/>
            <a:r>
              <a:rPr lang="ru-RU" sz="2000" dirty="0" err="1" smtClean="0"/>
              <a:t>Лёзина</a:t>
            </a:r>
            <a:r>
              <a:rPr lang="ru-RU" sz="2000" dirty="0" smtClean="0"/>
              <a:t> Е.В.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500042"/>
            <a:ext cx="35858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Тяжело в учении – </a:t>
            </a:r>
            <a:r>
              <a:rPr lang="ru-RU" sz="2400" b="1" dirty="0" smtClean="0">
                <a:solidFill>
                  <a:srgbClr val="FF0000"/>
                </a:solidFill>
              </a:rPr>
              <a:t>легко</a:t>
            </a:r>
            <a:r>
              <a:rPr lang="ru-RU" b="1" dirty="0" smtClean="0">
                <a:solidFill>
                  <a:srgbClr val="7030A0"/>
                </a:solidFill>
              </a:rPr>
              <a:t> в бою.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А.В.Суворов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7862150" cy="567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Определение: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Две прямые, образующие при пересечении прямые углы, называются </a:t>
            </a:r>
            <a:r>
              <a:rPr lang="ru-RU" b="1" dirty="0" smtClean="0">
                <a:solidFill>
                  <a:srgbClr val="C00000"/>
                </a:solidFill>
              </a:rPr>
              <a:t>перпендикулярными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perpendikularis</a:t>
            </a:r>
            <a:r>
              <a:rPr lang="en-US" dirty="0" smtClean="0"/>
              <a:t>” – </a:t>
            </a:r>
            <a:r>
              <a:rPr lang="ru-RU" dirty="0" smtClean="0"/>
              <a:t>(лат.) отвесный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Обозначение: </a:t>
            </a:r>
            <a:r>
              <a:rPr lang="en-US" dirty="0" smtClean="0"/>
              <a:t>a </a:t>
            </a:r>
            <a:r>
              <a:rPr lang="ru-RU" dirty="0" smtClean="0"/>
              <a:t>⊥ </a:t>
            </a:r>
            <a:r>
              <a:rPr lang="en-US" dirty="0" smtClean="0"/>
              <a:t>b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              Если </a:t>
            </a:r>
            <a:r>
              <a:rPr lang="en-US" dirty="0" smtClean="0"/>
              <a:t>a </a:t>
            </a:r>
            <a:r>
              <a:rPr lang="ru-RU" dirty="0" smtClean="0"/>
              <a:t>⊥ </a:t>
            </a:r>
            <a:r>
              <a:rPr lang="en-US" dirty="0" smtClean="0"/>
              <a:t>b, </a:t>
            </a:r>
            <a:r>
              <a:rPr lang="ru-RU" dirty="0" smtClean="0"/>
              <a:t>то </a:t>
            </a:r>
            <a:r>
              <a:rPr lang="en-US" dirty="0" smtClean="0"/>
              <a:t>b</a:t>
            </a:r>
            <a:r>
              <a:rPr lang="ru-RU" dirty="0" smtClean="0"/>
              <a:t> ⊥ </a:t>
            </a:r>
            <a:r>
              <a:rPr lang="en-US" dirty="0" smtClean="0"/>
              <a:t>a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5500702"/>
            <a:ext cx="3571900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356364" y="5143512"/>
            <a:ext cx="2429686" cy="7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7158" y="5072074"/>
            <a:ext cx="271464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71604" y="471488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37861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71488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15" name="Рисунок 14" descr="http://im6-tub-ru.yandex.net/i?id=347114071-4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786058"/>
            <a:ext cx="123825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5-tub-ru.yandex.net/i?id=367873804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153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8143900" cy="6215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2913AD"/>
                </a:solidFill>
              </a:rPr>
              <a:t>Практическая работа: </a:t>
            </a:r>
          </a:p>
          <a:p>
            <a:pPr algn="ctr">
              <a:buNone/>
            </a:pPr>
            <a:r>
              <a:rPr lang="ru-RU" dirty="0" smtClean="0"/>
              <a:t>часть </a:t>
            </a:r>
            <a:r>
              <a:rPr lang="en-US" dirty="0" smtClean="0"/>
              <a:t>II</a:t>
            </a:r>
            <a:endParaRPr lang="ru-RU" dirty="0" smtClean="0"/>
          </a:p>
          <a:p>
            <a:pPr marL="596646" indent="-514350">
              <a:buAutoNum type="arabicPeriod"/>
            </a:pPr>
            <a:r>
              <a:rPr lang="ru-RU" dirty="0" smtClean="0"/>
              <a:t>Построить две перпендикулярные прямые </a:t>
            </a:r>
            <a:r>
              <a:rPr lang="en-US" sz="3800" dirty="0" smtClean="0"/>
              <a:t>a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sz="3800" dirty="0" smtClean="0"/>
              <a:t>c</a:t>
            </a:r>
            <a:r>
              <a:rPr lang="ru-RU" dirty="0" smtClean="0"/>
              <a:t>.</a:t>
            </a:r>
          </a:p>
          <a:p>
            <a:pPr marL="596646" indent="-514350">
              <a:buAutoNum type="arabicPeriod"/>
            </a:pPr>
            <a:r>
              <a:rPr lang="ru-RU" dirty="0" smtClean="0"/>
              <a:t>Обозначить взаимное расположение этих прямых.</a:t>
            </a:r>
          </a:p>
          <a:p>
            <a:pPr marL="596646" indent="-514350">
              <a:buAutoNum type="arabicPeriod"/>
            </a:pPr>
            <a:r>
              <a:rPr lang="ru-RU" dirty="0" smtClean="0"/>
              <a:t>Отметить по две точки на каждой прямой.</a:t>
            </a:r>
          </a:p>
          <a:p>
            <a:pPr marL="596646" indent="-514350">
              <a:buAutoNum type="arabicPeriod"/>
            </a:pPr>
            <a:r>
              <a:rPr lang="ru-RU" dirty="0" smtClean="0"/>
              <a:t>Записать, какие геометрические фигуры получились.</a:t>
            </a:r>
          </a:p>
          <a:p>
            <a:pPr marL="596646" indent="-514350">
              <a:buAutoNum type="arabicPeriod"/>
            </a:pPr>
            <a:r>
              <a:rPr lang="ru-RU" dirty="0" smtClean="0"/>
              <a:t>Что о них можно сказать?</a:t>
            </a:r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im4-tub-ru.yandex.net/i?id=18507123-1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21454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0"/>
            <a:ext cx="18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Возможно: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21439" y="3178967"/>
            <a:ext cx="278608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34" y="3286124"/>
            <a:ext cx="2714644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4480" y="292893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17859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92893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357290" y="371475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57290" y="242886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14612" y="29289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43108" y="29289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>
            <a:stCxn id="25" idx="2"/>
            <a:endCxn id="24" idx="2"/>
          </p:cNvCxnSpPr>
          <p:nvPr/>
        </p:nvCxnSpPr>
        <p:spPr>
          <a:xfrm rot="16200000" flipH="1">
            <a:off x="2592126" y="3018525"/>
            <a:ext cx="1588" cy="559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0" y="2786058"/>
            <a:ext cx="9618" cy="1285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929058" y="0"/>
            <a:ext cx="1245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a 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⊥ 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b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4480" y="171448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2928926" y="328612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714480" y="428625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0"/>
            <a:ext cx="18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571480"/>
            <a:ext cx="18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Возможно: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21439" y="3178967"/>
            <a:ext cx="278608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34" y="3286124"/>
            <a:ext cx="2714644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4480" y="292893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17859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92893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393273" y="3178967"/>
            <a:ext cx="278608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1868" y="3286124"/>
            <a:ext cx="271464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86314" y="292893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17859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292893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357290" y="371475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57290" y="242886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14612" y="29289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43108" y="29289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>
            <a:stCxn id="25" idx="2"/>
            <a:endCxn id="24" idx="2"/>
          </p:cNvCxnSpPr>
          <p:nvPr/>
        </p:nvCxnSpPr>
        <p:spPr>
          <a:xfrm rot="16200000" flipH="1">
            <a:off x="2592126" y="3018525"/>
            <a:ext cx="1588" cy="559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0" y="2786058"/>
            <a:ext cx="9618" cy="1285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000496" y="3286124"/>
            <a:ext cx="121444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86314" y="2428868"/>
            <a:ext cx="9618" cy="1285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86314" y="357187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786314" y="221455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214942" y="32861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786182" y="32861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929058" y="0"/>
            <a:ext cx="1245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a 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⊥ 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b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321439" y="3178967"/>
            <a:ext cx="278608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00034" y="3286124"/>
            <a:ext cx="2714644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14480" y="292893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428728" y="17859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357158" y="292893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357290" y="371475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357290" y="242886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714612" y="29289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29289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>
            <a:stCxn id="53" idx="2"/>
            <a:endCxn id="52" idx="2"/>
          </p:cNvCxnSpPr>
          <p:nvPr/>
        </p:nvCxnSpPr>
        <p:spPr>
          <a:xfrm rot="16200000" flipH="1">
            <a:off x="2592126" y="3018525"/>
            <a:ext cx="1588" cy="559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714480" y="2786058"/>
            <a:ext cx="9618" cy="1285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14480" y="171448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928926" y="328612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714480" y="428625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0"/>
            <a:ext cx="18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571480"/>
            <a:ext cx="18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571480"/>
            <a:ext cx="18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Возможно: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21439" y="3178967"/>
            <a:ext cx="278608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34" y="3286124"/>
            <a:ext cx="2714644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4480" y="292893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17859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92893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393273" y="3178967"/>
            <a:ext cx="278608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1868" y="3286124"/>
            <a:ext cx="271464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86314" y="292893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17859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292893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250761" y="3178967"/>
            <a:ext cx="278608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429356" y="3286124"/>
            <a:ext cx="271464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43834" y="328612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358050" y="17859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480" y="292893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357290" y="371475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57290" y="242886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14612" y="29289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43108" y="29289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>
            <a:stCxn id="25" idx="2"/>
            <a:endCxn id="24" idx="2"/>
          </p:cNvCxnSpPr>
          <p:nvPr/>
        </p:nvCxnSpPr>
        <p:spPr>
          <a:xfrm rot="16200000" flipH="1">
            <a:off x="2592126" y="3018525"/>
            <a:ext cx="1588" cy="559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0" y="2786058"/>
            <a:ext cx="9618" cy="1285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000496" y="3286124"/>
            <a:ext cx="121444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86314" y="2428868"/>
            <a:ext cx="9618" cy="1285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86314" y="357187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786314" y="221455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214942" y="32861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786182" y="32861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7194327" y="2592623"/>
            <a:ext cx="899046" cy="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286644" y="3286124"/>
            <a:ext cx="121444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43834" y="278605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643834" y="200024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072330" y="29289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358214" y="29289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929058" y="0"/>
            <a:ext cx="1245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a 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⊥ </a:t>
            </a:r>
            <a:r>
              <a:rPr lang="en-US" sz="4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b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321439" y="3178967"/>
            <a:ext cx="278608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00034" y="3286124"/>
            <a:ext cx="2714644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14480" y="292893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428728" y="17859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357158" y="292893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357290" y="371475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357290" y="242886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714612" y="29289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29289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>
            <a:stCxn id="53" idx="2"/>
            <a:endCxn id="52" idx="2"/>
          </p:cNvCxnSpPr>
          <p:nvPr/>
        </p:nvCxnSpPr>
        <p:spPr>
          <a:xfrm rot="16200000" flipH="1">
            <a:off x="2592126" y="3018525"/>
            <a:ext cx="1588" cy="559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714480" y="2786058"/>
            <a:ext cx="9618" cy="1285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14480" y="171448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928926" y="328612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714480" y="428625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81439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2913AD"/>
                </a:solidFill>
              </a:rPr>
              <a:t>        </a:t>
            </a:r>
            <a:r>
              <a:rPr lang="ru-RU" u="sng" dirty="0" smtClean="0">
                <a:solidFill>
                  <a:srgbClr val="2913AD"/>
                </a:solidFill>
              </a:rPr>
              <a:t>Практическая работа: </a:t>
            </a:r>
          </a:p>
          <a:p>
            <a:pPr>
              <a:buNone/>
            </a:pPr>
            <a:r>
              <a:rPr lang="ru-RU" dirty="0" smtClean="0"/>
              <a:t>       часть </a:t>
            </a:r>
            <a:r>
              <a:rPr lang="en-US" dirty="0" smtClean="0"/>
              <a:t>II</a:t>
            </a:r>
            <a:r>
              <a:rPr lang="ru-RU" dirty="0" smtClean="0"/>
              <a:t> (продолжение)</a:t>
            </a:r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None/>
            </a:pPr>
            <a:r>
              <a:rPr lang="ru-RU" dirty="0" smtClean="0"/>
              <a:t>6. Обозначить взаимное расположение отрезков.</a:t>
            </a:r>
          </a:p>
          <a:p>
            <a:pPr marL="596646" indent="-514350">
              <a:buNone/>
            </a:pPr>
            <a:r>
              <a:rPr lang="ru-RU" dirty="0" smtClean="0"/>
              <a:t>7. Дайте определение перпендикулярных отрезков.</a:t>
            </a:r>
          </a:p>
          <a:p>
            <a:pPr marL="596646" indent="-514350">
              <a:buNone/>
            </a:pPr>
            <a:r>
              <a:rPr lang="ru-RU" dirty="0" smtClean="0"/>
              <a:t>8. Дайте определение перпендикулярных лучей.</a:t>
            </a:r>
          </a:p>
          <a:p>
            <a:pPr marL="596646" indent="-514350">
              <a:buNone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im4-tub-ru.yandex.net/i?id=333406409-4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52"/>
            <a:ext cx="278605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14546" y="571480"/>
            <a:ext cx="664373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IV. </a:t>
            </a:r>
            <a:r>
              <a:rPr lang="ru-RU" dirty="0" smtClean="0">
                <a:solidFill>
                  <a:srgbClr val="C00000"/>
                </a:solidFill>
              </a:rPr>
              <a:t>Работа с книгой.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785926"/>
            <a:ext cx="6998046" cy="4800600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ru-RU" dirty="0" smtClean="0"/>
              <a:t>Прочитать определение перпендикулярных прямых.</a:t>
            </a:r>
          </a:p>
          <a:p>
            <a:pPr marL="596646" indent="-514350">
              <a:buAutoNum type="arabicPeriod"/>
            </a:pPr>
            <a:r>
              <a:rPr lang="ru-RU" dirty="0" smtClean="0"/>
              <a:t>Обозначение (возможные случаи).</a:t>
            </a:r>
          </a:p>
          <a:p>
            <a:pPr marL="596646" indent="-514350">
              <a:buAutoNum type="arabicPeriod"/>
            </a:pPr>
            <a:r>
              <a:rPr lang="ru-RU" dirty="0" smtClean="0"/>
              <a:t>Определение перпендикулярных лучей.</a:t>
            </a:r>
          </a:p>
          <a:p>
            <a:pPr marL="596646" indent="-514350">
              <a:buAutoNum type="arabicPeriod"/>
            </a:pPr>
            <a:r>
              <a:rPr lang="ru-RU" dirty="0" smtClean="0"/>
              <a:t>Определение перпендикулярных отрезков.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54536" y="214290"/>
            <a:ext cx="43542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Математика – </a:t>
            </a:r>
            <a:r>
              <a:rPr lang="ru-RU" sz="2400" b="1" dirty="0" smtClean="0">
                <a:solidFill>
                  <a:srgbClr val="FF0000"/>
                </a:solidFill>
              </a:rPr>
              <a:t>дверь и ключ </a:t>
            </a:r>
            <a:r>
              <a:rPr lang="ru-RU" b="1" dirty="0" smtClean="0">
                <a:solidFill>
                  <a:srgbClr val="7030A0"/>
                </a:solidFill>
              </a:rPr>
              <a:t>к науке.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Р.Бэкон</a:t>
            </a:r>
          </a:p>
        </p:txBody>
      </p:sp>
      <p:pic>
        <p:nvPicPr>
          <p:cNvPr id="6" name="Рисунок 5" descr="http://im2-tub-ru.yandex.net/i?id=18782274-60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50" y="571500"/>
            <a:ext cx="7497763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V. 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Решение задач.</a:t>
            </a: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8592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Задача 1. 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Луч ОМ разделил развёрнутый угол АОВ на два угла АОМ и МОВ. Угол АОМ в 3 раза больше угла МОВ. Чему равны углы АОМ и ВОМ? Построить эти углы.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1332" y="214290"/>
            <a:ext cx="5487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Геометрия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есть искусство правильно рассуждать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на неправильных чертежах.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643174" y="2571744"/>
            <a:ext cx="435771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3143240" y="1142984"/>
            <a:ext cx="1714512" cy="14287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6314" y="221455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135°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000496" y="221455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43240" y="92867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643438" y="257174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571736" y="257174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643702" y="25717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428728" y="3214686"/>
            <a:ext cx="66895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342900" indent="-342900">
              <a:buAutoNum type="arabicParenR"/>
            </a:pPr>
            <a:r>
              <a:rPr lang="ru-RU" sz="2800" dirty="0" err="1" smtClean="0">
                <a:solidFill>
                  <a:srgbClr val="2913AD"/>
                </a:solidFill>
                <a:latin typeface="Calibri" pitchFamily="34" charset="0"/>
              </a:rPr>
              <a:t>х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 – градусная мера меньшего угла МОВ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3х – градусная мера большего угла МОА</a:t>
            </a:r>
          </a:p>
          <a:p>
            <a:pPr marL="342900" indent="-34290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 Тогда 4х=180°</a:t>
            </a:r>
          </a:p>
          <a:p>
            <a:pPr marL="342900" indent="-34290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                х=45°</a:t>
            </a:r>
          </a:p>
          <a:p>
            <a:pPr marL="342900" indent="-34290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3)    ВОМ=45°;     МОА=135°</a:t>
            </a:r>
            <a:endParaRPr lang="ru-RU" sz="2800" dirty="0">
              <a:solidFill>
                <a:srgbClr val="2913AD"/>
              </a:solidFill>
              <a:latin typeface="Calibri" pitchFamily="34" charset="0"/>
            </a:endParaRPr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857356" y="5429264"/>
          <a:ext cx="314325" cy="295275"/>
        </p:xfrm>
        <a:graphic>
          <a:graphicData uri="http://schemas.openxmlformats.org/presentationml/2006/ole">
            <p:oleObj spid="_x0000_s9217" r:id="rId3" imgW="164957" imgH="152268" progId="">
              <p:embed/>
            </p:oleObj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643306" y="5429264"/>
          <a:ext cx="314325" cy="295275"/>
        </p:xfrm>
        <a:graphic>
          <a:graphicData uri="http://schemas.openxmlformats.org/presentationml/2006/ole">
            <p:oleObj spid="_x0000_s9218" r:id="rId4" imgW="164957" imgH="1522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Задача 2: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Постройте угол, равный 140°. Отметьте внутри этого угла точку и проведите через неё прямые, перпендикулярные сторонам этого угла.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Цели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7498080" cy="4800600"/>
          </a:xfrm>
        </p:spPr>
        <p:txBody>
          <a:bodyPr/>
          <a:lstStyle/>
          <a:p>
            <a:r>
              <a:rPr lang="ru-RU" dirty="0" smtClean="0"/>
              <a:t>Ввести понятие и обозначение перпендикулярных прямых, перпендикулярных отрезков и лучей.</a:t>
            </a:r>
          </a:p>
          <a:p>
            <a:r>
              <a:rPr lang="ru-RU" dirty="0" smtClean="0"/>
              <a:t>Показать способы построения перпендикулярных прямых.</a:t>
            </a:r>
          </a:p>
          <a:p>
            <a:r>
              <a:rPr lang="ru-RU" dirty="0" smtClean="0"/>
              <a:t>Отрабатывать умение строить перпендикулярные прямые.</a:t>
            </a:r>
          </a:p>
          <a:p>
            <a:r>
              <a:rPr lang="ru-RU" dirty="0" smtClean="0"/>
              <a:t>Воспитывать аккуратность.</a:t>
            </a:r>
            <a:endParaRPr lang="ru-RU" dirty="0"/>
          </a:p>
        </p:txBody>
      </p:sp>
      <p:pic>
        <p:nvPicPr>
          <p:cNvPr id="4" name="Рисунок 3" descr="http://im6-tub-ru.yandex.net/i?id=330640404-4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52"/>
            <a:ext cx="221454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071934" y="2571744"/>
            <a:ext cx="321471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2285984" y="857232"/>
            <a:ext cx="1785950" cy="17145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929190" y="1142984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2066" y="107154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465505" y="1963727"/>
            <a:ext cx="2928958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286116" y="785794"/>
            <a:ext cx="2071702" cy="20717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7554" y="207167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28" y="257174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16" y="22145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7620" y="257174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357422" y="6429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142976" y="3643314"/>
            <a:ext cx="78533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угол АОВ равен 140° (с помощью транспортира)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Точка С внутри угла</a:t>
            </a:r>
          </a:p>
          <a:p>
            <a:pPr marL="342900" indent="-34290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3) СМ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 ОВ; 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CN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AO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 (с помощью угольника)</a:t>
            </a:r>
            <a:endParaRPr lang="ru-RU" sz="2800" dirty="0">
              <a:solidFill>
                <a:srgbClr val="2913A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Задача 3: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Постройте треугольник АВС, в котором стороны АВ ⊥ ВС. Внутри треугольника выберите точку М и проведите через неё прямые, перпендикулярные к сторонам прямого угла. Определите вид получившегося четырёхугольника. 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Где должна быть точка </a:t>
            </a:r>
            <a:r>
              <a:rPr lang="en-US" dirty="0" smtClean="0">
                <a:latin typeface="Calibri" pitchFamily="34" charset="0"/>
              </a:rPr>
              <a:t>M</a:t>
            </a:r>
            <a:r>
              <a:rPr lang="ru-RU" dirty="0" smtClean="0">
                <a:latin typeface="Calibri" pitchFamily="34" charset="0"/>
              </a:rPr>
              <a:t>, чтобы этот четырёхугольник стал квадратом?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214414" y="714356"/>
            <a:ext cx="1571636" cy="2857520"/>
          </a:xfrm>
          <a:prstGeom prst="rt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5786" y="2357430"/>
            <a:ext cx="1071570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71472" y="3000372"/>
            <a:ext cx="1857388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428728" y="2357430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00100" y="3571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928662" y="335756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714612" y="34290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500166" y="20002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4286256"/>
            <a:ext cx="52119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МК ⊥ ВС (с помощью угольника) </a:t>
            </a:r>
            <a:endParaRPr lang="en-US" sz="2800" dirty="0" smtClean="0">
              <a:solidFill>
                <a:srgbClr val="2913AD"/>
              </a:solidFill>
              <a:latin typeface="Calibri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MN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AB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 (с помощью угольника)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20002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357187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214414" y="714356"/>
            <a:ext cx="1571636" cy="2857520"/>
          </a:xfrm>
          <a:prstGeom prst="rt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071934" y="714356"/>
            <a:ext cx="1571636" cy="2857520"/>
          </a:xfrm>
          <a:prstGeom prst="rt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5786" y="2357430"/>
            <a:ext cx="1071570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71472" y="3000372"/>
            <a:ext cx="1857388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750595" y="3393281"/>
            <a:ext cx="785818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3857620" y="3143248"/>
            <a:ext cx="1500198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428728" y="2357430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72066" y="3143248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00100" y="3571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929058" y="3571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786182" y="3429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928662" y="335756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43570" y="34290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714612" y="34290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786314" y="314324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500166" y="20002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00496" y="4286256"/>
            <a:ext cx="16738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МК ⊥ ВС; </a:t>
            </a:r>
            <a:endParaRPr lang="en-US" sz="2800" dirty="0" smtClean="0">
              <a:solidFill>
                <a:srgbClr val="2913AD"/>
              </a:solidFill>
              <a:latin typeface="Calibri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MN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AB</a:t>
            </a:r>
            <a:endParaRPr lang="ru-RU" sz="2800" dirty="0" smtClean="0">
              <a:solidFill>
                <a:srgbClr val="2913AD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4286256"/>
            <a:ext cx="16738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МК ⊥ ВС; </a:t>
            </a:r>
            <a:endParaRPr lang="en-US" sz="2800" dirty="0" smtClean="0">
              <a:solidFill>
                <a:srgbClr val="2913AD"/>
              </a:solidFill>
              <a:latin typeface="Calibri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MN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AB</a:t>
            </a:r>
            <a:endParaRPr lang="ru-RU" sz="2800" dirty="0" smtClean="0">
              <a:solidFill>
                <a:srgbClr val="2913AD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20002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500166" y="357187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143504" y="357187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714744" y="27860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214414" y="714356"/>
            <a:ext cx="1571636" cy="2857520"/>
          </a:xfrm>
          <a:prstGeom prst="rt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071934" y="714356"/>
            <a:ext cx="1571636" cy="2857520"/>
          </a:xfrm>
          <a:prstGeom prst="rt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000892" y="714356"/>
            <a:ext cx="1571636" cy="2857520"/>
          </a:xfrm>
          <a:prstGeom prst="rt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5786" y="2357430"/>
            <a:ext cx="1071570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71472" y="3000372"/>
            <a:ext cx="1857388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750595" y="3393281"/>
            <a:ext cx="785818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3857620" y="3143248"/>
            <a:ext cx="1500198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072330" y="3214686"/>
            <a:ext cx="1428760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6715140" y="2786058"/>
            <a:ext cx="1285884" cy="1588"/>
          </a:xfrm>
          <a:prstGeom prst="line">
            <a:avLst/>
          </a:prstGeom>
          <a:ln>
            <a:solidFill>
              <a:srgbClr val="291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428728" y="2357430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72" y="2786058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72066" y="3143248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00100" y="3571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929058" y="3571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858016" y="3571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643702" y="335756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786182" y="3429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928662" y="335756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572528" y="34290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43570" y="34290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714612" y="34290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429520" y="27860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786314" y="314324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500166" y="20002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71538" y="4286256"/>
            <a:ext cx="16532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МК ⊥ ВС; </a:t>
            </a:r>
            <a:endParaRPr lang="en-US" sz="2800" dirty="0" smtClean="0">
              <a:solidFill>
                <a:srgbClr val="2913AD"/>
              </a:solidFill>
              <a:latin typeface="Calibri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MN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AB</a:t>
            </a:r>
            <a:endParaRPr lang="ru-RU" sz="2800" dirty="0" smtClean="0">
              <a:solidFill>
                <a:srgbClr val="2913AD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0496" y="4286256"/>
            <a:ext cx="16738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МК ⊥ ВС; </a:t>
            </a:r>
            <a:endParaRPr lang="en-US" sz="2800" dirty="0" smtClean="0">
              <a:solidFill>
                <a:srgbClr val="2913AD"/>
              </a:solidFill>
              <a:latin typeface="Calibri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MN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AB</a:t>
            </a:r>
            <a:endParaRPr lang="ru-RU" sz="2800" dirty="0" smtClean="0">
              <a:solidFill>
                <a:srgbClr val="2913AD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4744" y="27860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57224" y="200024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643702" y="24288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786710" y="357187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143504" y="357187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500166" y="357187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000892" y="4286256"/>
            <a:ext cx="16738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514350" indent="-51435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МК ⊥ ВС; </a:t>
            </a:r>
            <a:endParaRPr lang="en-US" sz="2800" dirty="0" smtClean="0">
              <a:solidFill>
                <a:srgbClr val="2913AD"/>
              </a:solidFill>
              <a:latin typeface="Calibri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MN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Задача 4: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На рисунке АВ ⊥ СО; угол </a:t>
            </a:r>
            <a:r>
              <a:rPr lang="en-US" dirty="0" smtClean="0">
                <a:latin typeface="Calibri" pitchFamily="34" charset="0"/>
              </a:rPr>
              <a:t>AOD=110°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Найти: угол </a:t>
            </a:r>
            <a:r>
              <a:rPr lang="en-US" dirty="0" smtClean="0">
                <a:latin typeface="Calibri" pitchFamily="34" charset="0"/>
              </a:rPr>
              <a:t>COD  </a:t>
            </a:r>
            <a:r>
              <a:rPr lang="ru-RU" dirty="0" smtClean="0">
                <a:latin typeface="Calibri" pitchFamily="34" charset="0"/>
              </a:rPr>
              <a:t>и угол</a:t>
            </a:r>
            <a:r>
              <a:rPr lang="en-US" dirty="0" smtClean="0">
                <a:latin typeface="Calibri" pitchFamily="34" charset="0"/>
              </a:rPr>
              <a:t> DOB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28926" y="4857760"/>
            <a:ext cx="392909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857620" y="3929066"/>
            <a:ext cx="185738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4107653" y="3679033"/>
            <a:ext cx="1857388" cy="5000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86380" y="30003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292893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485776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85776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485776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071802" y="2857496"/>
            <a:ext cx="392909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000496" y="1928802"/>
            <a:ext cx="185738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4250529" y="1678769"/>
            <a:ext cx="1857388" cy="5000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29256" y="100010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92867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285749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4876" y="285749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285749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00364" y="4000504"/>
            <a:ext cx="39453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  COD = 110°-90° = 20°</a:t>
            </a:r>
          </a:p>
          <a:p>
            <a:pPr marL="342900" indent="-342900">
              <a:buAutoNum type="arabicParenR"/>
            </a:pP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    DOB = 90°-20° = 70°</a:t>
            </a:r>
            <a:endParaRPr lang="ru-RU" sz="2800" dirty="0">
              <a:solidFill>
                <a:srgbClr val="2913AD"/>
              </a:solidFill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428992" y="4929198"/>
          <a:ext cx="313731" cy="295276"/>
        </p:xfrm>
        <a:graphic>
          <a:graphicData uri="http://schemas.openxmlformats.org/presentationml/2006/ole">
            <p:oleObj spid="_x0000_s1025" r:id="rId3" imgW="164957" imgH="152268" progId="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28991" y="4500570"/>
          <a:ext cx="313731" cy="295276"/>
        </p:xfrm>
        <a:graphic>
          <a:graphicData uri="http://schemas.openxmlformats.org/presentationml/2006/ole">
            <p:oleObj spid="_x0000_s1027" r:id="rId4" imgW="164957" imgH="1522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92867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Задача 5: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Начертите угол ВАС, равный 60°. Отметьте на стороне АС точку М. Проведите через эту точку прямые, перпендикулярные сторонам угла ВАС.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3143240" y="857232"/>
            <a:ext cx="2143140" cy="15716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28992" y="2714620"/>
            <a:ext cx="264320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500562" y="2643182"/>
            <a:ext cx="71438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643306" y="2285992"/>
            <a:ext cx="171451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6116" y="271462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28992" y="192880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29190" y="50004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57884" y="271462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500562" y="142873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43438" y="228599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86116" y="1643050"/>
            <a:ext cx="1643074" cy="1428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5918" y="3929066"/>
            <a:ext cx="64951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342900" indent="-342900">
              <a:buAutoNum type="arabicParenR"/>
            </a:pP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 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 ВАС = 60° (с помощью транспортира)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КМ ⊥ АС (с помощью угольника)</a:t>
            </a:r>
          </a:p>
          <a:p>
            <a:pPr marL="342900" indent="-342900">
              <a:buAutoNum type="arabicParenR"/>
            </a:pP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MN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AB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(с помощью угольника)</a:t>
            </a:r>
          </a:p>
          <a:p>
            <a:pPr marL="342900" indent="-342900">
              <a:buAutoNum type="arabicParenR"/>
            </a:pPr>
            <a:endParaRPr lang="ru-RU" sz="2800" dirty="0">
              <a:solidFill>
                <a:srgbClr val="2913AD"/>
              </a:solidFill>
              <a:latin typeface="Calibri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214546" y="4429132"/>
          <a:ext cx="314325" cy="295275"/>
        </p:xfrm>
        <a:graphic>
          <a:graphicData uri="http://schemas.openxmlformats.org/presentationml/2006/ole">
            <p:oleObj spid="_x0000_s39938" r:id="rId3" imgW="164957" imgH="1522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92867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Задача 6: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Начертите две пересекающиеся прямые. Через точку их пересечения проведите две прямые, перпендикулярные двум данным прямым.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28586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I. </a:t>
            </a:r>
            <a:r>
              <a:rPr lang="ru-RU" dirty="0" smtClean="0">
                <a:solidFill>
                  <a:srgbClr val="C00000"/>
                </a:solidFill>
              </a:rPr>
              <a:t>Из истории геометрии.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5286388"/>
            <a:ext cx="4214842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Презентация суворовца </a:t>
            </a:r>
          </a:p>
          <a:p>
            <a:pPr algn="ctr">
              <a:buNone/>
            </a:pPr>
            <a:r>
              <a:rPr lang="ru-RU" sz="2800" dirty="0" err="1" smtClean="0"/>
              <a:t>Опевалова</a:t>
            </a:r>
            <a:r>
              <a:rPr lang="ru-RU" sz="2800" dirty="0" smtClean="0"/>
              <a:t> Александра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15415" y="428604"/>
            <a:ext cx="37285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геометрии нет </a:t>
            </a:r>
            <a:r>
              <a:rPr lang="ru-RU" sz="2400" b="1" dirty="0" smtClean="0">
                <a:solidFill>
                  <a:srgbClr val="FF0000"/>
                </a:solidFill>
              </a:rPr>
              <a:t>царских</a:t>
            </a:r>
            <a:r>
              <a:rPr lang="ru-RU" b="1" dirty="0" smtClean="0">
                <a:solidFill>
                  <a:srgbClr val="7030A0"/>
                </a:solidFill>
              </a:rPr>
              <a:t> дорог.</a:t>
            </a:r>
          </a:p>
          <a:p>
            <a:pPr algn="r"/>
            <a:r>
              <a:rPr lang="ru-RU" b="1" dirty="0" err="1" smtClean="0">
                <a:solidFill>
                  <a:srgbClr val="7030A0"/>
                </a:solidFill>
              </a:rPr>
              <a:t>Прокл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285992"/>
            <a:ext cx="2245358" cy="272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2500298" y="1857364"/>
            <a:ext cx="4714908" cy="164307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14612" y="1571612"/>
            <a:ext cx="4286280" cy="2286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3107521" y="2035959"/>
            <a:ext cx="3429024" cy="12144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143240" y="1785926"/>
            <a:ext cx="3357586" cy="17859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9256" y="414338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6" y="35004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7857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00892" y="150017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285749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71670" y="4786322"/>
            <a:ext cx="51408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Решение: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Прямые 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a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и 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b –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произвольные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Через О проводим  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m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a; </a:t>
            </a:r>
            <a:endParaRPr lang="ru-RU" sz="2800" dirty="0" smtClean="0">
              <a:solidFill>
                <a:srgbClr val="2913AD"/>
              </a:solidFill>
              <a:latin typeface="Calibri" pitchFamily="34" charset="0"/>
            </a:endParaRPr>
          </a:p>
          <a:p>
            <a:pPr marL="342900" indent="-342900"/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    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n 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⊥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 b (</a:t>
            </a:r>
            <a:r>
              <a:rPr lang="ru-RU" sz="2800" dirty="0" smtClean="0">
                <a:solidFill>
                  <a:srgbClr val="2913AD"/>
                </a:solidFill>
                <a:latin typeface="Calibri" pitchFamily="34" charset="0"/>
              </a:rPr>
              <a:t>с помощью угольника</a:t>
            </a:r>
            <a:r>
              <a:rPr lang="en-US" sz="2800" dirty="0" smtClean="0">
                <a:solidFill>
                  <a:srgbClr val="2913AD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rgbClr val="2913A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5736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Задание на самоподготовку: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№ 1352, 1355, </a:t>
            </a:r>
          </a:p>
          <a:p>
            <a:pPr>
              <a:buNone/>
            </a:pPr>
            <a:r>
              <a:rPr lang="ru-RU" u="sng" dirty="0" smtClean="0">
                <a:latin typeface="Calibri" pitchFamily="34" charset="0"/>
              </a:rPr>
              <a:t>1357 (цветные карандаши), </a:t>
            </a:r>
          </a:p>
          <a:p>
            <a:pPr>
              <a:buNone/>
            </a:pPr>
            <a:r>
              <a:rPr lang="ru-RU" u="sng" dirty="0" smtClean="0">
                <a:latin typeface="Calibri" pitchFamily="34" charset="0"/>
              </a:rPr>
              <a:t>1361 (задача на проценты).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5362" y="214290"/>
            <a:ext cx="42434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Человек, не знающий </a:t>
            </a:r>
            <a:r>
              <a:rPr lang="ru-RU" sz="2400" b="1" dirty="0" smtClean="0">
                <a:solidFill>
                  <a:srgbClr val="FF0000"/>
                </a:solidFill>
              </a:rPr>
              <a:t>математики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не способен ни к каким другим наукам.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Р.Бэкон</a:t>
            </a:r>
          </a:p>
        </p:txBody>
      </p:sp>
      <p:pic>
        <p:nvPicPr>
          <p:cNvPr id="5" name="Picture 3" descr="C:\Documents and Settings\SPb SVU\Рабочий стол\41.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357694"/>
            <a:ext cx="175261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699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 l="15000" b="15594"/>
          <a:stretch>
            <a:fillRect/>
          </a:stretch>
        </p:blipFill>
        <p:spPr bwMode="auto">
          <a:xfrm>
            <a:off x="4500562" y="4071942"/>
            <a:ext cx="40481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86874" cy="2643206"/>
          </a:xfrm>
          <a:noFill/>
        </p:spPr>
        <p:txBody>
          <a:bodyPr>
            <a:prstTxWarp prst="textDoubleWave1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 t="3370" b="3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000504"/>
            <a:ext cx="3816424" cy="215684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А какие единицы измерения углов вы знаете?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71480"/>
            <a:ext cx="3343987" cy="24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43182"/>
            <a:ext cx="3643338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282" y="928670"/>
            <a:ext cx="44246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Где возникла 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градусная мера углов?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644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428604"/>
            <a:ext cx="3600400" cy="22902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Когда и кем были введены </a:t>
            </a:r>
            <a:r>
              <a:rPr lang="ru-RU" sz="3600" dirty="0" smtClean="0">
                <a:solidFill>
                  <a:srgbClr val="FFFF00"/>
                </a:solidFill>
              </a:rPr>
              <a:t>единицы измерения </a:t>
            </a:r>
            <a:r>
              <a:rPr lang="ru-RU" sz="3600" dirty="0" smtClean="0">
                <a:solidFill>
                  <a:srgbClr val="FFFF00"/>
                </a:solidFill>
              </a:rPr>
              <a:t>углов?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45707"/>
            <a:ext cx="4186808" cy="34849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6901"/>
            <a:ext cx="3765798" cy="279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736304" cy="332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286124"/>
            <a:ext cx="2714106" cy="32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8173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5104588" cy="2116832"/>
          </a:xfrm>
        </p:spPr>
        <p:txBody>
          <a:bodyPr>
            <a:normAutofit fontScale="85000" lnSpcReduction="10000"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Как   Птолемей их  обозначал?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428868"/>
            <a:ext cx="2664296" cy="415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85728"/>
            <a:ext cx="2857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argo-school.ru/images/cms/content/bronshten/br6-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615"/>
          <a:stretch/>
        </p:blipFill>
        <p:spPr bwMode="auto">
          <a:xfrm>
            <a:off x="3643306" y="4357694"/>
            <a:ext cx="3990975" cy="2275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3245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en-US" dirty="0" smtClean="0">
                <a:solidFill>
                  <a:srgbClr val="C00000"/>
                </a:solidFill>
              </a:rPr>
              <a:t>II. </a:t>
            </a:r>
            <a:r>
              <a:rPr lang="ru-RU" dirty="0" smtClean="0">
                <a:solidFill>
                  <a:srgbClr val="C00000"/>
                </a:solidFill>
              </a:rPr>
              <a:t>Устно: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14488"/>
            <a:ext cx="7783832" cy="4800600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None/>
            </a:pPr>
            <a:r>
              <a:rPr lang="ru-RU" dirty="0" smtClean="0">
                <a:latin typeface="Calibri" pitchFamily="34" charset="0"/>
              </a:rPr>
              <a:t>1. Как называется прибор для измерения углов?</a:t>
            </a:r>
          </a:p>
          <a:p>
            <a:pPr marL="596646" indent="-514350">
              <a:buNone/>
            </a:pPr>
            <a:r>
              <a:rPr lang="ru-RU" dirty="0" smtClean="0">
                <a:latin typeface="Calibri" pitchFamily="34" charset="0"/>
              </a:rPr>
              <a:t>2. С помощью каких инструментов можно построить или измерить углы?</a:t>
            </a:r>
          </a:p>
          <a:p>
            <a:pPr marL="596646" indent="-514350">
              <a:buNone/>
            </a:pPr>
            <a:r>
              <a:rPr lang="ru-RU" dirty="0" smtClean="0">
                <a:latin typeface="Calibri" pitchFamily="34" charset="0"/>
              </a:rPr>
              <a:t>3. Сколько градусов составляет: а)50 %; </a:t>
            </a:r>
          </a:p>
          <a:p>
            <a:pPr marL="596646" indent="-514350">
              <a:buNone/>
            </a:pPr>
            <a:r>
              <a:rPr lang="ru-RU" dirty="0" smtClean="0">
                <a:latin typeface="Calibri" pitchFamily="34" charset="0"/>
              </a:rPr>
              <a:t>       б) 25 %; в) 2/3 от развёрнутого угла?</a:t>
            </a:r>
          </a:p>
          <a:p>
            <a:pPr marL="596646" indent="-514350">
              <a:buNone/>
            </a:pPr>
            <a:r>
              <a:rPr lang="ru-RU" dirty="0" smtClean="0">
                <a:latin typeface="Calibri" pitchFamily="34" charset="0"/>
              </a:rPr>
              <a:t>4. Какие виды углов вы знаете?</a:t>
            </a:r>
          </a:p>
          <a:p>
            <a:pPr marL="596646" indent="-514350">
              <a:buNone/>
            </a:pPr>
            <a:r>
              <a:rPr lang="ru-RU" dirty="0" smtClean="0">
                <a:latin typeface="Calibri" pitchFamily="34" charset="0"/>
              </a:rPr>
              <a:t>5. Сформулируйте определение прямого угла.</a:t>
            </a:r>
          </a:p>
          <a:p>
            <a:pPr marL="596646" indent="-514350">
              <a:buNone/>
            </a:pPr>
            <a:r>
              <a:rPr lang="ru-RU" dirty="0" smtClean="0">
                <a:latin typeface="Calibri" pitchFamily="34" charset="0"/>
              </a:rPr>
              <a:t>6. Найдите: а) три в квадрате; </a:t>
            </a:r>
          </a:p>
          <a:p>
            <a:pPr marL="596646" indent="-514350">
              <a:buNone/>
            </a:pPr>
            <a:r>
              <a:rPr lang="ru-RU" dirty="0" smtClean="0">
                <a:latin typeface="Calibri" pitchFamily="34" charset="0"/>
              </a:rPr>
              <a:t>   б) четыре в квадрате; в) угол в квадрате?</a:t>
            </a:r>
          </a:p>
          <a:p>
            <a:pPr marL="596646" indent="-514350">
              <a:buFont typeface="+mj-lt"/>
              <a:buAutoNum type="arabicPeriod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9105" y="214290"/>
            <a:ext cx="58078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Гений состоит из 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1 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% вдохновения и 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</a:rPr>
              <a:t>99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%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ПОТЕНИЯ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.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Эдисон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" name="Рисунок 5" descr="http://im4-tub-ru.yandex.net/i?id=39693458-60-72&amp;n=21"/>
          <p:cNvPicPr/>
          <p:nvPr/>
        </p:nvPicPr>
        <p:blipFill>
          <a:blip r:embed="rId2" cstate="print"/>
          <a:srcRect l="32101" t="25424" b="30084"/>
          <a:stretch>
            <a:fillRect/>
          </a:stretch>
        </p:blipFill>
        <p:spPr bwMode="auto">
          <a:xfrm>
            <a:off x="142844" y="142852"/>
            <a:ext cx="2214578" cy="142876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85527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III. </a:t>
            </a:r>
            <a:r>
              <a:rPr lang="ru-RU" dirty="0" smtClean="0">
                <a:solidFill>
                  <a:srgbClr val="C00000"/>
                </a:solidFill>
              </a:rPr>
              <a:t>Изучение нового материала.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85926"/>
            <a:ext cx="7569518" cy="4800600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rgbClr val="2913AD"/>
                </a:solidFill>
                <a:latin typeface="Calibri" pitchFamily="34" charset="0"/>
              </a:rPr>
              <a:t>Практическая работа: </a:t>
            </a:r>
          </a:p>
          <a:p>
            <a:pPr algn="ctr">
              <a:buNone/>
            </a:pPr>
            <a:r>
              <a:rPr lang="ru-RU" dirty="0" smtClean="0">
                <a:latin typeface="Calibri" pitchFamily="34" charset="0"/>
              </a:rPr>
              <a:t>часть </a:t>
            </a:r>
            <a:r>
              <a:rPr lang="en-US" dirty="0" smtClean="0">
                <a:latin typeface="Calibri" pitchFamily="34" charset="0"/>
              </a:rPr>
              <a:t>I </a:t>
            </a:r>
            <a:endParaRPr lang="ru-RU" dirty="0" smtClean="0">
              <a:latin typeface="Calibri" pitchFamily="34" charset="0"/>
            </a:endParaRPr>
          </a:p>
          <a:p>
            <a:pPr marL="596646" indent="-514350">
              <a:buAutoNum type="arabicPeriod"/>
            </a:pPr>
            <a:r>
              <a:rPr lang="ru-RU" dirty="0" smtClean="0">
                <a:latin typeface="Calibri" pitchFamily="34" charset="0"/>
              </a:rPr>
              <a:t>Построить две пересекающиеся прямые.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Calibri" pitchFamily="34" charset="0"/>
              </a:rPr>
              <a:t>Обозначить эти прямые.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Calibri" pitchFamily="34" charset="0"/>
              </a:rPr>
              <a:t>Записать, сколько углов получилось при пересечении этих прямых.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Calibri" pitchFamily="34" charset="0"/>
              </a:rPr>
              <a:t>Записать, что </a:t>
            </a: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smtClean="0">
                <a:latin typeface="Calibri" pitchFamily="34" charset="0"/>
              </a:rPr>
              <a:t>них общего?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5388" y="214290"/>
            <a:ext cx="5593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Нет ничего дороже для человека, чтобы </a:t>
            </a:r>
            <a:r>
              <a:rPr lang="ru-RU" sz="2400" b="1" dirty="0" smtClean="0">
                <a:solidFill>
                  <a:srgbClr val="FF0000"/>
                </a:solidFill>
              </a:rPr>
              <a:t>мыслить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Л.Н.Толстой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1285852" y="2214554"/>
            <a:ext cx="2786082" cy="13573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107257" y="2678901"/>
            <a:ext cx="2928958" cy="4286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072198" y="2000240"/>
            <a:ext cx="2286016" cy="17145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857884" y="2786058"/>
            <a:ext cx="271464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4414" y="357187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072330" y="250030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00298" y="250030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86050" y="400050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32" y="135729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857620" y="228599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214414" y="4714884"/>
            <a:ext cx="3250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Угол АОС, угол СОВ, </a:t>
            </a:r>
          </a:p>
          <a:p>
            <a:r>
              <a:rPr lang="ru-RU" sz="2800" dirty="0" smtClean="0">
                <a:latin typeface="Calibri" pitchFamily="34" charset="0"/>
              </a:rPr>
              <a:t>угол ВО</a:t>
            </a:r>
            <a:r>
              <a:rPr lang="en-US" sz="2800" dirty="0" smtClean="0">
                <a:latin typeface="Calibri" pitchFamily="34" charset="0"/>
              </a:rPr>
              <a:t>D, </a:t>
            </a:r>
            <a:r>
              <a:rPr lang="ru-RU" sz="2800" dirty="0" smtClean="0">
                <a:latin typeface="Calibri" pitchFamily="34" charset="0"/>
              </a:rPr>
              <a:t>угол АО</a:t>
            </a:r>
            <a:r>
              <a:rPr lang="en-US" sz="2800" dirty="0" smtClean="0">
                <a:latin typeface="Calibri" pitchFamily="34" charset="0"/>
              </a:rPr>
              <a:t>D</a:t>
            </a:r>
          </a:p>
          <a:p>
            <a:r>
              <a:rPr lang="ru-RU" sz="2800" dirty="0" smtClean="0">
                <a:latin typeface="Calibri" pitchFamily="34" charset="0"/>
              </a:rPr>
              <a:t>и развёрнутые углы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3900" y="16430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8" y="24288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786578" y="2714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768" y="228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3834" y="242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15206" y="2786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571480"/>
            <a:ext cx="18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Возможно: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429388" y="571480"/>
            <a:ext cx="18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Возможно: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5500694" y="4786322"/>
            <a:ext cx="31969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Угол 1, угол 2, </a:t>
            </a:r>
          </a:p>
          <a:p>
            <a:r>
              <a:rPr lang="ru-RU" sz="2800" dirty="0" smtClean="0">
                <a:latin typeface="Calibri" pitchFamily="34" charset="0"/>
              </a:rPr>
              <a:t>угол 3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угол 4</a:t>
            </a:r>
            <a:endParaRPr lang="en-US" sz="2800" dirty="0" smtClean="0">
              <a:latin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</a:rPr>
              <a:t>и развёрнутые углы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1010</Words>
  <PresentationFormat>Экран (4:3)</PresentationFormat>
  <Paragraphs>300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Перпендикулярные прямые.</vt:lpstr>
      <vt:lpstr>Цели урока:</vt:lpstr>
      <vt:lpstr>I. Из истории геометрии.</vt:lpstr>
      <vt:lpstr>Слайд 4</vt:lpstr>
      <vt:lpstr>Когда и кем были введены единицы измерения углов?</vt:lpstr>
      <vt:lpstr>Слайд 6</vt:lpstr>
      <vt:lpstr>         II. Устно:</vt:lpstr>
      <vt:lpstr>III. Изучение нового материала.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IV. Работа с книгой.</vt:lpstr>
      <vt:lpstr>V. Решение задач.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Перпендикулярные прямые.</dc:title>
  <cp:lastModifiedBy>SPb SVU</cp:lastModifiedBy>
  <cp:revision>33</cp:revision>
  <dcterms:modified xsi:type="dcterms:W3CDTF">2013-04-19T10:30:18Z</dcterms:modified>
</cp:coreProperties>
</file>