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2" r:id="rId6"/>
    <p:sldId id="266" r:id="rId7"/>
    <p:sldId id="267" r:id="rId8"/>
    <p:sldId id="268" r:id="rId9"/>
    <p:sldId id="264" r:id="rId10"/>
    <p:sldId id="265" r:id="rId11"/>
    <p:sldId id="270" r:id="rId12"/>
    <p:sldId id="260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DF66BC-155A-4267-8E80-5E556BA667B4}" type="datetimeFigureOut">
              <a:rPr lang="ru-RU" smtClean="0"/>
              <a:pPr/>
              <a:t>25.11.2008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BD1905-B9D1-497E-AB1B-A24BA4466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2415398_07piram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458200" cy="1000132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Египетский треугольник</a:t>
            </a:r>
            <a:endParaRPr lang="ru-RU" sz="8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6000768"/>
            <a:ext cx="59935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Учитель: </a:t>
            </a:r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Протопопова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Д.Х.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2530" name="Документ" r:id="rId3" imgW="6395446" imgH="481763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пифагоровы тройки чисел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29728"/>
          <a:ext cx="8703336" cy="5442543"/>
        </p:xfrm>
        <a:graphic>
          <a:graphicData uri="http://schemas.openxmlformats.org/drawingml/2006/table">
            <a:tbl>
              <a:tblPr/>
              <a:tblGrid>
                <a:gridCol w="500066"/>
                <a:gridCol w="762020"/>
                <a:gridCol w="1064260"/>
                <a:gridCol w="1215073"/>
                <a:gridCol w="1215073"/>
                <a:gridCol w="1215073"/>
                <a:gridCol w="1215073"/>
                <a:gridCol w="1516698"/>
              </a:tblGrid>
              <a:tr h="546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3,4,5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6,8,10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8,15,17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10,24,26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12,35,37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14,48,50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16,63,65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5,12,13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16,12,20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20,21,29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24,32,40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28,45,53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32,60,68,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7,24,25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16,30,34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27,36,45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40,42,58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"/>
                          <a:ea typeface="Times New Roman"/>
                          <a:cs typeface="Times New Roman"/>
                        </a:rPr>
                        <a:t>28,96,100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9,40,41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20,48,52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"/>
                          <a:ea typeface="Times New Roman"/>
                          <a:cs typeface="Times New Roman"/>
                        </a:rPr>
                        <a:t>33,56,65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48,55,73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mbria"/>
                          <a:ea typeface="Times New Roman"/>
                          <a:cs typeface="Times New Roman"/>
                        </a:rPr>
                        <a:t>11,60,61</a:t>
                      </a:r>
                      <a:endParaRPr lang="ru-RU" sz="18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24,70,74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"/>
                          <a:ea typeface="Times New Roman"/>
                          <a:cs typeface="Times New Roman"/>
                        </a:rPr>
                        <a:t>48,64,80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13,84,85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"/>
                          <a:ea typeface="Times New Roman"/>
                          <a:cs typeface="Times New Roman"/>
                        </a:rPr>
                        <a:t>39,80,89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  <a:cs typeface="Times New Roman"/>
                        </a:rPr>
                        <a:t>15,112,113</a:t>
                      </a:r>
                      <a:endParaRPr lang="ru-RU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14356"/>
          </a:xfr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Теорема ,</a:t>
            </a:r>
            <a:r>
              <a:rPr lang="ru-RU" sz="3200" b="1" i="1" dirty="0" smtClean="0"/>
              <a:t>обратная теореме Пифагора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3929090"/>
          </a:xfr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Теорема.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800" i="1" dirty="0"/>
              <a:t>Если квадрат одной стороны треугольника равен  сумме квадратов двух других сторон, то треугольник прямоугольный</a:t>
            </a:r>
            <a:r>
              <a:rPr lang="ru-RU" sz="3800" dirty="0"/>
              <a:t>.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		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</a:t>
            </a:r>
            <a:r>
              <a:rPr lang="ru-RU" dirty="0"/>
              <a:t>Дано :        АВС </a:t>
            </a:r>
          </a:p>
          <a:p>
            <a:pPr>
              <a:buNone/>
            </a:pPr>
            <a:r>
              <a:rPr lang="ru-RU" dirty="0" smtClean="0"/>
              <a:t> 		                                                                    АВ</a:t>
            </a:r>
            <a:r>
              <a:rPr lang="ru-RU" baseline="30000" dirty="0" smtClean="0"/>
              <a:t>2</a:t>
            </a:r>
            <a:r>
              <a:rPr lang="ru-RU" dirty="0" smtClean="0"/>
              <a:t>  =  АС</a:t>
            </a:r>
            <a:r>
              <a:rPr lang="ru-RU" baseline="30000" dirty="0" smtClean="0"/>
              <a:t>2</a:t>
            </a:r>
            <a:r>
              <a:rPr lang="ru-RU" dirty="0" smtClean="0"/>
              <a:t>  +  ВС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	</a:t>
            </a:r>
            <a:r>
              <a:rPr lang="ru-RU" dirty="0" smtClean="0"/>
              <a:t>                                    Доказать </a:t>
            </a:r>
            <a:r>
              <a:rPr lang="ru-RU" dirty="0"/>
              <a:t>, что  </a:t>
            </a:r>
            <a:r>
              <a:rPr lang="ru-RU" dirty="0" smtClean="0">
                <a:sym typeface="Symbol"/>
              </a:rPr>
              <a:t></a:t>
            </a:r>
            <a:r>
              <a:rPr lang="ru-RU" dirty="0" smtClean="0"/>
              <a:t>  </a:t>
            </a:r>
            <a:r>
              <a:rPr lang="ru-RU" dirty="0"/>
              <a:t>С  =  90 .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                                   Доказательство </a:t>
            </a:r>
            <a:r>
              <a:rPr lang="ru-RU" dirty="0"/>
              <a:t>: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Пусть </a:t>
            </a:r>
            <a:r>
              <a:rPr lang="ru-RU" i="1" dirty="0"/>
              <a:t>в треугольнике АВС      АВ</a:t>
            </a:r>
            <a:r>
              <a:rPr lang="ru-RU" i="1" baseline="30000" dirty="0"/>
              <a:t>2</a:t>
            </a:r>
            <a:r>
              <a:rPr lang="ru-RU" i="1" dirty="0"/>
              <a:t>  =  АС</a:t>
            </a:r>
            <a:r>
              <a:rPr lang="ru-RU" i="1" baseline="30000" dirty="0"/>
              <a:t>2</a:t>
            </a:r>
            <a:r>
              <a:rPr lang="ru-RU" i="1" dirty="0"/>
              <a:t>  +  ВС</a:t>
            </a:r>
            <a:r>
              <a:rPr lang="ru-RU" i="1" baseline="30000" dirty="0"/>
              <a:t>2</a:t>
            </a:r>
            <a:r>
              <a:rPr lang="ru-RU" i="1" dirty="0"/>
              <a:t>.  Докажем , что угол  С прямой.</a:t>
            </a:r>
            <a:r>
              <a:rPr lang="ru-RU" dirty="0"/>
              <a:t> Рассмотрим прямоугольный треугольник А</a:t>
            </a:r>
            <a:r>
              <a:rPr lang="ru-RU" baseline="-25000" dirty="0"/>
              <a:t>1</a:t>
            </a:r>
            <a:r>
              <a:rPr lang="ru-RU" dirty="0"/>
              <a:t> В</a:t>
            </a:r>
            <a:r>
              <a:rPr lang="ru-RU" baseline="-25000" dirty="0"/>
              <a:t>1</a:t>
            </a:r>
            <a:r>
              <a:rPr lang="ru-RU" dirty="0"/>
              <a:t> С</a:t>
            </a:r>
            <a:r>
              <a:rPr lang="ru-RU" baseline="-25000" dirty="0"/>
              <a:t>1</a:t>
            </a:r>
            <a:r>
              <a:rPr lang="ru-RU" dirty="0"/>
              <a:t>  с прямым углом С</a:t>
            </a:r>
            <a:r>
              <a:rPr lang="ru-RU" baseline="-25000" dirty="0"/>
              <a:t>1</a:t>
            </a:r>
            <a:r>
              <a:rPr lang="ru-RU" dirty="0"/>
              <a:t> ,  у  которого   А</a:t>
            </a:r>
            <a:r>
              <a:rPr lang="ru-RU" baseline="-25000" dirty="0"/>
              <a:t>1</a:t>
            </a:r>
            <a:r>
              <a:rPr lang="ru-RU" dirty="0"/>
              <a:t> С</a:t>
            </a:r>
            <a:r>
              <a:rPr lang="ru-RU" baseline="-25000" dirty="0"/>
              <a:t>1</a:t>
            </a:r>
            <a:r>
              <a:rPr lang="ru-RU" dirty="0"/>
              <a:t>  = АС   и В</a:t>
            </a:r>
            <a:r>
              <a:rPr lang="ru-RU" baseline="-25000" dirty="0"/>
              <a:t>1</a:t>
            </a:r>
            <a:r>
              <a:rPr lang="ru-RU" dirty="0"/>
              <a:t> С</a:t>
            </a:r>
            <a:r>
              <a:rPr lang="ru-RU" baseline="-25000" dirty="0"/>
              <a:t>1</a:t>
            </a:r>
            <a:r>
              <a:rPr lang="ru-RU" dirty="0"/>
              <a:t> = ВС.  По  теореме Пифагора  А</a:t>
            </a:r>
            <a:r>
              <a:rPr lang="ru-RU" baseline="-25000" dirty="0"/>
              <a:t>1</a:t>
            </a:r>
            <a:r>
              <a:rPr lang="ru-RU" dirty="0"/>
              <a:t>В</a:t>
            </a:r>
            <a:r>
              <a:rPr lang="ru-RU" baseline="-25000" dirty="0"/>
              <a:t>1</a:t>
            </a:r>
            <a:r>
              <a:rPr lang="ru-RU" dirty="0"/>
              <a:t> </a:t>
            </a:r>
            <a:r>
              <a:rPr lang="ru-RU" baseline="30000" dirty="0"/>
              <a:t>2</a:t>
            </a:r>
            <a:r>
              <a:rPr lang="ru-RU" dirty="0"/>
              <a:t> =  А</a:t>
            </a:r>
            <a:r>
              <a:rPr lang="ru-RU" baseline="-25000" dirty="0"/>
              <a:t>1</a:t>
            </a:r>
            <a:r>
              <a:rPr lang="ru-RU" dirty="0"/>
              <a:t>С</a:t>
            </a:r>
            <a:r>
              <a:rPr lang="ru-RU" baseline="-25000" dirty="0"/>
              <a:t>1</a:t>
            </a:r>
            <a:r>
              <a:rPr lang="ru-RU" baseline="30000" dirty="0"/>
              <a:t>2</a:t>
            </a:r>
            <a:r>
              <a:rPr lang="ru-RU" dirty="0"/>
              <a:t>  +  В</a:t>
            </a:r>
            <a:r>
              <a:rPr lang="ru-RU" baseline="-25000" dirty="0"/>
              <a:t>1</a:t>
            </a:r>
            <a:r>
              <a:rPr lang="ru-RU" dirty="0"/>
              <a:t>С</a:t>
            </a:r>
            <a:r>
              <a:rPr lang="ru-RU" baseline="-25000" dirty="0"/>
              <a:t>1</a:t>
            </a:r>
            <a:r>
              <a:rPr lang="ru-RU" baseline="30000" dirty="0"/>
              <a:t>2</a:t>
            </a:r>
            <a:r>
              <a:rPr lang="ru-RU" dirty="0"/>
              <a:t>  ,  и , значит А</a:t>
            </a:r>
            <a:r>
              <a:rPr lang="ru-RU" baseline="-25000" dirty="0"/>
              <a:t>1</a:t>
            </a:r>
            <a:r>
              <a:rPr lang="ru-RU" dirty="0"/>
              <a:t>В</a:t>
            </a:r>
            <a:r>
              <a:rPr lang="ru-RU" baseline="-25000" dirty="0"/>
              <a:t>1</a:t>
            </a:r>
            <a:r>
              <a:rPr lang="ru-RU" baseline="30000" dirty="0"/>
              <a:t>2</a:t>
            </a:r>
            <a:r>
              <a:rPr lang="ru-RU" dirty="0"/>
              <a:t> =  АС</a:t>
            </a:r>
            <a:r>
              <a:rPr lang="ru-RU" baseline="30000" dirty="0"/>
              <a:t>2</a:t>
            </a:r>
            <a:r>
              <a:rPr lang="ru-RU" dirty="0"/>
              <a:t> + ВС</a:t>
            </a:r>
            <a:r>
              <a:rPr lang="ru-RU" baseline="30000" dirty="0"/>
              <a:t>2</a:t>
            </a:r>
            <a:r>
              <a:rPr lang="ru-RU" dirty="0" smtClean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720" y="2285992"/>
            <a:ext cx="21240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572008"/>
            <a:ext cx="2371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428860" y="5072074"/>
            <a:ext cx="65722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Но  АС 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  +  ВС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  =  АВ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 по  условию теоремы. Следовательно,  А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В</a:t>
            </a:r>
            <a:r>
              <a:rPr lang="ru-RU" sz="2000" baseline="-25000" dirty="0" smtClean="0"/>
              <a:t>1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  = АВ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 , откуда А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В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= АВ.  Треугольники АВС и А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В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С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равны по трем сторонам, поэтому   угол  С  равен углу  С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,  т. е. треугольник АВС прямоугольный  с прямым углом С. Теорема доказана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1)В прямоугольном треугольнике катеты равны 1,5 и 2. Найдите гипотенузу.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В прямоугольном треугольнике гипотенуза и катет соответственно равны 13 и 5. Найдите второй катет.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Определите вид треугольника, стороны которого равны 3, 4 и 5.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14356"/>
          </a:xfr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Задания: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Что нового узнали на уроке?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Какие задания понравились?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Какие задания вызвали затруднения?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ЯРИК\Мои документы\Мои результаты сканировани\2008-02 (фев)\сканирование0003.jpg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571744"/>
            <a:ext cx="9144000" cy="40005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«Пифагоровы штаны»    (доказательство Евклида)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00108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двух  тысячелетий применяли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доказательство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придуманное Евклидом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которое помещено в его знаменитых «Началах».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953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/>
              <a:t>Доказательство, основанное на использовании понятия равновеликости </a:t>
            </a:r>
            <a:r>
              <a:rPr lang="ru-RU" sz="2800" b="1" dirty="0" smtClean="0"/>
              <a:t>фигур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5214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800" dirty="0" smtClean="0"/>
          </a:p>
          <a:p>
            <a:r>
              <a:rPr lang="ru-RU" sz="1800" dirty="0" smtClean="0"/>
              <a:t>Древние </a:t>
            </a:r>
            <a:r>
              <a:rPr lang="ru-RU" sz="1800" dirty="0"/>
              <a:t>индусы,  которым принадлежит это рассуждение,  обычно   не записывали его, а сопровождали чертеж лишь одним словом: </a:t>
            </a:r>
            <a:r>
              <a:rPr lang="ru-RU" sz="1800" b="1" dirty="0"/>
              <a:t>«Смотри!».</a:t>
            </a:r>
            <a:r>
              <a:rPr lang="ru-RU" sz="1800" dirty="0"/>
              <a:t> Вполне возможно,  что такое же доказательство предложил и Пифагор. </a:t>
            </a:r>
            <a:r>
              <a:rPr lang="ru-RU" sz="1800" dirty="0" smtClean="0"/>
              <a:t> </a:t>
            </a:r>
            <a:r>
              <a:rPr lang="ru-RU" sz="1800" dirty="0"/>
              <a:t>рисунке изображено два   квадрата.   Длина сторон каждого квадрата </a:t>
            </a:r>
            <a:r>
              <a:rPr lang="ru-RU" sz="1800" dirty="0" smtClean="0"/>
              <a:t> равна  </a:t>
            </a:r>
            <a:r>
              <a:rPr lang="ru-RU" sz="1800" i="1" dirty="0"/>
              <a:t>а + в</a:t>
            </a:r>
            <a:r>
              <a:rPr lang="ru-RU" sz="1800" dirty="0"/>
              <a:t> .  Каждый  из квадратов разбит на части, состоящие из квадратов и прямоугольных  треугольников.  Ясно,  что если от площади квадрата отнять учетверённую площадь прямоугольного треугольника с катетами </a:t>
            </a:r>
            <a:r>
              <a:rPr lang="ru-RU" sz="1800" i="1" dirty="0"/>
              <a:t>а,  в,</a:t>
            </a:r>
            <a:r>
              <a:rPr lang="ru-RU" sz="1800" dirty="0"/>
              <a:t> то останутся равные площади,  т. е</a:t>
            </a:r>
            <a:r>
              <a:rPr lang="ru-RU" sz="1800" b="1" dirty="0"/>
              <a:t>.  </a:t>
            </a:r>
            <a:r>
              <a:rPr lang="ru-RU" sz="1800" b="1" i="1" dirty="0"/>
              <a:t>с</a:t>
            </a:r>
            <a:r>
              <a:rPr lang="ru-RU" sz="1800" b="1" i="1" baseline="30000" dirty="0"/>
              <a:t>2</a:t>
            </a:r>
            <a:r>
              <a:rPr lang="ru-RU" sz="1800" b="1" i="1" dirty="0"/>
              <a:t>  =  а</a:t>
            </a:r>
            <a:r>
              <a:rPr lang="ru-RU" sz="1800" b="1" i="1" baseline="30000" dirty="0"/>
              <a:t>2  </a:t>
            </a:r>
            <a:r>
              <a:rPr lang="ru-RU" sz="1800" b="1" i="1" dirty="0"/>
              <a:t>+  в</a:t>
            </a:r>
            <a:r>
              <a:rPr lang="ru-RU" sz="1800" b="1" i="1" baseline="30000" dirty="0"/>
              <a:t>2</a:t>
            </a:r>
            <a:r>
              <a:rPr lang="ru-RU" sz="1800" b="1" dirty="0"/>
              <a:t>.</a:t>
            </a:r>
            <a:endParaRPr lang="ru-RU" sz="1800" dirty="0"/>
          </a:p>
        </p:txBody>
      </p:sp>
      <p:pic>
        <p:nvPicPr>
          <p:cNvPr id="4" name="Рисунок 3" descr="C:\Documents and Settings\Root\Мои документы\Мои результаты сканировани\2008-07 (июл)\93.jpg"/>
          <p:cNvPicPr/>
          <p:nvPr/>
        </p:nvPicPr>
        <p:blipFill>
          <a:blip r:embed="rId2">
            <a:lum bright="-41000" contrast="64000"/>
          </a:blip>
          <a:srcRect/>
          <a:stretch>
            <a:fillRect/>
          </a:stretch>
        </p:blipFill>
        <p:spPr bwMode="auto">
          <a:xfrm rot="16200000">
            <a:off x="3280135" y="648901"/>
            <a:ext cx="2286016" cy="4988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 по готовым чертежам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Найти: </a:t>
            </a:r>
          </a:p>
          <a:p>
            <a:pPr marL="342900" indent="-34290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АВ;   2) ВС;   3) АС;  4) ВС, если АВСД – ромб;  5) АД, если АВСД – прямоугольник,</a:t>
            </a:r>
          </a:p>
          <a:p>
            <a:pPr marL="342900" indent="-34290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 : АД = 3 : 4 ;  6) АВ.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oot\Мои документы\Мои результаты сканировани\2008-11 (ноя)\41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 rot="10800000">
            <a:off x="642910" y="2285992"/>
            <a:ext cx="7701420" cy="4325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Египетский треугольник</a:t>
            </a:r>
            <a:endParaRPr lang="ru-RU" dirty="0"/>
          </a:p>
        </p:txBody>
      </p:sp>
      <p:pic>
        <p:nvPicPr>
          <p:cNvPr id="4" name="Рисунок 3" descr="C:\Documents and Settings\Root\Мои документы\Мои результаты сканировани\2008-05 (May)\уц.jpg"/>
          <p:cNvPicPr/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2000" contrast="79000"/>
          </a:blip>
          <a:srcRect/>
          <a:stretch>
            <a:fillRect/>
          </a:stretch>
        </p:blipFill>
        <p:spPr bwMode="auto">
          <a:xfrm>
            <a:off x="785786" y="1000084"/>
            <a:ext cx="7572428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22415398_07piramids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56133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121960638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06" name="Документ" r:id="rId3" imgW="6965782" imgH="45516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380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Трек</vt:lpstr>
      <vt:lpstr>Документ</vt:lpstr>
      <vt:lpstr>Египетский треугольник</vt:lpstr>
      <vt:lpstr>Слайд 2</vt:lpstr>
      <vt:lpstr>Доказательство, основанное на использовании понятия равновеликости фигур </vt:lpstr>
      <vt:lpstr>Слайд 4</vt:lpstr>
      <vt:lpstr>Египетский треугольник</vt:lpstr>
      <vt:lpstr>Слайд 6</vt:lpstr>
      <vt:lpstr>Слайд 7</vt:lpstr>
      <vt:lpstr>Слайд 8</vt:lpstr>
      <vt:lpstr>Слайд 9</vt:lpstr>
      <vt:lpstr>Слайд 10</vt:lpstr>
      <vt:lpstr>Слайд 11</vt:lpstr>
      <vt:lpstr>Теорема ,обратная теореме Пифагора </vt:lpstr>
      <vt:lpstr>Задания:</vt:lpstr>
      <vt:lpstr>Рефлексия урока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Египетский треугольник</dc:title>
  <dc:creator>Admin</dc:creator>
  <cp:lastModifiedBy>N211</cp:lastModifiedBy>
  <cp:revision>19</cp:revision>
  <dcterms:created xsi:type="dcterms:W3CDTF">2008-11-20T16:59:01Z</dcterms:created>
  <dcterms:modified xsi:type="dcterms:W3CDTF">2008-11-25T09:20:31Z</dcterms:modified>
</cp:coreProperties>
</file>