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6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87" r:id="rId18"/>
    <p:sldId id="288" r:id="rId19"/>
    <p:sldId id="278" r:id="rId20"/>
    <p:sldId id="282" r:id="rId21"/>
    <p:sldId id="280" r:id="rId22"/>
    <p:sldId id="284" r:id="rId23"/>
    <p:sldId id="290" r:id="rId24"/>
    <p:sldId id="291" r:id="rId25"/>
    <p:sldId id="292" r:id="rId26"/>
    <p:sldId id="293" r:id="rId27"/>
    <p:sldId id="295" r:id="rId28"/>
    <p:sldId id="296" r:id="rId29"/>
    <p:sldId id="29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>
      <p:cViewPr varScale="1">
        <p:scale>
          <a:sx n="80" d="100"/>
          <a:sy n="80" d="100"/>
        </p:scale>
        <p:origin x="-141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7F658-1C73-4C82-BC1D-C4147A17D937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9146A-6897-43AB-88DE-16F5FB4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08913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52D80-3A30-4194-B707-DC5AC5D33E0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03FDD-D49C-4D66-AA73-3F175AF50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8868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03FDD-D49C-4D66-AA73-3F175AF5044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4584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D8F52FF-9268-4970-9852-C10DA93E616B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73909C-24F3-4F3D-A439-92F5A35A6C4F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5962554-6F6A-4D22-A65B-1AA24D27CD90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FE85F0-18B5-4398-8B50-C0B97A34FFAE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ABC048-7C57-434F-813E-2D9AC21460EF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8F7DCB-8055-4BCF-A800-22BE0C2983B4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50B690-1091-4650-A002-A932D2F98B9F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EB092-3B2A-4A81-A144-8D6D09D5B023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CCF2A3C-3393-4F9E-BBDE-9CE2D9840914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4A656A-B370-43C4-8833-1C5FB2B274A6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9112-1B5A-4FA7-8BF1-F0C3E6F06C00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4E695F-D363-47CD-B7A9-202C33AE889B}" type="datetime1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9CA093-54AC-4D51-BBA8-670319C69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4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22.xml"/><Relationship Id="rId2" Type="http://schemas.openxmlformats.org/officeDocument/2006/relationships/slide" Target="slide2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3.xml"/><Relationship Id="rId5" Type="http://schemas.openxmlformats.org/officeDocument/2006/relationships/slide" Target="slide5.xml"/><Relationship Id="rId15" Type="http://schemas.openxmlformats.org/officeDocument/2006/relationships/slide" Target="slide27.xml"/><Relationship Id="rId10" Type="http://schemas.openxmlformats.org/officeDocument/2006/relationships/slide" Target="slide12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12776"/>
            <a:ext cx="7344816" cy="2175520"/>
          </a:xfrm>
        </p:spPr>
        <p:txBody>
          <a:bodyPr/>
          <a:lstStyle/>
          <a:p>
            <a:r>
              <a:rPr lang="ru-RU" dirty="0" smtClean="0"/>
              <a:t>Текстовый редактор </a:t>
            </a:r>
            <a:r>
              <a:rPr lang="en-US" dirty="0" smtClean="0"/>
              <a:t>Microsoft</a:t>
            </a:r>
            <a:r>
              <a:rPr lang="ru-RU" dirty="0" smtClean="0"/>
              <a:t> </a:t>
            </a:r>
            <a:r>
              <a:rPr lang="en-US" dirty="0" smtClean="0"/>
              <a:t>office Word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301208"/>
            <a:ext cx="5114778" cy="1101248"/>
          </a:xfrm>
        </p:spPr>
        <p:txBody>
          <a:bodyPr/>
          <a:lstStyle/>
          <a:p>
            <a:r>
              <a:rPr lang="ru-RU" dirty="0" smtClean="0"/>
              <a:t>ГУ СШ №1</a:t>
            </a:r>
            <a:r>
              <a:rPr lang="en-US" dirty="0" smtClean="0"/>
              <a:t> </a:t>
            </a:r>
            <a:r>
              <a:rPr lang="ru-RU" dirty="0" err="1" smtClean="0"/>
              <a:t>г.Актобе</a:t>
            </a:r>
            <a:endParaRPr lang="ru-RU" dirty="0" smtClean="0"/>
          </a:p>
          <a:p>
            <a:r>
              <a:rPr lang="ru-RU" dirty="0" smtClean="0"/>
              <a:t>Учитель: </a:t>
            </a:r>
            <a:r>
              <a:rPr lang="ru-RU" dirty="0" err="1" smtClean="0"/>
              <a:t>Тлегенова</a:t>
            </a:r>
            <a:r>
              <a:rPr lang="ru-RU" dirty="0" smtClean="0"/>
              <a:t> Л.В.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Выделение фрагмента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32856"/>
            <a:ext cx="7704856" cy="4464496"/>
          </a:xfrm>
        </p:spPr>
        <p:txBody>
          <a:bodyPr>
            <a:normAutofit/>
          </a:bodyPr>
          <a:lstStyle/>
          <a:p>
            <a:pPr marL="180975" indent="361950">
              <a:spcBef>
                <a:spcPts val="0"/>
              </a:spcBef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Выделение фрагмента текста с помощью клавиш </a:t>
            </a:r>
          </a:p>
          <a:p>
            <a:pPr marL="180975" indent="361950" algn="just">
              <a:spcBef>
                <a:spcPts val="0"/>
              </a:spcBef>
              <a:buNone/>
            </a:pPr>
            <a:endParaRPr lang="ru-RU" dirty="0" smtClean="0">
              <a:cs typeface="Times New Roman" pitchFamily="18" charset="0"/>
            </a:endParaRPr>
          </a:p>
          <a:p>
            <a:pPr marL="180975" indent="361950" algn="just">
              <a:spcBef>
                <a:spcPts val="0"/>
              </a:spcBef>
              <a:buNone/>
            </a:pPr>
            <a:r>
              <a:rPr lang="ru-RU" dirty="0" smtClean="0">
                <a:cs typeface="Times New Roman" pitchFamily="18" charset="0"/>
              </a:rPr>
              <a:t> Установите курсор в начало выделения текстового фрагмента. На клавиатуре нажмите клавишу </a:t>
            </a:r>
            <a:r>
              <a:rPr lang="ru-RU" i="1" dirty="0" err="1" smtClean="0">
                <a:cs typeface="Times New Roman" pitchFamily="18" charset="0"/>
              </a:rPr>
              <a:t>Shift</a:t>
            </a:r>
            <a:r>
              <a:rPr lang="ru-RU" dirty="0" smtClean="0">
                <a:cs typeface="Times New Roman" pitchFamily="18" charset="0"/>
              </a:rPr>
              <a:t> и, удерживая ее, нажмите на ту или иную клавишу перемещения курсора. В результате вы обнаружите, что при каждом нажатии клавиш перемещения курсора, выделяется некоторый фрагмента текста.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7416824" cy="5616624"/>
          </a:xfrm>
        </p:spPr>
        <p:txBody>
          <a:bodyPr>
            <a:normAutofit fontScale="55000" lnSpcReduction="20000"/>
          </a:bodyPr>
          <a:lstStyle/>
          <a:p>
            <a:pPr marL="180975" indent="361950" algn="just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Выделение фрагмента текста с помощью мыши</a:t>
            </a:r>
          </a:p>
          <a:p>
            <a:pPr marL="180975" indent="361950" algn="just">
              <a:buNone/>
            </a:pPr>
            <a:endParaRPr lang="ru-RU" dirty="0" smtClean="0"/>
          </a:p>
          <a:p>
            <a:pPr marL="180975" indent="361950" algn="just">
              <a:buNone/>
            </a:pPr>
            <a:r>
              <a:rPr lang="ru-RU" sz="3200" dirty="0" smtClean="0"/>
              <a:t> Установите указатель мыши в начало выделения и, удерживая нажатой левую кнопку, протащите мышь до конца, выделяемого фрагмента.</a:t>
            </a:r>
          </a:p>
          <a:p>
            <a:pPr marL="180975" indent="361950" algn="just">
              <a:buNone/>
            </a:pPr>
            <a:endParaRPr lang="ru-RU" sz="3200" i="1" dirty="0" smtClean="0"/>
          </a:p>
          <a:p>
            <a:pPr marL="180975" indent="266700" algn="just">
              <a:buNone/>
            </a:pPr>
            <a:r>
              <a:rPr lang="ru-RU" sz="3200" i="1" dirty="0" smtClean="0"/>
              <a:t>  Выделение отдельного слова </a:t>
            </a:r>
            <a:r>
              <a:rPr lang="ru-RU" sz="3200" dirty="0" smtClean="0"/>
              <a:t>производится двойным щелчком левой кнопки мыши.</a:t>
            </a:r>
          </a:p>
          <a:p>
            <a:pPr marL="180975" indent="361950" algn="just"/>
            <a:endParaRPr lang="ru-RU" sz="3200" i="1" dirty="0" smtClean="0"/>
          </a:p>
          <a:p>
            <a:pPr marL="180975" indent="361950" algn="just">
              <a:buNone/>
            </a:pPr>
            <a:r>
              <a:rPr lang="ru-RU" sz="3200" i="1" dirty="0" smtClean="0"/>
              <a:t> Выделение абзаца</a:t>
            </a:r>
            <a:r>
              <a:rPr lang="ru-RU" sz="3200" dirty="0" smtClean="0"/>
              <a:t> – тройным щелчком левой кнопки мыши в произвольном месте абзаца. </a:t>
            </a:r>
          </a:p>
          <a:p>
            <a:pPr marL="180975" indent="361950" algn="just">
              <a:buNone/>
            </a:pPr>
            <a:endParaRPr lang="ru-RU" sz="3200" dirty="0" smtClean="0"/>
          </a:p>
          <a:p>
            <a:pPr marL="180975" indent="361950" algn="just">
              <a:buNone/>
            </a:pPr>
            <a:r>
              <a:rPr lang="ru-RU" sz="3200" i="1" dirty="0" smtClean="0"/>
              <a:t> Выделение строки</a:t>
            </a:r>
            <a:r>
              <a:rPr lang="ru-RU" sz="3200" dirty="0" smtClean="0"/>
              <a:t> – одинарным щелчком левой кнопки мыши слева от строки текста. </a:t>
            </a:r>
          </a:p>
          <a:p>
            <a:pPr marL="180975" indent="361950" algn="just">
              <a:buNone/>
            </a:pPr>
            <a:endParaRPr lang="ru-RU" sz="3200" dirty="0" smtClean="0"/>
          </a:p>
          <a:p>
            <a:pPr marL="180975" indent="361950" algn="just">
              <a:buNone/>
            </a:pPr>
            <a:r>
              <a:rPr lang="ru-RU" sz="3200" i="1" dirty="0" smtClean="0"/>
              <a:t> Выделение объекта (рисунка, формулы, диаграммы)</a:t>
            </a:r>
            <a:r>
              <a:rPr lang="ru-RU" sz="3200" dirty="0" smtClean="0"/>
              <a:t> –одинарным щелчком левой кнопки мыши на объекте. Выделение текста всего документа осуществляется нажатием клавиш </a:t>
            </a:r>
            <a:r>
              <a:rPr lang="ru-RU" sz="3200" i="1" dirty="0" err="1" smtClean="0"/>
              <a:t>Ctrl+A</a:t>
            </a:r>
            <a:r>
              <a:rPr lang="ru-RU" sz="3200" i="1" dirty="0" smtClean="0"/>
              <a:t> </a:t>
            </a:r>
            <a:r>
              <a:rPr lang="ru-RU" sz="3200" dirty="0" smtClean="0"/>
              <a:t>или с помощью последовательности команд </a:t>
            </a:r>
            <a:r>
              <a:rPr lang="ru-RU" sz="3200" i="1" dirty="0" smtClean="0"/>
              <a:t>Правка, Выделить все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Редактирование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7355160" cy="5112568"/>
          </a:xfrm>
        </p:spPr>
        <p:txBody>
          <a:bodyPr>
            <a:noAutofit/>
          </a:bodyPr>
          <a:lstStyle/>
          <a:p>
            <a:pPr marL="180975" indent="361950" algn="just">
              <a:buFontTx/>
              <a:buChar char="-"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преобразование, обеспечивающее добавление, удаление, перемещение или исправление содержания документа</a:t>
            </a:r>
          </a:p>
          <a:p>
            <a:pPr marL="180975" indent="361950" algn="just">
              <a:buFontTx/>
              <a:buChar char="-"/>
            </a:pPr>
            <a:endParaRPr lang="ru-RU" sz="12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180975" indent="361950" algn="just"/>
            <a:r>
              <a:rPr lang="ru-RU" sz="1500" b="1" dirty="0" smtClean="0"/>
              <a:t>К</a:t>
            </a:r>
            <a:r>
              <a:rPr lang="ru-RU" sz="1400" b="1" dirty="0" smtClean="0"/>
              <a:t>опирование текста.</a:t>
            </a:r>
            <a:r>
              <a:rPr lang="ru-RU" sz="1400" dirty="0" smtClean="0"/>
              <a:t>     Для осуществления процедуры копирования фрагмента текста выделите его и далее, используйте команду </a:t>
            </a:r>
            <a:r>
              <a:rPr lang="ru-RU" sz="1400" i="1" dirty="0" smtClean="0"/>
              <a:t>Копировать</a:t>
            </a:r>
            <a:r>
              <a:rPr lang="ru-RU" sz="1400" dirty="0" smtClean="0"/>
              <a:t> на вкладке ленты Главная (или с помощью одновременного нажатия клавиш </a:t>
            </a:r>
            <a:r>
              <a:rPr lang="ru-RU" sz="1400" i="1" dirty="0" err="1" smtClean="0"/>
              <a:t>Ctrl+C</a:t>
            </a:r>
            <a:r>
              <a:rPr lang="ru-RU" sz="1400" dirty="0" smtClean="0"/>
              <a:t>). Таким образом, вы скопировали выделенный фрагмент текста в буфер обмена. Далее, необходимо вставить копию выделенного фрагмента с помощью  команды </a:t>
            </a:r>
            <a:r>
              <a:rPr lang="ru-RU" sz="1400" i="1" dirty="0" smtClean="0"/>
              <a:t>Вставить </a:t>
            </a:r>
            <a:r>
              <a:rPr lang="ru-RU" sz="1400" dirty="0" smtClean="0"/>
              <a:t>на этой же вкладке.</a:t>
            </a:r>
          </a:p>
          <a:p>
            <a:pPr marL="180975" indent="361950" algn="just">
              <a:buNone/>
            </a:pPr>
            <a:endParaRPr lang="ru-RU" sz="1400" dirty="0" smtClean="0"/>
          </a:p>
          <a:p>
            <a:pPr marL="180975" indent="361950" algn="just"/>
            <a:r>
              <a:rPr lang="ru-RU" sz="1400" b="1" dirty="0" smtClean="0"/>
              <a:t>Перемещение текста. </a:t>
            </a:r>
            <a:r>
              <a:rPr lang="ru-RU" sz="1400" dirty="0" smtClean="0"/>
              <a:t>    Для перемещения фрагмента текста из одного раздела документа в другой выделите его и, далее используйте команду </a:t>
            </a:r>
            <a:r>
              <a:rPr lang="ru-RU" sz="1400" i="1" dirty="0" smtClean="0"/>
              <a:t>Вырезать</a:t>
            </a:r>
            <a:r>
              <a:rPr lang="ru-RU" sz="1400" dirty="0" smtClean="0"/>
              <a:t> (подобного эффекта можно достичь с помощью одновременного нажатия клавиш </a:t>
            </a:r>
            <a:r>
              <a:rPr lang="ru-RU" sz="1400" i="1" dirty="0" err="1" smtClean="0"/>
              <a:t>Ctrl+X</a:t>
            </a:r>
            <a:r>
              <a:rPr lang="ru-RU" sz="1400" dirty="0" smtClean="0"/>
              <a:t>). Затем после установки курсора в место вставки текстового фрагмента воспользуйтесь командой </a:t>
            </a:r>
            <a:r>
              <a:rPr lang="ru-RU" sz="1400" i="1" dirty="0" smtClean="0"/>
              <a:t>Вставить</a:t>
            </a:r>
            <a:r>
              <a:rPr lang="ru-RU" sz="1400" dirty="0" smtClean="0"/>
              <a:t> или же клавишами </a:t>
            </a:r>
            <a:r>
              <a:rPr lang="ru-RU" sz="1400" i="1" dirty="0" err="1" smtClean="0"/>
              <a:t>Ctrl+V</a:t>
            </a:r>
            <a:r>
              <a:rPr lang="ru-RU" sz="1400" dirty="0" smtClean="0"/>
              <a:t>.</a:t>
            </a:r>
          </a:p>
          <a:p>
            <a:pPr marL="180975" indent="361950" algn="just">
              <a:buNone/>
            </a:pPr>
            <a:endParaRPr lang="ru-RU" sz="1400" dirty="0" smtClean="0"/>
          </a:p>
          <a:p>
            <a:pPr marL="180975" indent="361950" algn="just"/>
            <a:r>
              <a:rPr lang="ru-RU" sz="1400" b="1" dirty="0" smtClean="0"/>
              <a:t>Удаление текста</a:t>
            </a:r>
            <a:r>
              <a:rPr lang="ru-RU" sz="1400" dirty="0" smtClean="0"/>
              <a:t>.     Для удаления фрагмента текста выделите его и, далее используйте клавишу </a:t>
            </a:r>
            <a:r>
              <a:rPr lang="ru-RU" sz="1400" i="1" dirty="0" err="1" smtClean="0"/>
              <a:t>Delete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3093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6923112" cy="1173480"/>
          </a:xfrm>
        </p:spPr>
        <p:txBody>
          <a:bodyPr>
            <a:normAutofit/>
          </a:bodyPr>
          <a:lstStyle/>
          <a:p>
            <a:r>
              <a:rPr lang="ru-RU" sz="3800" dirty="0" smtClean="0"/>
              <a:t>Форматирование текста</a:t>
            </a:r>
            <a:endParaRPr lang="ru-RU" sz="3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7211144" cy="1931584"/>
          </a:xfrm>
        </p:spPr>
        <p:txBody>
          <a:bodyPr>
            <a:normAutofit/>
          </a:bodyPr>
          <a:lstStyle/>
          <a:p>
            <a:pPr marL="180975" indent="361950" algn="just">
              <a:buFontTx/>
              <a:buChar char="-"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процесс установления параметров фрагмента текста,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которые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определяют внешний вид текста в этом фрагменте</a:t>
            </a:r>
          </a:p>
          <a:p>
            <a:pPr marL="180975" indent="361950" algn="just">
              <a:buFontTx/>
              <a:buChar char="-"/>
            </a:pPr>
            <a:endParaRPr lang="ru-RU" sz="1800" dirty="0" smtClean="0"/>
          </a:p>
          <a:p>
            <a:pPr marL="180975" indent="361950" algn="just">
              <a:buFontTx/>
              <a:buChar char="-"/>
            </a:pPr>
            <a:endParaRPr lang="ru-RU" sz="1800" dirty="0" smtClean="0"/>
          </a:p>
          <a:p>
            <a:pPr marL="180975" indent="361950" algn="just">
              <a:buFont typeface="Wingdings" pitchFamily="2" charset="2"/>
              <a:buChar char="§"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Шрифт. </a:t>
            </a:r>
            <a:r>
              <a:rPr lang="ru-RU" sz="1800" dirty="0" smtClean="0"/>
              <a:t>Основные параметры форматирования шрифта – гарнитура (тип шрифта), кегль (размер), цвет. Команды форматирования можно выбрать на вкладке ленты Главная: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6877943" cy="23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620688"/>
            <a:ext cx="7211144" cy="1440160"/>
          </a:xfrm>
        </p:spPr>
        <p:txBody>
          <a:bodyPr>
            <a:normAutofit/>
          </a:bodyPr>
          <a:lstStyle/>
          <a:p>
            <a:pPr marL="180975" indent="361950" algn="just">
              <a:buFont typeface="Wingdings" pitchFamily="2" charset="2"/>
              <a:buChar char="§"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Абзац. </a:t>
            </a:r>
            <a:r>
              <a:rPr lang="ru-RU" sz="1800" dirty="0" smtClean="0"/>
              <a:t>Основные параметры форматирования абзаца: отступы, выравнивание, междустрочный интервал. Команды форматирования можно выбрать в разделе ленты Главная. </a:t>
            </a:r>
          </a:p>
          <a:p>
            <a:pPr marL="180975" indent="361950" algn="just"/>
            <a:endParaRPr lang="ru-RU" sz="1800" dirty="0" smtClean="0"/>
          </a:p>
          <a:p>
            <a:pPr marL="180975" indent="361950" algn="just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Выравнивание </a:t>
            </a:r>
            <a:r>
              <a:rPr lang="ru-RU" sz="1800" dirty="0" smtClean="0"/>
              <a:t>в абзаце может быть: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36912"/>
            <a:ext cx="5610102" cy="317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1052736"/>
            <a:ext cx="4464496" cy="36004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Отступы</a:t>
            </a:r>
            <a:r>
              <a:rPr lang="ru-RU" sz="1800" dirty="0" smtClean="0"/>
              <a:t> устанавливают по линейке:</a:t>
            </a:r>
            <a:endParaRPr lang="ru-RU" sz="1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08920"/>
            <a:ext cx="6898522" cy="238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620688"/>
            <a:ext cx="7200800" cy="583264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     </a:t>
            </a:r>
          </a:p>
          <a:p>
            <a:pPr algn="just"/>
            <a:endParaRPr lang="ru-RU" sz="2000" dirty="0" smtClean="0"/>
          </a:p>
          <a:p>
            <a:pPr marL="180975" indent="361950" algn="just"/>
            <a:r>
              <a:rPr lang="ru-RU" sz="2000" dirty="0" smtClean="0"/>
              <a:t>  Создание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списков</a:t>
            </a:r>
            <a:r>
              <a:rPr lang="ru-RU" sz="2000" dirty="0" smtClean="0"/>
              <a:t>. В списке каждый абзац отформатирован одинаково и начинается с номера (нумерованный список) или специального значка – маркера (маркированный список). </a:t>
            </a:r>
          </a:p>
          <a:p>
            <a:pPr marL="180975" indent="361950" algn="just"/>
            <a:r>
              <a:rPr lang="ru-RU" sz="2000" dirty="0" smtClean="0"/>
              <a:t>Чтобы начать и завершить список, щелкните кнопку </a:t>
            </a:r>
            <a:r>
              <a:rPr lang="ru-RU" sz="2000" b="1" i="1" dirty="0" smtClean="0"/>
              <a:t>Начать список 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780928"/>
            <a:ext cx="1296144" cy="30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17032"/>
            <a:ext cx="7277908" cy="166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903603" cy="347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  <p:sp>
        <p:nvSpPr>
          <p:cNvPr id="11" name="Содержимое 3"/>
          <p:cNvSpPr>
            <a:spLocks noGrp="1"/>
          </p:cNvSpPr>
          <p:nvPr>
            <p:ph type="body" sz="half" idx="2"/>
          </p:nvPr>
        </p:nvSpPr>
        <p:spPr>
          <a:xfrm>
            <a:off x="5436096" y="1052736"/>
            <a:ext cx="3430909" cy="446370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800" dirty="0" smtClean="0">
                <a:cs typeface="Times New Roman" pitchFamily="18" charset="0"/>
              </a:rPr>
              <a:t>При создании </a:t>
            </a:r>
            <a:r>
              <a:rPr lang="ru-RU" sz="1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маркиро-ванного</a:t>
            </a:r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списка </a:t>
            </a:r>
            <a:r>
              <a:rPr lang="ru-RU" sz="1800" dirty="0" smtClean="0">
                <a:cs typeface="Times New Roman" pitchFamily="18" charset="0"/>
              </a:rPr>
              <a:t>можно использовать различные типы маркеров, как по начертанию, так и по размеру и цвету. Для того чтобы создать маркированный список </a:t>
            </a:r>
            <a:r>
              <a:rPr lang="ru-RU" sz="1800" dirty="0" smtClean="0">
                <a:cs typeface="Times New Roman" pitchFamily="18" charset="0"/>
              </a:rPr>
              <a:t>следует </a:t>
            </a:r>
            <a:r>
              <a:rPr lang="ru-RU" sz="1800" dirty="0" smtClean="0">
                <a:cs typeface="Times New Roman" pitchFamily="18" charset="0"/>
              </a:rPr>
              <a:t>выделить фрагмент текста и выполнить </a:t>
            </a:r>
            <a:r>
              <a:rPr lang="ru-RU" sz="1800" dirty="0" smtClean="0">
                <a:cs typeface="Times New Roman" pitchFamily="18" charset="0"/>
              </a:rPr>
              <a:t>команду</a:t>
            </a:r>
            <a:r>
              <a:rPr lang="ru-RU" sz="1800" i="1" dirty="0" smtClean="0">
                <a:cs typeface="Times New Roman" pitchFamily="18" charset="0"/>
              </a:rPr>
              <a:t> Список</a:t>
            </a:r>
            <a:r>
              <a:rPr lang="ru-RU" sz="1800" dirty="0" smtClean="0"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ru-RU" sz="1800" dirty="0" smtClean="0">
                <a:cs typeface="Times New Roman" pitchFamily="18" charset="0"/>
              </a:rPr>
              <a:t>      В открывшемся </a:t>
            </a:r>
            <a:r>
              <a:rPr lang="ru-RU" sz="1800" dirty="0" err="1" smtClean="0">
                <a:cs typeface="Times New Roman" pitchFamily="18" charset="0"/>
              </a:rPr>
              <a:t>диало-говом</a:t>
            </a:r>
            <a:r>
              <a:rPr lang="ru-RU" sz="1800" dirty="0" smtClean="0">
                <a:cs typeface="Times New Roman" pitchFamily="18" charset="0"/>
              </a:rPr>
              <a:t> окне </a:t>
            </a:r>
            <a:r>
              <a:rPr lang="ru-RU" sz="1800" i="1" dirty="0" smtClean="0">
                <a:cs typeface="Times New Roman" pitchFamily="18" charset="0"/>
              </a:rPr>
              <a:t>Список</a:t>
            </a:r>
            <a:r>
              <a:rPr lang="ru-RU" sz="1800" dirty="0" smtClean="0">
                <a:cs typeface="Times New Roman" pitchFamily="18" charset="0"/>
              </a:rPr>
              <a:t>, следует выбрать вкладку </a:t>
            </a:r>
            <a:r>
              <a:rPr lang="ru-RU" sz="1800" i="1" dirty="0" err="1" smtClean="0">
                <a:cs typeface="Times New Roman" pitchFamily="18" charset="0"/>
              </a:rPr>
              <a:t>Маркиро-ванный</a:t>
            </a:r>
            <a:r>
              <a:rPr lang="ru-RU" sz="1800" dirty="0" smtClean="0">
                <a:cs typeface="Times New Roman" pitchFamily="18" charset="0"/>
              </a:rPr>
              <a:t> и, далее выбрать </a:t>
            </a:r>
            <a:r>
              <a:rPr lang="ru-RU" sz="1800" dirty="0" err="1" smtClean="0">
                <a:cs typeface="Times New Roman" pitchFamily="18" charset="0"/>
              </a:rPr>
              <a:t>пон-равившийся</a:t>
            </a:r>
            <a:r>
              <a:rPr lang="ru-RU" sz="1800" dirty="0" smtClean="0">
                <a:cs typeface="Times New Roman" pitchFamily="18" charset="0"/>
              </a:rPr>
              <a:t> стиль маркера. </a:t>
            </a:r>
            <a:endParaRPr lang="ru-RU" sz="1800" dirty="0"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1196752"/>
            <a:ext cx="3429000" cy="4608512"/>
          </a:xfrm>
        </p:spPr>
        <p:txBody>
          <a:bodyPr/>
          <a:lstStyle/>
          <a:p>
            <a:pPr algn="just"/>
            <a:r>
              <a:rPr lang="ru-RU" dirty="0" smtClean="0"/>
              <a:t>        </a:t>
            </a:r>
            <a:r>
              <a:rPr lang="ru-RU" sz="1800" dirty="0" smtClean="0"/>
              <a:t>При использовании </a:t>
            </a:r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нумерованных списков </a:t>
            </a:r>
            <a:r>
              <a:rPr lang="ru-RU" sz="1800" dirty="0" smtClean="0"/>
              <a:t>можно использовать, как различные стили нумерации (например, арабские и римские цифры), так и начинать нумерацию с различного уровня.</a:t>
            </a:r>
          </a:p>
          <a:p>
            <a:pPr algn="just"/>
            <a:r>
              <a:rPr lang="ru-RU" sz="1800" dirty="0" smtClean="0"/>
              <a:t>      Чтобы поменять стиль нумерации, размер, уровень и т.п., следует щелкнуть по кнопке </a:t>
            </a:r>
            <a:r>
              <a:rPr lang="ru-RU" sz="1800" i="1" dirty="0" smtClean="0"/>
              <a:t>Изменить</a:t>
            </a:r>
            <a:r>
              <a:rPr lang="ru-RU" sz="1800" dirty="0" smtClean="0"/>
              <a:t> и, далее выбрать соответствующие атрибуты шрифта.</a:t>
            </a:r>
            <a:endParaRPr lang="ru-RU" sz="1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3600400" cy="466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09410"/>
            <a:ext cx="2952328" cy="553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sz="half" idx="2"/>
          </p:nvPr>
        </p:nvSpPr>
        <p:spPr>
          <a:xfrm>
            <a:off x="539552" y="1124744"/>
            <a:ext cx="3744416" cy="4065885"/>
          </a:xfrm>
        </p:spPr>
        <p:txBody>
          <a:bodyPr>
            <a:normAutofit/>
          </a:bodyPr>
          <a:lstStyle/>
          <a:p>
            <a:pPr marL="180975" indent="361950" algn="just">
              <a:spcBef>
                <a:spcPts val="0"/>
              </a:spcBef>
              <a:buNone/>
            </a:pPr>
            <a:r>
              <a:rPr lang="ru-RU" sz="1800" dirty="0" smtClean="0">
                <a:cs typeface="Times New Roman" pitchFamily="18" charset="0"/>
              </a:rPr>
              <a:t> Для создания </a:t>
            </a:r>
            <a:r>
              <a:rPr lang="ru-RU" sz="1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многоуров-невого</a:t>
            </a:r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списка </a:t>
            </a:r>
            <a:r>
              <a:rPr lang="ru-RU" sz="1800" dirty="0" smtClean="0">
                <a:cs typeface="Times New Roman" pitchFamily="18" charset="0"/>
              </a:rPr>
              <a:t>следует </a:t>
            </a:r>
            <a:r>
              <a:rPr lang="ru-RU" sz="1800" dirty="0" smtClean="0">
                <a:cs typeface="Times New Roman" pitchFamily="18" charset="0"/>
              </a:rPr>
              <a:t>в </a:t>
            </a:r>
            <a:r>
              <a:rPr lang="ru-RU" sz="1800" dirty="0" smtClean="0">
                <a:cs typeface="Times New Roman" pitchFamily="18" charset="0"/>
              </a:rPr>
              <a:t>диалоговом окне </a:t>
            </a:r>
            <a:r>
              <a:rPr lang="ru-RU" sz="1800" i="1" dirty="0" smtClean="0">
                <a:cs typeface="Times New Roman" pitchFamily="18" charset="0"/>
              </a:rPr>
              <a:t>Список </a:t>
            </a:r>
            <a:r>
              <a:rPr lang="ru-RU" sz="1800" dirty="0" smtClean="0">
                <a:cs typeface="Times New Roman" pitchFamily="18" charset="0"/>
              </a:rPr>
              <a:t>щелкнуть по вкладке </a:t>
            </a:r>
            <a:r>
              <a:rPr lang="ru-RU" sz="1800" i="1" dirty="0" smtClean="0">
                <a:cs typeface="Times New Roman" pitchFamily="18" charset="0"/>
              </a:rPr>
              <a:t>Многоуровневый</a:t>
            </a:r>
            <a:r>
              <a:rPr lang="ru-RU" sz="1800" dirty="0" smtClean="0">
                <a:cs typeface="Times New Roman" pitchFamily="18" charset="0"/>
              </a:rPr>
              <a:t>. </a:t>
            </a:r>
          </a:p>
          <a:p>
            <a:pPr marL="180975" indent="361950" algn="just">
              <a:spcBef>
                <a:spcPts val="0"/>
              </a:spcBef>
              <a:buNone/>
            </a:pPr>
            <a:r>
              <a:rPr lang="ru-RU" sz="1800" dirty="0" smtClean="0">
                <a:cs typeface="Times New Roman" pitchFamily="18" charset="0"/>
              </a:rPr>
              <a:t>Далее можно выбрать стиль многоуровневого списка и изменить атрибуты списка, воспользовавшись кнопкой </a:t>
            </a:r>
            <a:r>
              <a:rPr lang="ru-RU" sz="1800" i="1" dirty="0" smtClean="0">
                <a:cs typeface="Times New Roman" pitchFamily="18" charset="0"/>
              </a:rPr>
              <a:t>Изменить</a:t>
            </a:r>
            <a:r>
              <a:rPr lang="ru-RU" sz="1800" dirty="0" smtClean="0">
                <a:cs typeface="Times New Roman" pitchFamily="18" charset="0"/>
              </a:rPr>
              <a:t>.</a:t>
            </a:r>
            <a:endParaRPr lang="ru-RU" sz="1800" dirty="0"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188640"/>
            <a:ext cx="5093564" cy="720080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1385392"/>
            <a:ext cx="6048672" cy="54726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Содержание…………………………………………………</a:t>
            </a:r>
            <a:r>
              <a:rPr lang="ru-RU" dirty="0" smtClean="0">
                <a:hlinkClick r:id="rId2" action="ppaction://hlinksldjump"/>
              </a:rPr>
              <a:t>Слайд 2</a:t>
            </a:r>
            <a:endParaRPr lang="ru-RU" dirty="0" smtClean="0"/>
          </a:p>
          <a:p>
            <a:pPr algn="just"/>
            <a:r>
              <a:rPr lang="ru-RU" dirty="0" smtClean="0"/>
              <a:t>Общие сведения…………………………………….….</a:t>
            </a:r>
            <a:r>
              <a:rPr lang="ru-RU" dirty="0" smtClean="0">
                <a:hlinkClick r:id="rId3" action="ppaction://hlinksldjump"/>
              </a:rPr>
              <a:t>Слайд 3</a:t>
            </a:r>
            <a:endParaRPr lang="ru-RU" dirty="0" smtClean="0"/>
          </a:p>
          <a:p>
            <a:pPr algn="just"/>
            <a:r>
              <a:rPr lang="ru-RU" dirty="0" smtClean="0"/>
              <a:t>Запуск программы………………………………….….</a:t>
            </a:r>
            <a:r>
              <a:rPr lang="ru-RU" dirty="0" smtClean="0">
                <a:hlinkClick r:id="rId4" action="ppaction://hlinksldjump"/>
              </a:rPr>
              <a:t>Слайд 4</a:t>
            </a:r>
            <a:endParaRPr lang="ru-RU" dirty="0" smtClean="0"/>
          </a:p>
          <a:p>
            <a:pPr algn="just"/>
            <a:r>
              <a:rPr lang="ru-RU" dirty="0" smtClean="0"/>
              <a:t>Выход из программы………….………............</a:t>
            </a:r>
            <a:r>
              <a:rPr lang="ru-RU" dirty="0" smtClean="0">
                <a:hlinkClick r:id="rId5" action="ppaction://hlinksldjump"/>
              </a:rPr>
              <a:t>Слайд 5</a:t>
            </a:r>
            <a:endParaRPr lang="ru-RU" dirty="0" smtClean="0"/>
          </a:p>
          <a:p>
            <a:pPr algn="just"/>
            <a:r>
              <a:rPr lang="ru-RU" dirty="0" smtClean="0"/>
              <a:t>Основные элементы окна </a:t>
            </a:r>
            <a:r>
              <a:rPr lang="en-US" dirty="0" smtClean="0"/>
              <a:t>Word</a:t>
            </a:r>
            <a:r>
              <a:rPr lang="ru-RU" dirty="0" smtClean="0"/>
              <a:t>………….…….</a:t>
            </a:r>
            <a:r>
              <a:rPr lang="ru-RU" dirty="0" smtClean="0">
                <a:hlinkClick r:id="rId6" action="ppaction://hlinksldjump"/>
              </a:rPr>
              <a:t>Слайд 6</a:t>
            </a:r>
            <a:endParaRPr lang="ru-RU" dirty="0" smtClean="0"/>
          </a:p>
          <a:p>
            <a:pPr algn="just"/>
            <a:r>
              <a:rPr lang="ru-RU" dirty="0" smtClean="0"/>
              <a:t>Правила ввода текста………………………….</a:t>
            </a:r>
            <a:r>
              <a:rPr lang="ru-RU" dirty="0" smtClean="0">
                <a:hlinkClick r:id="rId7" action="ppaction://hlinksldjump"/>
              </a:rPr>
              <a:t>Слайды 7-8</a:t>
            </a:r>
            <a:endParaRPr lang="ru-RU" dirty="0" smtClean="0"/>
          </a:p>
          <a:p>
            <a:pPr algn="just"/>
            <a:r>
              <a:rPr lang="ru-RU" dirty="0" smtClean="0"/>
              <a:t>Перемещение по тексту……………………….……</a:t>
            </a:r>
            <a:r>
              <a:rPr lang="ru-RU" dirty="0" smtClean="0">
                <a:hlinkClick r:id="rId8" action="ppaction://hlinksldjump"/>
              </a:rPr>
              <a:t>Слайд 9</a:t>
            </a:r>
            <a:endParaRPr lang="ru-RU" dirty="0" smtClean="0"/>
          </a:p>
          <a:p>
            <a:pPr algn="just"/>
            <a:r>
              <a:rPr lang="ru-RU" dirty="0" smtClean="0"/>
              <a:t>Выделение фрагмента текста….………</a:t>
            </a:r>
            <a:r>
              <a:rPr lang="ru-RU" dirty="0" smtClean="0">
                <a:hlinkClick r:id="rId9" action="ppaction://hlinksldjump"/>
              </a:rPr>
              <a:t>Слайды 10-11</a:t>
            </a:r>
            <a:endParaRPr lang="ru-RU" dirty="0" smtClean="0"/>
          </a:p>
          <a:p>
            <a:pPr algn="just"/>
            <a:r>
              <a:rPr lang="ru-RU" dirty="0" smtClean="0"/>
              <a:t>Редактирование текста……………………….….</a:t>
            </a:r>
            <a:r>
              <a:rPr lang="ru-RU" dirty="0" smtClean="0">
                <a:hlinkClick r:id="rId10" action="ppaction://hlinksldjump"/>
              </a:rPr>
              <a:t>Слайд 12</a:t>
            </a:r>
            <a:endParaRPr lang="ru-RU" dirty="0" smtClean="0"/>
          </a:p>
          <a:p>
            <a:pPr algn="just"/>
            <a:r>
              <a:rPr lang="ru-RU" dirty="0" smtClean="0"/>
              <a:t>Форматирование текста……………………</a:t>
            </a:r>
            <a:r>
              <a:rPr lang="ru-RU" dirty="0" smtClean="0">
                <a:hlinkClick r:id="rId11" action="ppaction://hlinksldjump"/>
              </a:rPr>
              <a:t>Слайды 13-21</a:t>
            </a:r>
            <a:endParaRPr lang="ru-RU" dirty="0" smtClean="0"/>
          </a:p>
          <a:p>
            <a:pPr algn="just"/>
            <a:r>
              <a:rPr lang="ru-RU" dirty="0" smtClean="0"/>
              <a:t>Параметры страницы……………………….</a:t>
            </a:r>
            <a:r>
              <a:rPr lang="ru-RU" dirty="0" smtClean="0">
                <a:hlinkClick r:id="rId12" action="ppaction://hlinksldjump"/>
              </a:rPr>
              <a:t>Слайды 22-23 </a:t>
            </a:r>
            <a:endParaRPr lang="ru-RU" dirty="0" smtClean="0"/>
          </a:p>
          <a:p>
            <a:pPr algn="just"/>
            <a:r>
              <a:rPr lang="ru-RU" dirty="0" smtClean="0"/>
              <a:t>Вставка таблицы……………………………..………</a:t>
            </a:r>
            <a:r>
              <a:rPr lang="ru-RU" dirty="0" smtClean="0">
                <a:hlinkClick r:id="rId13" action="ppaction://hlinksldjump"/>
              </a:rPr>
              <a:t>Слайд 24</a:t>
            </a:r>
            <a:endParaRPr lang="ru-RU" dirty="0" smtClean="0"/>
          </a:p>
          <a:p>
            <a:pPr algn="just"/>
            <a:r>
              <a:rPr lang="ru-RU" dirty="0" smtClean="0"/>
              <a:t>Создание таблицы…………………………………..</a:t>
            </a:r>
            <a:r>
              <a:rPr lang="ru-RU" dirty="0" smtClean="0">
                <a:hlinkClick r:id="rId14" action="ppaction://hlinksldjump"/>
              </a:rPr>
              <a:t>Слайд 25</a:t>
            </a:r>
            <a:endParaRPr lang="ru-RU" dirty="0" smtClean="0"/>
          </a:p>
          <a:p>
            <a:pPr algn="just"/>
            <a:r>
              <a:rPr lang="ru-RU" dirty="0" smtClean="0"/>
              <a:t>Вставка рисунка, картинки, клипа…………</a:t>
            </a:r>
            <a:r>
              <a:rPr lang="ru-RU" dirty="0" smtClean="0">
                <a:hlinkClick r:id="" action="ppaction://noaction"/>
              </a:rPr>
              <a:t>Слайд 26</a:t>
            </a:r>
            <a:endParaRPr lang="ru-RU" dirty="0" smtClean="0"/>
          </a:p>
          <a:p>
            <a:pPr algn="just"/>
            <a:r>
              <a:rPr lang="ru-RU" dirty="0" smtClean="0"/>
              <a:t>Печать……………………………………………….</a:t>
            </a:r>
            <a:r>
              <a:rPr lang="ru-RU" dirty="0" smtClean="0">
                <a:hlinkClick r:id="rId15" action="ppaction://hlinksldjump"/>
              </a:rPr>
              <a:t>Слайды 27-28</a:t>
            </a:r>
            <a:endParaRPr lang="ru-RU" dirty="0" smtClean="0"/>
          </a:p>
          <a:p>
            <a:pPr algn="just"/>
            <a:r>
              <a:rPr lang="ru-RU" dirty="0" smtClean="0"/>
              <a:t>Список литературы………………………………….</a:t>
            </a:r>
            <a:r>
              <a:rPr lang="ru-RU" dirty="0" smtClean="0">
                <a:hlinkClick r:id="rId16" action="ppaction://hlinksldjump"/>
              </a:rPr>
              <a:t>Слайд 29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en-US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3744416" cy="4785395"/>
          </a:xfrm>
        </p:spPr>
        <p:txBody>
          <a:bodyPr>
            <a:normAutofit/>
          </a:bodyPr>
          <a:lstStyle/>
          <a:p>
            <a:pPr marL="180975" indent="36195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Для изменения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межстрочного интервала</a:t>
            </a:r>
            <a:r>
              <a:rPr lang="ru-RU" sz="2000" dirty="0" smtClean="0">
                <a:cs typeface="Times New Roman" pitchFamily="18" charset="0"/>
              </a:rPr>
              <a:t> необходимо в диалоговом окне </a:t>
            </a:r>
            <a:r>
              <a:rPr lang="ru-RU" sz="2000" i="1" dirty="0" smtClean="0">
                <a:cs typeface="Times New Roman" pitchFamily="18" charset="0"/>
              </a:rPr>
              <a:t>Абзац</a:t>
            </a:r>
            <a:r>
              <a:rPr lang="ru-RU" sz="2000" dirty="0" smtClean="0">
                <a:cs typeface="Times New Roman" pitchFamily="18" charset="0"/>
              </a:rPr>
              <a:t>, в разделе </a:t>
            </a:r>
            <a:r>
              <a:rPr lang="ru-RU" sz="2000" i="1" dirty="0" smtClean="0">
                <a:cs typeface="Times New Roman" pitchFamily="18" charset="0"/>
              </a:rPr>
              <a:t>Интервал</a:t>
            </a:r>
            <a:r>
              <a:rPr lang="ru-RU" sz="2000" dirty="0" smtClean="0">
                <a:cs typeface="Times New Roman" pitchFamily="18" charset="0"/>
              </a:rPr>
              <a:t>, выбрать из раскрывающегося списка межстрочный интервал.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11960" y="980728"/>
            <a:ext cx="3680801" cy="400685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7344816" cy="5907056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180975" indent="361950" algn="just">
              <a:buNone/>
            </a:pPr>
            <a:r>
              <a:rPr lang="ru-RU" sz="3300" dirty="0" smtClean="0">
                <a:cs typeface="Times New Roman" pitchFamily="18" charset="0"/>
              </a:rPr>
              <a:t>Программа </a:t>
            </a:r>
            <a:r>
              <a:rPr lang="en-US" sz="3300" dirty="0" smtClean="0">
                <a:cs typeface="Times New Roman" pitchFamily="18" charset="0"/>
              </a:rPr>
              <a:t>Ms</a:t>
            </a:r>
            <a:r>
              <a:rPr lang="ru-RU" sz="3300" dirty="0" err="1" smtClean="0">
                <a:cs typeface="Times New Roman" pitchFamily="18" charset="0"/>
              </a:rPr>
              <a:t>Word</a:t>
            </a:r>
            <a:r>
              <a:rPr lang="ru-RU" sz="3300" dirty="0" smtClean="0">
                <a:cs typeface="Times New Roman" pitchFamily="18" charset="0"/>
              </a:rPr>
              <a:t> предлагает шесть возможностей установки межстрочного интервала, то есть расстояния между строками:</a:t>
            </a:r>
            <a:endParaRPr lang="en-US" sz="3300" dirty="0" smtClean="0">
              <a:cs typeface="Times New Roman" pitchFamily="18" charset="0"/>
            </a:endParaRPr>
          </a:p>
          <a:p>
            <a:pPr marL="180975" indent="361950" algn="just">
              <a:buNone/>
            </a:pPr>
            <a:endParaRPr lang="ru-RU" sz="3300" dirty="0" smtClean="0">
              <a:cs typeface="Times New Roman" pitchFamily="18" charset="0"/>
            </a:endParaRP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Одинарный</a:t>
            </a:r>
            <a:r>
              <a:rPr lang="ru-RU" sz="3300" dirty="0" smtClean="0">
                <a:cs typeface="Times New Roman" pitchFamily="18" charset="0"/>
              </a:rPr>
              <a:t> – интервал, достаточный для изображения самых крупных символов в строке;</a:t>
            </a: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Полуторный</a:t>
            </a:r>
            <a:r>
              <a:rPr lang="ru-RU" sz="3300" dirty="0" smtClean="0">
                <a:cs typeface="Times New Roman" pitchFamily="18" charset="0"/>
              </a:rPr>
              <a:t> – равен полутора одинарным интервалам;</a:t>
            </a: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Двойной</a:t>
            </a:r>
            <a:r>
              <a:rPr lang="ru-RU" sz="3300" dirty="0" smtClean="0">
                <a:cs typeface="Times New Roman" pitchFamily="18" charset="0"/>
              </a:rPr>
              <a:t> – в два раза больше одинарного интервала;</a:t>
            </a: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Минимум</a:t>
            </a:r>
            <a:r>
              <a:rPr lang="ru-RU" sz="3300" dirty="0" smtClean="0">
                <a:cs typeface="Times New Roman" pitchFamily="18" charset="0"/>
              </a:rPr>
              <a:t> – устанавливает минимальное допустимое расстояние между строками, не превосходящее величины, заданной в поле Значение;</a:t>
            </a: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Точно </a:t>
            </a:r>
            <a:r>
              <a:rPr lang="ru-RU" sz="3300" dirty="0" smtClean="0">
                <a:cs typeface="Times New Roman" pitchFamily="18" charset="0"/>
              </a:rPr>
              <a:t>– расстояние между строками определяется величиной из поля Значение;</a:t>
            </a:r>
          </a:p>
          <a:p>
            <a:pPr marL="180975" indent="361950" algn="just"/>
            <a:r>
              <a:rPr lang="ru-RU" sz="3300" i="1" dirty="0" smtClean="0">
                <a:cs typeface="Times New Roman" pitchFamily="18" charset="0"/>
              </a:rPr>
              <a:t>Множитель</a:t>
            </a:r>
            <a:r>
              <a:rPr lang="ru-RU" sz="3300" dirty="0" smtClean="0">
                <a:cs typeface="Times New Roman" pitchFamily="18" charset="0"/>
              </a:rPr>
              <a:t> – используется для ввода кратных межстрочных интервалов, отличных от одинарного, полуторного или двойного. Шаг множителя – половина высоты строки.</a:t>
            </a:r>
          </a:p>
          <a:p>
            <a:pPr marL="180975" indent="36195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Параметры страницы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412776"/>
            <a:ext cx="3816424" cy="4813995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000" dirty="0" smtClean="0"/>
              <a:t>       </a:t>
            </a:r>
          </a:p>
          <a:p>
            <a:pPr algn="just">
              <a:buNone/>
            </a:pPr>
            <a:endParaRPr lang="ru-RU" sz="2000" dirty="0" smtClean="0"/>
          </a:p>
          <a:p>
            <a:pPr marL="180975" indent="361950" algn="just">
              <a:buNone/>
            </a:pPr>
            <a:r>
              <a:rPr lang="ru-RU" sz="2000" dirty="0" smtClean="0"/>
              <a:t>Во вкладке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Поля </a:t>
            </a:r>
            <a:r>
              <a:rPr lang="ru-RU" sz="2000" dirty="0" smtClean="0"/>
              <a:t>можно установить: Верхнее, Нижнее, Левое, Правое поля страницы.</a:t>
            </a:r>
          </a:p>
          <a:p>
            <a:pPr marL="180975" indent="361950" algn="just">
              <a:buNone/>
            </a:pPr>
            <a:r>
              <a:rPr lang="ru-RU" sz="2000" dirty="0" smtClean="0"/>
              <a:t>В рамке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Ориентация</a:t>
            </a:r>
            <a:r>
              <a:rPr lang="ru-RU" sz="2000" dirty="0" smtClean="0"/>
              <a:t> можно выбрать книжную или альбомную ориентацию страницы.</a:t>
            </a:r>
          </a:p>
          <a:p>
            <a:pPr marL="180975" indent="361950" algn="just">
              <a:buNone/>
            </a:pPr>
            <a:r>
              <a:rPr lang="ru-RU" sz="2000" dirty="0" smtClean="0"/>
              <a:t>В рамке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Образец </a:t>
            </a:r>
            <a:r>
              <a:rPr lang="ru-RU" sz="2000" dirty="0" smtClean="0"/>
              <a:t>показан внешний вид страницы с выбранными  параметрами.</a:t>
            </a:r>
          </a:p>
          <a:p>
            <a:pPr marL="180975" indent="361950" algn="just">
              <a:buNone/>
            </a:pPr>
            <a:r>
              <a:rPr lang="ru-RU" sz="2000" dirty="0" smtClean="0"/>
              <a:t>При отсутствии необходимых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размеров бумаги </a:t>
            </a:r>
            <a:r>
              <a:rPr lang="ru-RU" sz="2000" dirty="0" smtClean="0"/>
              <a:t>в списке, то в поле Ширина и Высота можно ввести соответствующие значения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785598"/>
            <a:ext cx="3521075" cy="415516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412776"/>
            <a:ext cx="3960440" cy="4813995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000" dirty="0" smtClean="0"/>
              <a:t>       </a:t>
            </a:r>
          </a:p>
          <a:p>
            <a:pPr marL="180975" indent="361950" algn="just">
              <a:buNone/>
            </a:pPr>
            <a:r>
              <a:rPr lang="ru-RU" sz="2200" dirty="0" smtClean="0"/>
              <a:t>Для изменения разметки и форматирования одной или нескольких страниц документа используются </a:t>
            </a: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разрывы раздела</a:t>
            </a:r>
            <a:r>
              <a:rPr lang="ru-RU" sz="2200" dirty="0" smtClean="0"/>
              <a:t>. </a:t>
            </a:r>
          </a:p>
          <a:p>
            <a:pPr marL="180975" indent="361950" algn="just">
              <a:buNone/>
            </a:pPr>
            <a:r>
              <a:rPr lang="ru-RU" sz="2200" dirty="0" smtClean="0"/>
              <a:t>Например, можно разметить часть страницы с одной колонкой как имеющую две колонки, разделить главы документа так, чтобы нумерация страниц для каждой из глав начиналась с 1, или задать разные колонтитулы для различных разделов документа</a:t>
            </a:r>
          </a:p>
          <a:p>
            <a:pPr marL="180975" indent="361950" algn="just">
              <a:buNone/>
            </a:pPr>
            <a:endParaRPr lang="ru-RU" sz="2000" dirty="0" smtClean="0"/>
          </a:p>
          <a:p>
            <a:pPr marL="180975" indent="361950" algn="just">
              <a:buNone/>
            </a:pPr>
            <a:r>
              <a:rPr lang="ru-RU" sz="2000" dirty="0" smtClean="0"/>
              <a:t>	</a:t>
            </a:r>
            <a:endParaRPr lang="ru-RU" sz="20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436379" cy="468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692696"/>
            <a:ext cx="7098032" cy="44466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Разрыв страницы</a:t>
            </a:r>
            <a:endParaRPr lang="ru-RU" sz="24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Вставка таблицы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499176" cy="4846320"/>
          </a:xfrm>
        </p:spPr>
        <p:txBody>
          <a:bodyPr>
            <a:normAutofit fontScale="47500" lnSpcReduction="20000"/>
          </a:bodyPr>
          <a:lstStyle/>
          <a:p>
            <a:pPr marL="180975" indent="361950" algn="just">
              <a:buNone/>
            </a:pPr>
            <a:r>
              <a:rPr lang="ru-RU" sz="2500" dirty="0" smtClean="0"/>
              <a:t>Чтобы вставить в документ таблицу из коллекции предварительно отформатированных таблиц, можно воспользоваться шаблонами таблиц. </a:t>
            </a:r>
          </a:p>
          <a:p>
            <a:pPr marL="180975" indent="361950" algn="just">
              <a:buNone/>
            </a:pPr>
            <a:endParaRPr lang="ru-RU" sz="2500" dirty="0" smtClean="0"/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Щелкните место, куда требуется вставить новую таблицу. 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На вкладке </a:t>
            </a:r>
            <a:r>
              <a:rPr lang="ru-RU" sz="2500" b="1" dirty="0" smtClean="0"/>
              <a:t>Вставка</a:t>
            </a:r>
            <a:r>
              <a:rPr lang="ru-RU" sz="2500" dirty="0" smtClean="0"/>
              <a:t> в группе </a:t>
            </a:r>
            <a:r>
              <a:rPr lang="ru-RU" sz="2500" b="1" dirty="0" smtClean="0"/>
              <a:t>Таблицы</a:t>
            </a:r>
            <a:r>
              <a:rPr lang="ru-RU" sz="2500" dirty="0" smtClean="0"/>
              <a:t> нажмите кнопку </a:t>
            </a:r>
            <a:r>
              <a:rPr lang="ru-RU" sz="2500" b="1" dirty="0" smtClean="0"/>
              <a:t>Таблица, </a:t>
            </a:r>
            <a:r>
              <a:rPr lang="ru-RU" sz="2500" dirty="0" smtClean="0"/>
              <a:t>выберите </a:t>
            </a:r>
            <a:r>
              <a:rPr lang="ru-RU" sz="2500" dirty="0" smtClean="0"/>
              <a:t>нужный шаблон.</a:t>
            </a:r>
          </a:p>
          <a:p>
            <a:pPr marL="180975" lvl="0" indent="361950" algn="just">
              <a:buFont typeface="+mj-lt"/>
              <a:buAutoNum type="arabicPeriod"/>
            </a:pPr>
            <a:endParaRPr lang="ru-RU" sz="2500" dirty="0" smtClean="0"/>
          </a:p>
          <a:p>
            <a:pPr marL="180975" lvl="0" indent="361950" algn="just">
              <a:buFont typeface="+mj-lt"/>
              <a:buAutoNum type="arabicPeriod"/>
            </a:pPr>
            <a:endParaRPr lang="ru-RU" sz="2500" dirty="0" smtClean="0"/>
          </a:p>
          <a:p>
            <a:pPr marL="180975" lvl="0" indent="361950" algn="just">
              <a:buFont typeface="+mj-lt"/>
              <a:buAutoNum type="arabicPeriod"/>
            </a:pPr>
            <a:endParaRPr lang="ru-RU" sz="2500" dirty="0" smtClean="0"/>
          </a:p>
          <a:p>
            <a:pPr marL="180975" lvl="0" indent="361950" algn="just">
              <a:buFont typeface="+mj-lt"/>
              <a:buAutoNum type="arabicPeriod"/>
            </a:pPr>
            <a:endParaRPr lang="ru-RU" sz="2500" dirty="0" smtClean="0"/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Замените данные шаблона своими данными.</a:t>
            </a:r>
          </a:p>
          <a:p>
            <a:pPr marL="180975" indent="361950" algn="just">
              <a:buNone/>
            </a:pPr>
            <a:r>
              <a:rPr lang="ru-RU" sz="2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Использование меню Таблица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Щелкните в документе место, куда требуется вставить новую таблицу.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На вкладке </a:t>
            </a:r>
            <a:r>
              <a:rPr lang="ru-RU" sz="2500" b="1" dirty="0" smtClean="0"/>
              <a:t>Вставка </a:t>
            </a:r>
            <a:r>
              <a:rPr lang="ru-RU" sz="2500" dirty="0" smtClean="0"/>
              <a:t>в группе </a:t>
            </a:r>
            <a:r>
              <a:rPr lang="ru-RU" sz="2500" b="1" dirty="0" smtClean="0"/>
              <a:t>Таблицы</a:t>
            </a:r>
            <a:r>
              <a:rPr lang="ru-RU" sz="2500" dirty="0" smtClean="0"/>
              <a:t> нажмите кнопку </a:t>
            </a:r>
            <a:r>
              <a:rPr lang="ru-RU" sz="2500" b="1" dirty="0" smtClean="0"/>
              <a:t>Таблица</a:t>
            </a:r>
            <a:r>
              <a:rPr lang="ru-RU" sz="2500" dirty="0" smtClean="0"/>
              <a:t>, а затем в области </a:t>
            </a:r>
            <a:r>
              <a:rPr lang="ru-RU" sz="2500" b="1" dirty="0" smtClean="0"/>
              <a:t>Вставить таблицу</a:t>
            </a:r>
            <a:r>
              <a:rPr lang="ru-RU" sz="2500" dirty="0" smtClean="0"/>
              <a:t> путем перетаскивания выберите нужное число строк и столбцов.</a:t>
            </a:r>
          </a:p>
          <a:p>
            <a:pPr marL="180975" indent="361950" algn="just">
              <a:buNone/>
            </a:pPr>
            <a:r>
              <a:rPr lang="ru-RU" sz="2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Использование команды Вставить таблицу</a:t>
            </a:r>
          </a:p>
          <a:p>
            <a:pPr marL="180975" indent="361950" algn="just">
              <a:buNone/>
            </a:pPr>
            <a:r>
              <a:rPr lang="ru-RU" sz="2500" dirty="0" smtClean="0"/>
              <a:t>С помощью команды </a:t>
            </a:r>
            <a:r>
              <a:rPr lang="ru-RU" sz="2500" b="1" dirty="0" smtClean="0"/>
              <a:t>Вставить таблицу</a:t>
            </a:r>
            <a:r>
              <a:rPr lang="ru-RU" sz="2500" dirty="0" smtClean="0"/>
              <a:t> можно перед вставкой таблицы в документ указать ее размеры и формат.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Щелкните в документе место, куда требуется вставить новую таблицу. 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На вкладке </a:t>
            </a:r>
            <a:r>
              <a:rPr lang="ru-RU" sz="2500" b="1" dirty="0" smtClean="0"/>
              <a:t>Вставка</a:t>
            </a:r>
            <a:r>
              <a:rPr lang="ru-RU" sz="2500" dirty="0" smtClean="0"/>
              <a:t> в группе </a:t>
            </a:r>
            <a:r>
              <a:rPr lang="ru-RU" sz="2500" b="1" dirty="0" smtClean="0"/>
              <a:t>Таблицы</a:t>
            </a:r>
            <a:r>
              <a:rPr lang="ru-RU" sz="2500" dirty="0" smtClean="0"/>
              <a:t> щелкните </a:t>
            </a:r>
            <a:r>
              <a:rPr lang="ru-RU" sz="2500" b="1" dirty="0" smtClean="0"/>
              <a:t>Таблица</a:t>
            </a:r>
            <a:r>
              <a:rPr lang="ru-RU" sz="2500" dirty="0" smtClean="0"/>
              <a:t> и затем выберите </a:t>
            </a:r>
            <a:r>
              <a:rPr lang="ru-RU" sz="2500" b="1" dirty="0" smtClean="0"/>
              <a:t>Вставить таблицу</a:t>
            </a:r>
            <a:r>
              <a:rPr lang="ru-RU" sz="2500" dirty="0" smtClean="0"/>
              <a:t>.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В области </a:t>
            </a:r>
            <a:r>
              <a:rPr lang="ru-RU" sz="2500" b="1" dirty="0" smtClean="0"/>
              <a:t>Размер таблицы</a:t>
            </a:r>
            <a:r>
              <a:rPr lang="ru-RU" sz="2500" dirty="0" smtClean="0"/>
              <a:t> введите количество столбцов и строк.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sz="2500" dirty="0" smtClean="0"/>
              <a:t>В области </a:t>
            </a:r>
            <a:r>
              <a:rPr lang="ru-RU" sz="2500" b="1" dirty="0" err="1" smtClean="0"/>
              <a:t>Автоподбор</a:t>
            </a:r>
            <a:r>
              <a:rPr lang="ru-RU" sz="2500" b="1" dirty="0" smtClean="0"/>
              <a:t> ширины столбцов</a:t>
            </a:r>
            <a:r>
              <a:rPr lang="ru-RU" sz="2500" dirty="0" smtClean="0"/>
              <a:t> выберите параметры подстройки размера таблицы.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Изображение ленты Wor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708920"/>
            <a:ext cx="563880" cy="83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96336" y="63813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таблицы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499176" cy="4846320"/>
          </a:xfrm>
        </p:spPr>
        <p:txBody>
          <a:bodyPr>
            <a:normAutofit/>
          </a:bodyPr>
          <a:lstStyle/>
          <a:p>
            <a:pPr marL="180975" indent="361950" algn="just">
              <a:spcBef>
                <a:spcPts val="0"/>
              </a:spcBef>
              <a:buNone/>
            </a:pPr>
            <a:r>
              <a:rPr lang="ru-RU" sz="1400" dirty="0" smtClean="0"/>
              <a:t>Таблицу можно создать, нарисовав ее или преобразовав текст в таблицу.</a:t>
            </a:r>
          </a:p>
          <a:p>
            <a:pPr marL="180975" indent="361950" algn="just">
              <a:spcBef>
                <a:spcPts val="0"/>
              </a:spcBef>
              <a:buNone/>
            </a:pP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Рисование таблицы</a:t>
            </a:r>
          </a:p>
          <a:p>
            <a:pPr marL="180975" indent="361950" algn="just">
              <a:spcBef>
                <a:spcPts val="0"/>
              </a:spcBef>
              <a:buNone/>
            </a:pPr>
            <a:r>
              <a:rPr lang="ru-RU" sz="1400" dirty="0" smtClean="0"/>
              <a:t>Сложную таблицу, например таблицу с ячейками разной высоты или с меняющимся числом столбцов в строке, можно нарисовать.</a:t>
            </a:r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r>
              <a:rPr lang="ru-RU" sz="1400" dirty="0" smtClean="0"/>
              <a:t>Щелкните в документе место, где требуется создать таблицу.</a:t>
            </a:r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r>
              <a:rPr lang="ru-RU" sz="1400" dirty="0" smtClean="0"/>
              <a:t>На вкладке </a:t>
            </a:r>
            <a:r>
              <a:rPr lang="ru-RU" sz="1400" b="1" dirty="0" smtClean="0"/>
              <a:t>Вставка</a:t>
            </a:r>
            <a:r>
              <a:rPr lang="ru-RU" sz="1400" dirty="0" smtClean="0"/>
              <a:t> в группе </a:t>
            </a:r>
            <a:r>
              <a:rPr lang="ru-RU" sz="1400" b="1" dirty="0" smtClean="0"/>
              <a:t>Таблицы</a:t>
            </a:r>
            <a:r>
              <a:rPr lang="ru-RU" sz="1400" dirty="0" smtClean="0"/>
              <a:t> щелкните </a:t>
            </a:r>
            <a:r>
              <a:rPr lang="ru-RU" sz="1400" b="1" dirty="0" smtClean="0"/>
              <a:t>Таблица </a:t>
            </a:r>
            <a:r>
              <a:rPr lang="ru-RU" sz="1400" dirty="0" smtClean="0"/>
              <a:t>и затем выберите </a:t>
            </a:r>
            <a:r>
              <a:rPr lang="ru-RU" sz="1400" b="1" dirty="0" smtClean="0"/>
              <a:t>Нарисовать таблицу</a:t>
            </a:r>
            <a:r>
              <a:rPr lang="ru-RU" sz="1400" dirty="0" smtClean="0"/>
              <a:t>. Указатель мыши примет вид карандаша.</a:t>
            </a:r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r>
              <a:rPr lang="ru-RU" sz="1400" dirty="0" smtClean="0"/>
              <a:t>Чтобы определить внешние границы таблицы, нарисуйте прямоугольник. Затем внутри этого прямоугольника нарисуйте линии столбцов и строк. </a:t>
            </a:r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endParaRPr lang="ru-RU" sz="1400" dirty="0" smtClean="0"/>
          </a:p>
          <a:p>
            <a:pPr marL="180975" lvl="0" indent="361950" algn="just">
              <a:spcBef>
                <a:spcPts val="0"/>
              </a:spcBef>
              <a:buFont typeface="+mj-lt"/>
              <a:buAutoNum type="arabicPeriod"/>
            </a:pPr>
            <a:r>
              <a:rPr lang="ru-RU" sz="1400" dirty="0" smtClean="0"/>
              <a:t>Чтобы стереть линию или блок линий, на вкладке </a:t>
            </a:r>
            <a:r>
              <a:rPr lang="ru-RU" sz="1400" b="1" dirty="0" smtClean="0"/>
              <a:t>Конструктор</a:t>
            </a:r>
            <a:r>
              <a:rPr lang="ru-RU" sz="1400" dirty="0" smtClean="0"/>
              <a:t> контекстных инструментов </a:t>
            </a:r>
            <a:r>
              <a:rPr lang="ru-RU" sz="1400" b="1" dirty="0" smtClean="0"/>
              <a:t>Работа с таблицами</a:t>
            </a:r>
            <a:r>
              <a:rPr lang="ru-RU" sz="1400" dirty="0" smtClean="0"/>
              <a:t> в группе </a:t>
            </a:r>
            <a:r>
              <a:rPr lang="ru-RU" sz="1400" b="1" dirty="0" smtClean="0"/>
              <a:t>Нарисовать границы</a:t>
            </a:r>
            <a:r>
              <a:rPr lang="ru-RU" sz="1400" dirty="0" smtClean="0"/>
              <a:t> нажмите кнопку </a:t>
            </a:r>
            <a:r>
              <a:rPr lang="ru-RU" sz="1400" b="1" dirty="0" smtClean="0"/>
              <a:t>Ластик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4" name="Рисунок 3" descr="Рисование таблиц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717032"/>
            <a:ext cx="1028700" cy="153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Вставка рисунка, картинки или клипа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80975" lvl="0" indent="361950" algn="just">
              <a:buNone/>
            </a:pPr>
            <a:r>
              <a:rPr lang="ru-RU" dirty="0" smtClean="0"/>
              <a:t>Рисунки и клипы можно вставлять или копировать в документ из множества различных источников, например загружать их с </a:t>
            </a:r>
            <a:r>
              <a:rPr lang="ru-RU" dirty="0" err="1" smtClean="0"/>
              <a:t>веб-узлов</a:t>
            </a:r>
            <a:r>
              <a:rPr lang="ru-RU" dirty="0" smtClean="0"/>
              <a:t>, копировать с </a:t>
            </a:r>
            <a:r>
              <a:rPr lang="ru-RU" dirty="0" err="1" smtClean="0"/>
              <a:t>веб-страниц</a:t>
            </a:r>
            <a:r>
              <a:rPr lang="ru-RU" dirty="0" smtClean="0"/>
              <a:t> или вставлять из содержащих их файлов.</a:t>
            </a:r>
          </a:p>
          <a:p>
            <a:pPr marL="180975" lvl="0" indent="361950" algn="just"/>
            <a:endParaRPr lang="ru-RU" dirty="0" smtClean="0"/>
          </a:p>
          <a:p>
            <a:pPr marL="180975" lvl="0" indent="361950" algn="just">
              <a:buFont typeface="+mj-lt"/>
              <a:buAutoNum type="arabicPeriod"/>
            </a:pPr>
            <a:r>
              <a:rPr lang="ru-RU" dirty="0" smtClean="0"/>
              <a:t>Щелкните место вставки рисунка. 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dirty="0" smtClean="0"/>
              <a:t>На вкладке </a:t>
            </a:r>
            <a:r>
              <a:rPr lang="ru-RU" b="1" dirty="0" smtClean="0"/>
              <a:t>Вставка</a:t>
            </a:r>
            <a:r>
              <a:rPr lang="ru-RU" dirty="0" smtClean="0"/>
              <a:t> в группе </a:t>
            </a:r>
            <a:r>
              <a:rPr lang="ru-RU" b="1" dirty="0" smtClean="0"/>
              <a:t>Иллюстрации</a:t>
            </a:r>
            <a:r>
              <a:rPr lang="ru-RU" dirty="0" smtClean="0"/>
              <a:t> щелкните </a:t>
            </a:r>
            <a:r>
              <a:rPr lang="ru-RU" b="1" dirty="0" smtClean="0"/>
              <a:t>Рисунок</a:t>
            </a:r>
            <a:r>
              <a:rPr lang="ru-RU" dirty="0" smtClean="0"/>
              <a:t>.</a:t>
            </a:r>
          </a:p>
          <a:p>
            <a:pPr marL="180975" lvl="0" indent="361950" algn="just">
              <a:buFont typeface="+mj-lt"/>
              <a:buAutoNum type="arabicPeriod"/>
            </a:pPr>
            <a:endParaRPr lang="ru-RU" dirty="0" smtClean="0"/>
          </a:p>
          <a:p>
            <a:pPr marL="180975" lvl="0" indent="361950" algn="just">
              <a:buFont typeface="+mj-lt"/>
              <a:buAutoNum type="arabicPeriod"/>
            </a:pPr>
            <a:endParaRPr lang="ru-RU" dirty="0" smtClean="0"/>
          </a:p>
          <a:p>
            <a:pPr marL="180975" lvl="0" indent="361950" algn="just">
              <a:buFont typeface="+mj-lt"/>
              <a:buAutoNum type="arabicPeriod"/>
            </a:pPr>
            <a:endParaRPr lang="ru-RU" dirty="0" smtClean="0"/>
          </a:p>
          <a:p>
            <a:pPr marL="180975" lvl="0" indent="361950" algn="just">
              <a:buFont typeface="+mj-lt"/>
              <a:buAutoNum type="arabicPeriod"/>
            </a:pPr>
            <a:r>
              <a:rPr lang="ru-RU" dirty="0" smtClean="0"/>
              <a:t>Найдите изображение, которое нужно вставить.</a:t>
            </a:r>
          </a:p>
          <a:p>
            <a:pPr marL="180975" lvl="0" indent="361950" algn="just">
              <a:buFont typeface="+mj-lt"/>
              <a:buAutoNum type="arabicPeriod"/>
            </a:pPr>
            <a:r>
              <a:rPr lang="ru-RU" dirty="0" smtClean="0"/>
              <a:t>Дважды щелкните изображение, которое необходимо вставить.</a:t>
            </a:r>
          </a:p>
          <a:p>
            <a:pPr marL="180975" indent="361950" algn="just"/>
            <a:endParaRPr lang="ru-RU" dirty="0"/>
          </a:p>
        </p:txBody>
      </p:sp>
      <p:pic>
        <p:nvPicPr>
          <p:cNvPr id="4" name="Рисунок 3" descr="Изображение ленты Wor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365104"/>
            <a:ext cx="2468880" cy="83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980728"/>
            <a:ext cx="3429000" cy="701824"/>
          </a:xfrm>
        </p:spPr>
        <p:txBody>
          <a:bodyPr/>
          <a:lstStyle/>
          <a:p>
            <a:r>
              <a:rPr lang="ru-RU" dirty="0" smtClean="0"/>
              <a:t>печать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1844824"/>
            <a:ext cx="3429000" cy="3744416"/>
          </a:xfrm>
        </p:spPr>
        <p:txBody>
          <a:bodyPr>
            <a:normAutofit/>
          </a:bodyPr>
          <a:lstStyle/>
          <a:p>
            <a:pPr marL="180975" indent="361950" algn="just"/>
            <a:r>
              <a:rPr lang="ru-RU" sz="1600" dirty="0" smtClean="0"/>
              <a:t>Пункт "Печать" находится в меню кнопки "</a:t>
            </a:r>
            <a:r>
              <a:rPr lang="ru-RU" sz="1600" dirty="0" err="1" smtClean="0"/>
              <a:t>Office</a:t>
            </a:r>
            <a:r>
              <a:rPr lang="ru-RU" sz="1600" dirty="0" smtClean="0"/>
              <a:t>" (сочетание клавиш </a:t>
            </a:r>
            <a:r>
              <a:rPr lang="ru-RU" sz="1600" dirty="0" err="1" smtClean="0"/>
              <a:t>Ctrl+P</a:t>
            </a:r>
            <a:r>
              <a:rPr lang="ru-RU" sz="1600" dirty="0" smtClean="0"/>
              <a:t>)</a:t>
            </a:r>
          </a:p>
          <a:p>
            <a:pPr marL="180975" indent="361950" algn="just"/>
            <a:r>
              <a:rPr lang="ru-RU" sz="1600" b="1" dirty="0" smtClean="0"/>
              <a:t>Опция "Быстрая печать"</a:t>
            </a:r>
            <a:r>
              <a:rPr lang="ru-RU" sz="1600" dirty="0" smtClean="0"/>
              <a:t> - предназначена для случая, когда пользователь полностью уверен в правильности подготовки документа и настройках принтера для печати документа "по умолчанию". Документ сразу же отправляется на печать.</a:t>
            </a:r>
          </a:p>
          <a:p>
            <a:pPr marL="180975" indent="361950" algn="just"/>
            <a:r>
              <a:rPr lang="ru-RU" sz="1600" b="1" dirty="0" smtClean="0"/>
              <a:t>Опция "Печать"</a:t>
            </a:r>
            <a:r>
              <a:rPr lang="ru-RU" sz="1600" dirty="0" smtClean="0"/>
              <a:t> - позволяет произвести настройки принтера перед печатью документа.</a:t>
            </a:r>
            <a:endParaRPr lang="ru-RU" sz="1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3945412" cy="416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1052736"/>
            <a:ext cx="3429000" cy="4536504"/>
          </a:xfrm>
        </p:spPr>
        <p:txBody>
          <a:bodyPr>
            <a:normAutofit fontScale="85000" lnSpcReduction="10000"/>
          </a:bodyPr>
          <a:lstStyle/>
          <a:p>
            <a:pPr marL="180975" indent="361950" algn="just"/>
            <a:r>
              <a:rPr lang="ru-RU" sz="1500" i="1" dirty="0" smtClean="0"/>
              <a:t>Список "Имя принтера"</a:t>
            </a:r>
            <a:r>
              <a:rPr lang="ru-RU" sz="1500" dirty="0" smtClean="0"/>
              <a:t> - актуально, если к вашему компьютеру подключено несколько принтеров или же компьютер подключен к сети, содержащей несколько принтеров. Тогда из выпадающего списка необходимо выбрать тот принтер, на который будет выводиться документ.</a:t>
            </a:r>
          </a:p>
          <a:p>
            <a:pPr marL="180975" indent="361950" algn="just"/>
            <a:r>
              <a:rPr lang="ru-RU" sz="1500" i="1" dirty="0" smtClean="0"/>
              <a:t>Панель "Страница"</a:t>
            </a:r>
            <a:r>
              <a:rPr lang="ru-RU" sz="1500" dirty="0" smtClean="0"/>
              <a:t> - предназначена для выбора конкретных страниц документа (или диапазона), которые надо вывести на печать.</a:t>
            </a:r>
          </a:p>
          <a:p>
            <a:pPr marL="180975" indent="361950" algn="just"/>
            <a:r>
              <a:rPr lang="ru-RU" sz="1500" i="1" dirty="0" smtClean="0"/>
              <a:t>Список "Включить"</a:t>
            </a:r>
            <a:r>
              <a:rPr lang="ru-RU" sz="1500" dirty="0" smtClean="0"/>
              <a:t> - по умолчанию стоит значение "Все страницы диапазона". Еще доступны значения: "Четные страницы"; "Нечетные страницы".</a:t>
            </a:r>
          </a:p>
          <a:p>
            <a:pPr marL="180975" indent="361950" algn="just"/>
            <a:r>
              <a:rPr lang="ru-RU" sz="1500" dirty="0" smtClean="0"/>
              <a:t>На </a:t>
            </a:r>
            <a:r>
              <a:rPr lang="ru-RU" sz="1500" i="1" dirty="0" smtClean="0"/>
              <a:t>панели "Копии"</a:t>
            </a:r>
            <a:r>
              <a:rPr lang="ru-RU" sz="1500" dirty="0" smtClean="0"/>
              <a:t> можно указать количество печатаемых копий документа.</a:t>
            </a:r>
          </a:p>
          <a:p>
            <a:pPr marL="180975" indent="361950" algn="just"/>
            <a:r>
              <a:rPr lang="ru-RU" sz="1500" dirty="0" smtClean="0"/>
              <a:t>Для настройки принтера служит </a:t>
            </a:r>
            <a:r>
              <a:rPr lang="ru-RU" sz="1500" i="1" dirty="0" smtClean="0"/>
              <a:t>кнопка "Свойства"</a:t>
            </a:r>
            <a:r>
              <a:rPr lang="ru-RU" sz="1500" dirty="0" smtClean="0"/>
              <a:t> (следует иметь ввиду, что для разных моделей принтеров окно будет выглядеть по-разному).</a:t>
            </a:r>
          </a:p>
          <a:p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4303120" cy="286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80975" indent="361950" algn="just">
              <a:buFont typeface="+mj-lt"/>
              <a:buAutoNum type="arabicPeriod"/>
              <a:tabLst>
                <a:tab pos="180975" algn="l"/>
              </a:tabLst>
            </a:pP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err="1" smtClean="0"/>
              <a:t>Бартников</a:t>
            </a:r>
            <a:r>
              <a:rPr lang="ru-RU" sz="2800" dirty="0" smtClean="0"/>
              <a:t> О. С.  </a:t>
            </a:r>
            <a:r>
              <a:rPr lang="ru-RU" sz="2800" dirty="0" err="1" smtClean="0"/>
              <a:t>Word</a:t>
            </a:r>
            <a:r>
              <a:rPr lang="ru-RU" sz="2800" dirty="0" smtClean="0"/>
              <a:t> 97. 101 совет обо всем. - М: НОЛИДЖ, 1998 г.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err="1" smtClean="0"/>
              <a:t>Вьюшкова</a:t>
            </a:r>
            <a:r>
              <a:rPr lang="ru-RU" sz="2800" dirty="0" smtClean="0"/>
              <a:t> Е.А., </a:t>
            </a:r>
            <a:r>
              <a:rPr lang="ru-RU" sz="2800" dirty="0" err="1" smtClean="0"/>
              <a:t>Параскун</a:t>
            </a:r>
            <a:r>
              <a:rPr lang="ru-RU" sz="2800" dirty="0" smtClean="0"/>
              <a:t> Н.В. Информатика: учебник для 5 классов. - Астана: </a:t>
            </a:r>
            <a:r>
              <a:rPr lang="ru-RU" sz="2800" dirty="0" err="1" smtClean="0"/>
              <a:t>Арман-ПВ</a:t>
            </a:r>
            <a:r>
              <a:rPr lang="ru-RU" sz="2800" dirty="0" smtClean="0"/>
              <a:t>, 2013. 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err="1" smtClean="0"/>
              <a:t>Миллхоллон</a:t>
            </a:r>
            <a:r>
              <a:rPr lang="ru-RU" sz="2800" dirty="0" smtClean="0"/>
              <a:t> М., </a:t>
            </a:r>
            <a:r>
              <a:rPr lang="ru-RU" sz="2800" dirty="0" err="1" smtClean="0"/>
              <a:t>Мюррей</a:t>
            </a:r>
            <a:r>
              <a:rPr lang="ru-RU" sz="2800" dirty="0" smtClean="0"/>
              <a:t> К. </a:t>
            </a:r>
            <a:r>
              <a:rPr lang="ru-RU" sz="2800" dirty="0" err="1" smtClean="0"/>
              <a:t>Word</a:t>
            </a:r>
            <a:r>
              <a:rPr lang="ru-RU" sz="2800" dirty="0" smtClean="0"/>
              <a:t> 2002. Эффективная работа. – Питер, 2003.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smtClean="0"/>
              <a:t>Симонович С.В . Эффективная работа. MS </a:t>
            </a:r>
            <a:r>
              <a:rPr lang="ru-RU" sz="2800" dirty="0" err="1" smtClean="0"/>
              <a:t>Word</a:t>
            </a:r>
            <a:r>
              <a:rPr lang="ru-RU" sz="2800" dirty="0" smtClean="0"/>
              <a:t> 2007. – СПб.: Питер, 2007. 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smtClean="0"/>
              <a:t>Симонович С.В. и др. Информатика. Базовый курс. - СПб.: Питер, 1999г. - 640 с.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smtClean="0"/>
              <a:t>Шевчук Е.В., </a:t>
            </a:r>
            <a:r>
              <a:rPr lang="ru-RU" sz="2800" dirty="0" err="1" smtClean="0"/>
              <a:t>Кольева</a:t>
            </a:r>
            <a:r>
              <a:rPr lang="ru-RU" sz="2800" dirty="0" smtClean="0"/>
              <a:t> Н.С. Информатика: учебник для 8 классов. 3-е изд. – </a:t>
            </a:r>
            <a:r>
              <a:rPr lang="ru-RU" sz="2800" dirty="0" err="1" smtClean="0"/>
              <a:t>Алматы</a:t>
            </a:r>
            <a:r>
              <a:rPr lang="ru-RU" sz="2800" dirty="0" smtClean="0"/>
              <a:t>: </a:t>
            </a:r>
            <a:r>
              <a:rPr lang="ru-RU" sz="2800" dirty="0" err="1" smtClean="0"/>
              <a:t>Мектеп</a:t>
            </a:r>
            <a:r>
              <a:rPr lang="ru-RU" sz="2800" dirty="0" smtClean="0"/>
              <a:t>, 2012. – 128 с.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smtClean="0"/>
              <a:t> http://infokyrs.ru/video-lessons/283-videouroki-microsoft-word-2010-skachat-besplatno.html</a:t>
            </a:r>
            <a:endParaRPr lang="ru-RU" sz="2400" dirty="0" smtClean="0"/>
          </a:p>
          <a:p>
            <a:pPr marL="180975" lvl="0" indent="361950" algn="just">
              <a:buFont typeface="+mj-lt"/>
              <a:buAutoNum type="arabicPeriod"/>
              <a:tabLst>
                <a:tab pos="180975" algn="l"/>
              </a:tabLst>
            </a:pPr>
            <a:r>
              <a:rPr lang="ru-RU" sz="2800" dirty="0" smtClean="0"/>
              <a:t>http://ru.wikipedia.org/</a:t>
            </a:r>
            <a:endParaRPr lang="ru-RU" sz="2400" dirty="0" smtClean="0"/>
          </a:p>
          <a:p>
            <a:pPr marL="0" indent="542925" algn="just">
              <a:buFont typeface="+mj-lt"/>
              <a:buAutoNum type="arabicPeriod"/>
            </a:pPr>
            <a:endParaRPr lang="ru-RU" dirty="0" smtClean="0"/>
          </a:p>
          <a:p>
            <a:pPr marL="0" indent="542925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сведения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2"/>
            <a:ext cx="7488832" cy="4297640"/>
          </a:xfrm>
        </p:spPr>
        <p:txBody>
          <a:bodyPr>
            <a:normAutofit fontScale="55000" lnSpcReduction="20000"/>
          </a:bodyPr>
          <a:lstStyle/>
          <a:p>
            <a:pPr marL="180975" indent="361950" algn="just"/>
            <a:r>
              <a:rPr lang="en-US" sz="3200" dirty="0" err="1" smtClean="0"/>
              <a:t>MsWord</a:t>
            </a:r>
            <a:r>
              <a:rPr lang="ru-RU" sz="3200" dirty="0" smtClean="0"/>
              <a:t> –</a:t>
            </a:r>
            <a:r>
              <a:rPr lang="en-US" sz="3200" dirty="0" smtClean="0"/>
              <a:t> </a:t>
            </a:r>
            <a:r>
              <a:rPr lang="ru-RU" sz="3200" dirty="0" smtClean="0"/>
              <a:t>программа предназначенная для создания, просмотра, изменения и печати текстовых документов</a:t>
            </a:r>
          </a:p>
          <a:p>
            <a:pPr marL="180975" indent="361950" algn="just">
              <a:buNone/>
            </a:pPr>
            <a:endParaRPr lang="ru-RU" sz="3200" dirty="0" smtClean="0"/>
          </a:p>
          <a:p>
            <a:pPr marL="180975" indent="361950" algn="just"/>
            <a:r>
              <a:rPr lang="en-US" sz="3200" dirty="0" err="1" smtClean="0"/>
              <a:t>MsWord</a:t>
            </a:r>
            <a:r>
              <a:rPr lang="en-US" sz="3200" dirty="0" smtClean="0"/>
              <a:t> </a:t>
            </a:r>
            <a:r>
              <a:rPr lang="ru-RU" sz="3200" dirty="0" smtClean="0"/>
              <a:t>обладает следующими качествами современного процессора:</a:t>
            </a:r>
            <a:endParaRPr lang="en-US" sz="3200" dirty="0" smtClean="0"/>
          </a:p>
          <a:p>
            <a:pPr marL="180975" indent="361950" algn="just"/>
            <a:endParaRPr lang="ru-RU" sz="3200" dirty="0" smtClean="0"/>
          </a:p>
          <a:p>
            <a:pPr marL="180975" indent="361950" algn="just">
              <a:buNone/>
            </a:pPr>
            <a:r>
              <a:rPr lang="ru-RU" sz="3200" dirty="0" smtClean="0"/>
              <a:t>	- создание и набор документа;</a:t>
            </a:r>
          </a:p>
          <a:p>
            <a:pPr marL="180975" indent="361950" algn="just">
              <a:buNone/>
            </a:pPr>
            <a:r>
              <a:rPr lang="ru-RU" sz="3200" dirty="0" smtClean="0"/>
              <a:t>	- форматирование его с использованием множества шрифтов;</a:t>
            </a:r>
          </a:p>
          <a:p>
            <a:pPr marL="180975" indent="361950" algn="just">
              <a:buNone/>
            </a:pPr>
            <a:r>
              <a:rPr lang="ru-RU" sz="3200" dirty="0" smtClean="0"/>
              <a:t>	- использование таблиц, графики, математических формул;</a:t>
            </a:r>
          </a:p>
          <a:p>
            <a:pPr marL="180975" indent="361950" algn="just">
              <a:buNone/>
            </a:pPr>
            <a:r>
              <a:rPr lang="en-US" sz="3200" dirty="0" smtClean="0"/>
              <a:t>	</a:t>
            </a:r>
            <a:r>
              <a:rPr lang="ru-RU" sz="3200" dirty="0" smtClean="0"/>
              <a:t>- проверка правописания и автоматический перенос слов;</a:t>
            </a:r>
          </a:p>
          <a:p>
            <a:pPr marL="180975" indent="361950" algn="just">
              <a:buNone/>
            </a:pPr>
            <a:r>
              <a:rPr lang="ru-RU" sz="3200" dirty="0" smtClean="0"/>
              <a:t>	- использование Мастера и Шаблонов для оформления деловых писем, договоров, форм отчетности </a:t>
            </a:r>
            <a:r>
              <a:rPr lang="ru-RU" sz="3200" dirty="0" smtClean="0"/>
              <a:t>и т.д</a:t>
            </a:r>
            <a:r>
              <a:rPr lang="ru-RU" sz="3200" dirty="0" smtClean="0"/>
              <a:t>. </a:t>
            </a:r>
          </a:p>
          <a:p>
            <a:pPr marL="180975" indent="36195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Запуск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7488832" cy="3384376"/>
          </a:xfrm>
        </p:spPr>
        <p:txBody>
          <a:bodyPr>
            <a:normAutofit fontScale="92500"/>
          </a:bodyPr>
          <a:lstStyle/>
          <a:p>
            <a:pPr marL="180975" indent="361950" algn="just">
              <a:buNone/>
            </a:pPr>
            <a:r>
              <a:rPr lang="ru-RU" sz="2200" dirty="0" smtClean="0"/>
              <a:t>Запуск </a:t>
            </a:r>
            <a:r>
              <a:rPr lang="en-US" sz="2200" dirty="0" err="1" smtClean="0"/>
              <a:t>MsWord</a:t>
            </a:r>
            <a:r>
              <a:rPr lang="ru-RU" sz="2200" dirty="0" smtClean="0"/>
              <a:t> можно осуществить несколькими способами:</a:t>
            </a:r>
          </a:p>
          <a:p>
            <a:pPr marL="180975" indent="361950" algn="just">
              <a:buNone/>
            </a:pPr>
            <a:endParaRPr lang="ru-RU" sz="2200" dirty="0" smtClean="0"/>
          </a:p>
          <a:p>
            <a:pPr marL="180975" indent="361950" algn="just">
              <a:buNone/>
            </a:pPr>
            <a:r>
              <a:rPr lang="ru-RU" sz="2100" dirty="0" smtClean="0"/>
              <a:t>1)   Пуск      Программы     </a:t>
            </a:r>
            <a:r>
              <a:rPr lang="en-US" sz="2100" dirty="0" smtClean="0"/>
              <a:t> Microsoft Office</a:t>
            </a:r>
            <a:r>
              <a:rPr lang="ru-RU" sz="2100" dirty="0" smtClean="0"/>
              <a:t>     </a:t>
            </a:r>
            <a:r>
              <a:rPr lang="en-US" sz="2100" dirty="0" err="1" smtClean="0"/>
              <a:t>MsWord</a:t>
            </a:r>
            <a:r>
              <a:rPr lang="en-US" sz="2100" dirty="0" smtClean="0"/>
              <a:t> 2013</a:t>
            </a:r>
            <a:r>
              <a:rPr lang="ru-RU" sz="2100" dirty="0" smtClean="0"/>
              <a:t>;</a:t>
            </a:r>
          </a:p>
          <a:p>
            <a:pPr marL="180975" indent="361950" algn="just">
              <a:buNone/>
            </a:pPr>
            <a:endParaRPr lang="ru-RU" sz="2100" dirty="0" smtClean="0"/>
          </a:p>
          <a:p>
            <a:pPr marL="180975" indent="361950" algn="just">
              <a:buNone/>
            </a:pPr>
            <a:r>
              <a:rPr lang="ru-RU" sz="2100" dirty="0" smtClean="0"/>
              <a:t>2)  Щелкнуть мышью по ярлыку               на рабочем столе;</a:t>
            </a:r>
          </a:p>
          <a:p>
            <a:pPr marL="180975" indent="361950" algn="just">
              <a:buNone/>
            </a:pPr>
            <a:endParaRPr lang="ru-RU" sz="2100" dirty="0" smtClean="0"/>
          </a:p>
          <a:p>
            <a:pPr marL="180975" indent="361950" algn="just">
              <a:buNone/>
            </a:pPr>
            <a:r>
              <a:rPr lang="ru-RU" sz="2100" dirty="0" smtClean="0"/>
              <a:t>3) Щелкнуть на рабочем столе правой кнопкой мыши</a:t>
            </a:r>
            <a:r>
              <a:rPr lang="en-US" sz="2100" dirty="0" smtClean="0"/>
              <a:t>,</a:t>
            </a:r>
            <a:r>
              <a:rPr lang="ru-RU" sz="2100" dirty="0" smtClean="0"/>
              <a:t> в предложенном меню выбрать Создать документ </a:t>
            </a:r>
            <a:r>
              <a:rPr lang="en-US" sz="2100" dirty="0" err="1" smtClean="0"/>
              <a:t>MsWord</a:t>
            </a:r>
            <a:r>
              <a:rPr lang="ru-RU" sz="2100" dirty="0" smtClean="0"/>
              <a:t>;</a:t>
            </a:r>
            <a:endParaRPr lang="en-US" sz="2100" dirty="0" smtClean="0"/>
          </a:p>
          <a:p>
            <a:pPr marL="514350" indent="-514350">
              <a:buAutoNum type="arabicParenR" startAt="3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123728" y="3573016"/>
            <a:ext cx="36004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851920" y="3573016"/>
            <a:ext cx="36004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12160" y="3573016"/>
            <a:ext cx="36004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933056"/>
            <a:ext cx="6480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Выход из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7344816" cy="38164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Для правильного завершения работы в текстовом процессоре можно воспользоваться следующими способами: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1) Выбрать: Кнопка</a:t>
            </a:r>
            <a:r>
              <a:rPr lang="en-US" dirty="0" smtClean="0"/>
              <a:t> </a:t>
            </a:r>
            <a:r>
              <a:rPr lang="en-US" dirty="0" err="1" smtClean="0"/>
              <a:t>MsOffice</a:t>
            </a:r>
            <a:r>
              <a:rPr lang="en-US" dirty="0" smtClean="0"/>
              <a:t>      </a:t>
            </a:r>
            <a:r>
              <a:rPr lang="ru-RU" dirty="0" smtClean="0"/>
              <a:t>Выход из </a:t>
            </a:r>
            <a:r>
              <a:rPr lang="en-US" dirty="0" smtClean="0"/>
              <a:t>Word</a:t>
            </a:r>
            <a:r>
              <a:rPr lang="ru-RU" dirty="0" smtClean="0"/>
              <a:t>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2) Нажать комбинацию </a:t>
            </a:r>
            <a:r>
              <a:rPr lang="en-US" dirty="0" smtClean="0"/>
              <a:t>Alt+F4</a:t>
            </a:r>
            <a:r>
              <a:rPr lang="ru-RU" dirty="0" smtClean="0"/>
              <a:t>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3)  Щелкнуть по кнопке «закрыть» в правом верхнем углу строки заголовка.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04048" y="364502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431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элементы окна </a:t>
            </a:r>
            <a:r>
              <a:rPr lang="en-US" dirty="0" smtClean="0"/>
              <a:t>Word</a:t>
            </a:r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6840760" cy="486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43192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Правила Ввода текста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2132856"/>
            <a:ext cx="7632848" cy="4369648"/>
          </a:xfrm>
        </p:spPr>
        <p:txBody>
          <a:bodyPr>
            <a:normAutofit/>
          </a:bodyPr>
          <a:lstStyle/>
          <a:p>
            <a:pPr marL="180975" indent="361950" algn="just"/>
            <a:r>
              <a:rPr lang="ru-RU" dirty="0" smtClean="0">
                <a:cs typeface="Times New Roman" pitchFamily="18" charset="0"/>
              </a:rPr>
              <a:t>Для ввода заглавной буквы или символа нужно удерживать нажатой клавишу </a:t>
            </a:r>
            <a:r>
              <a:rPr lang="en-US" dirty="0" smtClean="0">
                <a:cs typeface="Times New Roman" pitchFamily="18" charset="0"/>
              </a:rPr>
              <a:t>Shift</a:t>
            </a:r>
            <a:r>
              <a:rPr lang="ru-RU" dirty="0" smtClean="0">
                <a:cs typeface="Times New Roman" pitchFamily="18" charset="0"/>
              </a:rPr>
              <a:t>;</a:t>
            </a:r>
          </a:p>
          <a:p>
            <a:pPr marL="180975" indent="361950" algn="just"/>
            <a:r>
              <a:rPr lang="ru-RU" dirty="0" smtClean="0">
                <a:cs typeface="Times New Roman" pitchFamily="18" charset="0"/>
              </a:rPr>
              <a:t>Если нужно ввести заглавными несколько слов, необходимо включить </a:t>
            </a:r>
            <a:r>
              <a:rPr lang="en-US" dirty="0" err="1" smtClean="0">
                <a:cs typeface="Times New Roman" pitchFamily="18" charset="0"/>
              </a:rPr>
              <a:t>CapsLk</a:t>
            </a:r>
            <a:r>
              <a:rPr lang="ru-RU" dirty="0" smtClean="0">
                <a:cs typeface="Times New Roman" pitchFamily="18" charset="0"/>
              </a:rPr>
              <a:t>;</a:t>
            </a:r>
          </a:p>
          <a:p>
            <a:pPr marL="180975" indent="361950" algn="just"/>
            <a:r>
              <a:rPr lang="ru-RU" dirty="0" smtClean="0">
                <a:cs typeface="Times New Roman" pitchFamily="18" charset="0"/>
              </a:rPr>
              <a:t>Один пробел ставиться между словами и после знака препинания;</a:t>
            </a:r>
          </a:p>
          <a:p>
            <a:pPr marL="180975" indent="361950" algn="just"/>
            <a:r>
              <a:rPr lang="ru-RU" dirty="0" smtClean="0">
                <a:cs typeface="Times New Roman" pitchFamily="18" charset="0"/>
              </a:rPr>
              <a:t>Дефис ставится без пробелов (</a:t>
            </a:r>
            <a:r>
              <a:rPr lang="en-US" dirty="0" smtClean="0">
                <a:cs typeface="Times New Roman" pitchFamily="18" charset="0"/>
              </a:rPr>
              <a:t>web-</a:t>
            </a:r>
            <a:r>
              <a:rPr lang="ru-RU" dirty="0" smtClean="0">
                <a:cs typeface="Times New Roman" pitchFamily="18" charset="0"/>
              </a:rPr>
              <a:t>страница);</a:t>
            </a:r>
          </a:p>
          <a:p>
            <a:pPr marL="180975" indent="361950" algn="just"/>
            <a:r>
              <a:rPr lang="ru-RU" dirty="0" smtClean="0">
                <a:cs typeface="Times New Roman" pitchFamily="18" charset="0"/>
              </a:rPr>
              <a:t>Тире ставится с пробелом до и после; </a:t>
            </a:r>
          </a:p>
          <a:p>
            <a:pPr marL="180975" indent="36195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7571184" cy="5112568"/>
          </a:xfrm>
        </p:spPr>
        <p:txBody>
          <a:bodyPr/>
          <a:lstStyle/>
          <a:p>
            <a:pPr marL="180975" indent="361950" algn="just"/>
            <a:r>
              <a:rPr lang="ru-RU" dirty="0" smtClean="0"/>
              <a:t>При вводе дат, инициалов и в подобных случаях используется неразрывный пробел. Вводится он нажатием сочетания клавиш </a:t>
            </a:r>
            <a:r>
              <a:rPr lang="en-US" dirty="0" err="1" smtClean="0"/>
              <a:t>Ctrl+Shift</a:t>
            </a:r>
            <a:r>
              <a:rPr lang="en-US" dirty="0" smtClean="0"/>
              <a:t>+</a:t>
            </a:r>
            <a:r>
              <a:rPr lang="ru-RU" dirty="0" smtClean="0"/>
              <a:t>пробел (2011 г., 1 сентября);</a:t>
            </a:r>
          </a:p>
          <a:p>
            <a:pPr marL="180975" indent="361950" algn="just"/>
            <a:r>
              <a:rPr lang="ru-RU" dirty="0" smtClean="0"/>
              <a:t>Слова, заключенные в кавычки или скобки, не отделяются от них пробелами (журнал «Информатика»);</a:t>
            </a:r>
          </a:p>
          <a:p>
            <a:pPr marL="180975" indent="361950" algn="just"/>
            <a:r>
              <a:rPr lang="ru-RU" dirty="0" smtClean="0"/>
              <a:t>Для ввода римских цифр используются прописные латинские буквы;</a:t>
            </a:r>
          </a:p>
          <a:p>
            <a:pPr marL="180975" indent="361950" algn="just"/>
            <a:r>
              <a:rPr lang="ru-RU" dirty="0" smtClean="0"/>
              <a:t>Клавишу </a:t>
            </a:r>
            <a:r>
              <a:rPr lang="en-US" dirty="0" smtClean="0"/>
              <a:t>Enter</a:t>
            </a:r>
            <a:r>
              <a:rPr lang="ru-RU" dirty="0" smtClean="0"/>
              <a:t> нажимают в конце абзаца. Перенос строк происходит автоматически.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Перемещение по тексту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2"/>
            <a:ext cx="7560840" cy="309634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Перемещать курсор (мигающая черточка на экране) можно стрелками, клавишами </a:t>
            </a:r>
            <a:r>
              <a:rPr lang="en-US" dirty="0" smtClean="0"/>
              <a:t>Home </a:t>
            </a:r>
            <a:r>
              <a:rPr lang="ru-RU" dirty="0" smtClean="0"/>
              <a:t>(в начало строки), </a:t>
            </a:r>
            <a:r>
              <a:rPr lang="en-US" dirty="0" smtClean="0"/>
              <a:t>End </a:t>
            </a:r>
            <a:r>
              <a:rPr lang="ru-RU" dirty="0" smtClean="0"/>
              <a:t>(в конец </a:t>
            </a:r>
            <a:r>
              <a:rPr lang="ru-RU" dirty="0" err="1" smtClean="0"/>
              <a:t>стороки</a:t>
            </a:r>
            <a:r>
              <a:rPr lang="ru-RU" dirty="0" smtClean="0"/>
              <a:t>), </a:t>
            </a:r>
            <a:r>
              <a:rPr lang="en-US" dirty="0" err="1" smtClean="0"/>
              <a:t>PageUp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err="1" smtClean="0"/>
              <a:t>PageDown</a:t>
            </a:r>
            <a:r>
              <a:rPr lang="ru-RU" dirty="0" smtClean="0"/>
              <a:t> (</a:t>
            </a:r>
            <a:r>
              <a:rPr lang="ru-RU" dirty="0" smtClean="0"/>
              <a:t>на страницу вверх или вниз). Для перемещения в конец текста – сочетание клавиш </a:t>
            </a:r>
            <a:r>
              <a:rPr lang="en-US" dirty="0" err="1" smtClean="0"/>
              <a:t>Ctrl+End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A093-54AC-4D51-BBA8-670319C69A3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начало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1249</TotalTime>
  <Words>1186</Words>
  <Application>Microsoft Office PowerPoint</Application>
  <PresentationFormat>Экран (4:3)</PresentationFormat>
  <Paragraphs>255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Изящная</vt:lpstr>
      <vt:lpstr>Текстовый редактор Microsoft office Word</vt:lpstr>
      <vt:lpstr>содержание</vt:lpstr>
      <vt:lpstr>Общие сведения</vt:lpstr>
      <vt:lpstr>Запуск программы</vt:lpstr>
      <vt:lpstr>Выход из программы</vt:lpstr>
      <vt:lpstr>Основные элементы окна Word</vt:lpstr>
      <vt:lpstr>Правила Ввода текста</vt:lpstr>
      <vt:lpstr>Слайд 8</vt:lpstr>
      <vt:lpstr>Перемещение по тексту</vt:lpstr>
      <vt:lpstr>Выделение фрагмента текста</vt:lpstr>
      <vt:lpstr>Слайд 11</vt:lpstr>
      <vt:lpstr>Редактирование текста</vt:lpstr>
      <vt:lpstr>Форматирование текста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Параметры страницы</vt:lpstr>
      <vt:lpstr>Разрыв страницы</vt:lpstr>
      <vt:lpstr>Вставка таблицы</vt:lpstr>
      <vt:lpstr>Создание таблицы</vt:lpstr>
      <vt:lpstr>Вставка рисунка, картинки или клипа</vt:lpstr>
      <vt:lpstr>печать</vt:lpstr>
      <vt:lpstr>Слайд 28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Текстовый редактор Microsoft Word</dc:title>
  <dc:creator>user</dc:creator>
  <cp:lastModifiedBy>user</cp:lastModifiedBy>
  <cp:revision>91</cp:revision>
  <dcterms:created xsi:type="dcterms:W3CDTF">2014-01-14T17:04:07Z</dcterms:created>
  <dcterms:modified xsi:type="dcterms:W3CDTF">2014-01-27T16:48:28Z</dcterms:modified>
</cp:coreProperties>
</file>