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73" r:id="rId8"/>
    <p:sldId id="274" r:id="rId9"/>
    <p:sldId id="275" r:id="rId10"/>
    <p:sldId id="276" r:id="rId11"/>
    <p:sldId id="270" r:id="rId12"/>
    <p:sldId id="271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BDEB15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6644E-4D5A-4CD9-BC54-08296E657A6D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0EBC2B5-824E-4696-86D6-C87E9F6BF55B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Десятилетие, предшествовавшее мировой войне, может быть отмечено в области развития морских сил тремя фактами:</a:t>
          </a:r>
          <a:endParaRPr lang="ru-RU" dirty="0">
            <a:solidFill>
              <a:schemeClr val="bg1"/>
            </a:solidFill>
          </a:endParaRPr>
        </a:p>
      </dgm:t>
    </dgm:pt>
    <dgm:pt modelId="{DBED426B-8863-45A9-BB83-E8ADCA2633AB}" type="parTrans" cxnId="{E573C49B-4AC5-4560-A2C0-0CCFC97AC32E}">
      <dgm:prSet/>
      <dgm:spPr/>
      <dgm:t>
        <a:bodyPr/>
        <a:lstStyle/>
        <a:p>
          <a:endParaRPr lang="ru-RU"/>
        </a:p>
      </dgm:t>
    </dgm:pt>
    <dgm:pt modelId="{CFBA9DF9-9807-420E-A457-6CB6B2DD9C7B}" type="sibTrans" cxnId="{E573C49B-4AC5-4560-A2C0-0CCFC97AC32E}">
      <dgm:prSet/>
      <dgm:spPr/>
      <dgm:t>
        <a:bodyPr/>
        <a:lstStyle/>
        <a:p>
          <a:endParaRPr lang="ru-RU"/>
        </a:p>
      </dgm:t>
    </dgm:pt>
    <dgm:pt modelId="{EF412E6C-424B-443A-BAD9-E9F0D15E2BFA}">
      <dgm:prSet phldrT="[Текст]"/>
      <dgm:spPr/>
      <dgm:t>
        <a:bodyPr/>
        <a:lstStyle/>
        <a:p>
          <a:r>
            <a:rPr lang="ru-RU" dirty="0" smtClean="0"/>
            <a:t>ростом германского военного флота</a:t>
          </a:r>
          <a:endParaRPr lang="ru-RU" dirty="0"/>
        </a:p>
      </dgm:t>
    </dgm:pt>
    <dgm:pt modelId="{1B709A29-905C-4308-8178-1A7B197E824E}" type="parTrans" cxnId="{0FB16F2F-DE5D-439A-B724-D1410020365F}">
      <dgm:prSet/>
      <dgm:spPr/>
      <dgm:t>
        <a:bodyPr/>
        <a:lstStyle/>
        <a:p>
          <a:endParaRPr lang="ru-RU"/>
        </a:p>
      </dgm:t>
    </dgm:pt>
    <dgm:pt modelId="{1E364DEF-B3B4-407A-A7BE-82A62482A422}" type="sibTrans" cxnId="{0FB16F2F-DE5D-439A-B724-D1410020365F}">
      <dgm:prSet/>
      <dgm:spPr/>
      <dgm:t>
        <a:bodyPr/>
        <a:lstStyle/>
        <a:p>
          <a:endParaRPr lang="ru-RU"/>
        </a:p>
      </dgm:t>
    </dgm:pt>
    <dgm:pt modelId="{F7C4B080-D41A-446F-8C98-DCBF72F4ACC1}">
      <dgm:prSet phldrT="[Текст]"/>
      <dgm:spPr/>
      <dgm:t>
        <a:bodyPr/>
        <a:lstStyle/>
        <a:p>
          <a:r>
            <a:rPr lang="ru-RU" dirty="0" smtClean="0"/>
            <a:t>восстановлением русского флота после катастрофического разгрома его во время</a:t>
          </a:r>
        </a:p>
        <a:p>
          <a:r>
            <a:rPr lang="ru-RU" dirty="0" smtClean="0"/>
            <a:t> русско-японской войны</a:t>
          </a:r>
          <a:endParaRPr lang="ru-RU" dirty="0"/>
        </a:p>
      </dgm:t>
    </dgm:pt>
    <dgm:pt modelId="{36636941-A9E3-440A-A3D7-877446DFAAE5}" type="parTrans" cxnId="{B71531A8-5576-4886-9DCF-6B9F56D0B3E3}">
      <dgm:prSet/>
      <dgm:spPr/>
      <dgm:t>
        <a:bodyPr/>
        <a:lstStyle/>
        <a:p>
          <a:endParaRPr lang="ru-RU"/>
        </a:p>
      </dgm:t>
    </dgm:pt>
    <dgm:pt modelId="{7565A35F-63B8-45BC-9E38-A2F33EB52053}" type="sibTrans" cxnId="{B71531A8-5576-4886-9DCF-6B9F56D0B3E3}">
      <dgm:prSet/>
      <dgm:spPr/>
      <dgm:t>
        <a:bodyPr/>
        <a:lstStyle/>
        <a:p>
          <a:endParaRPr lang="ru-RU"/>
        </a:p>
      </dgm:t>
    </dgm:pt>
    <dgm:pt modelId="{2B311CE9-C666-480D-9756-471B4B1B53BC}">
      <dgm:prSet phldrT="[Текст]"/>
      <dgm:spPr/>
      <dgm:t>
        <a:bodyPr/>
        <a:lstStyle/>
        <a:p>
          <a:r>
            <a:rPr lang="ru-RU" dirty="0" smtClean="0"/>
            <a:t>развитием подводного флота</a:t>
          </a:r>
          <a:endParaRPr lang="ru-RU" dirty="0"/>
        </a:p>
      </dgm:t>
    </dgm:pt>
    <dgm:pt modelId="{FBD9AF79-0F7D-4860-84BE-DFB1A0623C7E}" type="parTrans" cxnId="{32FB62D3-BC3C-4E00-ABA8-77D580133986}">
      <dgm:prSet/>
      <dgm:spPr/>
      <dgm:t>
        <a:bodyPr/>
        <a:lstStyle/>
        <a:p>
          <a:endParaRPr lang="ru-RU"/>
        </a:p>
      </dgm:t>
    </dgm:pt>
    <dgm:pt modelId="{12721F50-5576-4924-B26B-4C45E8B37E95}" type="sibTrans" cxnId="{32FB62D3-BC3C-4E00-ABA8-77D580133986}">
      <dgm:prSet/>
      <dgm:spPr/>
      <dgm:t>
        <a:bodyPr/>
        <a:lstStyle/>
        <a:p>
          <a:endParaRPr lang="ru-RU"/>
        </a:p>
      </dgm:t>
    </dgm:pt>
    <dgm:pt modelId="{0F8E96B4-7B9D-4A62-A09F-669807316A6C}" type="pres">
      <dgm:prSet presAssocID="{9136644E-4D5A-4CD9-BC54-08296E657A6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983E22-759C-487B-A471-EA3EA5506BD3}" type="pres">
      <dgm:prSet presAssocID="{C0EBC2B5-824E-4696-86D6-C87E9F6BF55B}" presName="roof" presStyleLbl="dkBgShp" presStyleIdx="0" presStyleCnt="2"/>
      <dgm:spPr/>
      <dgm:t>
        <a:bodyPr/>
        <a:lstStyle/>
        <a:p>
          <a:endParaRPr lang="ru-RU"/>
        </a:p>
      </dgm:t>
    </dgm:pt>
    <dgm:pt modelId="{E13EA925-B9BD-4E02-9C5A-233D15C57D8A}" type="pres">
      <dgm:prSet presAssocID="{C0EBC2B5-824E-4696-86D6-C87E9F6BF55B}" presName="pillars" presStyleCnt="0"/>
      <dgm:spPr/>
    </dgm:pt>
    <dgm:pt modelId="{8786583D-4BFA-4C01-B43C-9FBC68CEC195}" type="pres">
      <dgm:prSet presAssocID="{C0EBC2B5-824E-4696-86D6-C87E9F6BF55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FC68E-A99F-478F-AE10-550308452E1D}" type="pres">
      <dgm:prSet presAssocID="{F7C4B080-D41A-446F-8C98-DCBF72F4ACC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0EA97-4406-4FCD-A123-B941B42D0DED}" type="pres">
      <dgm:prSet presAssocID="{2B311CE9-C666-480D-9756-471B4B1B53B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8FABF-727C-45DC-8190-D5A030685334}" type="pres">
      <dgm:prSet presAssocID="{C0EBC2B5-824E-4696-86D6-C87E9F6BF55B}" presName="base" presStyleLbl="dkBgShp" presStyleIdx="1" presStyleCnt="2"/>
      <dgm:spPr/>
    </dgm:pt>
  </dgm:ptLst>
  <dgm:cxnLst>
    <dgm:cxn modelId="{BDF330B5-3C46-43D0-A17A-2D1E0199E370}" type="presOf" srcId="{C0EBC2B5-824E-4696-86D6-C87E9F6BF55B}" destId="{C6983E22-759C-487B-A471-EA3EA5506BD3}" srcOrd="0" destOrd="0" presId="urn:microsoft.com/office/officeart/2005/8/layout/hList3"/>
    <dgm:cxn modelId="{DC998879-3312-482E-94E4-B06758983EAC}" type="presOf" srcId="{EF412E6C-424B-443A-BAD9-E9F0D15E2BFA}" destId="{8786583D-4BFA-4C01-B43C-9FBC68CEC195}" srcOrd="0" destOrd="0" presId="urn:microsoft.com/office/officeart/2005/8/layout/hList3"/>
    <dgm:cxn modelId="{E573C49B-4AC5-4560-A2C0-0CCFC97AC32E}" srcId="{9136644E-4D5A-4CD9-BC54-08296E657A6D}" destId="{C0EBC2B5-824E-4696-86D6-C87E9F6BF55B}" srcOrd="0" destOrd="0" parTransId="{DBED426B-8863-45A9-BB83-E8ADCA2633AB}" sibTransId="{CFBA9DF9-9807-420E-A457-6CB6B2DD9C7B}"/>
    <dgm:cxn modelId="{0FB16F2F-DE5D-439A-B724-D1410020365F}" srcId="{C0EBC2B5-824E-4696-86D6-C87E9F6BF55B}" destId="{EF412E6C-424B-443A-BAD9-E9F0D15E2BFA}" srcOrd="0" destOrd="0" parTransId="{1B709A29-905C-4308-8178-1A7B197E824E}" sibTransId="{1E364DEF-B3B4-407A-A7BE-82A62482A422}"/>
    <dgm:cxn modelId="{9F37E607-A41A-41A5-B677-00787825F02C}" type="presOf" srcId="{F7C4B080-D41A-446F-8C98-DCBF72F4ACC1}" destId="{9E8FC68E-A99F-478F-AE10-550308452E1D}" srcOrd="0" destOrd="0" presId="urn:microsoft.com/office/officeart/2005/8/layout/hList3"/>
    <dgm:cxn modelId="{F4CC1B9B-63F9-4629-B14C-9478DB4FDA6F}" type="presOf" srcId="{2B311CE9-C666-480D-9756-471B4B1B53BC}" destId="{B250EA97-4406-4FCD-A123-B941B42D0DED}" srcOrd="0" destOrd="0" presId="urn:microsoft.com/office/officeart/2005/8/layout/hList3"/>
    <dgm:cxn modelId="{B71531A8-5576-4886-9DCF-6B9F56D0B3E3}" srcId="{C0EBC2B5-824E-4696-86D6-C87E9F6BF55B}" destId="{F7C4B080-D41A-446F-8C98-DCBF72F4ACC1}" srcOrd="1" destOrd="0" parTransId="{36636941-A9E3-440A-A3D7-877446DFAAE5}" sibTransId="{7565A35F-63B8-45BC-9E38-A2F33EB52053}"/>
    <dgm:cxn modelId="{06B93189-4388-4DAF-A636-5230FE180E86}" type="presOf" srcId="{9136644E-4D5A-4CD9-BC54-08296E657A6D}" destId="{0F8E96B4-7B9D-4A62-A09F-669807316A6C}" srcOrd="0" destOrd="0" presId="urn:microsoft.com/office/officeart/2005/8/layout/hList3"/>
    <dgm:cxn modelId="{32FB62D3-BC3C-4E00-ABA8-77D580133986}" srcId="{C0EBC2B5-824E-4696-86D6-C87E9F6BF55B}" destId="{2B311CE9-C666-480D-9756-471B4B1B53BC}" srcOrd="2" destOrd="0" parTransId="{FBD9AF79-0F7D-4860-84BE-DFB1A0623C7E}" sibTransId="{12721F50-5576-4924-B26B-4C45E8B37E95}"/>
    <dgm:cxn modelId="{D35488DC-11F2-4A5E-81DB-F06B7EF8C2D9}" type="presParOf" srcId="{0F8E96B4-7B9D-4A62-A09F-669807316A6C}" destId="{C6983E22-759C-487B-A471-EA3EA5506BD3}" srcOrd="0" destOrd="0" presId="urn:microsoft.com/office/officeart/2005/8/layout/hList3"/>
    <dgm:cxn modelId="{E9352EB3-F935-4A21-BF68-E51B88EEC0E6}" type="presParOf" srcId="{0F8E96B4-7B9D-4A62-A09F-669807316A6C}" destId="{E13EA925-B9BD-4E02-9C5A-233D15C57D8A}" srcOrd="1" destOrd="0" presId="urn:microsoft.com/office/officeart/2005/8/layout/hList3"/>
    <dgm:cxn modelId="{BA21CBDE-9165-47AA-9EA1-304D05DDD735}" type="presParOf" srcId="{E13EA925-B9BD-4E02-9C5A-233D15C57D8A}" destId="{8786583D-4BFA-4C01-B43C-9FBC68CEC195}" srcOrd="0" destOrd="0" presId="urn:microsoft.com/office/officeart/2005/8/layout/hList3"/>
    <dgm:cxn modelId="{A0942597-E261-4CE7-B5FC-1FE64D6C6A4C}" type="presParOf" srcId="{E13EA925-B9BD-4E02-9C5A-233D15C57D8A}" destId="{9E8FC68E-A99F-478F-AE10-550308452E1D}" srcOrd="1" destOrd="0" presId="urn:microsoft.com/office/officeart/2005/8/layout/hList3"/>
    <dgm:cxn modelId="{04BDDC11-EA82-4758-8E2C-D2822556B99D}" type="presParOf" srcId="{E13EA925-B9BD-4E02-9C5A-233D15C57D8A}" destId="{B250EA97-4406-4FCD-A123-B941B42D0DED}" srcOrd="2" destOrd="0" presId="urn:microsoft.com/office/officeart/2005/8/layout/hList3"/>
    <dgm:cxn modelId="{81E74054-0615-4157-89D8-C878CD9C9151}" type="presParOf" srcId="{0F8E96B4-7B9D-4A62-A09F-669807316A6C}" destId="{54E8FABF-727C-45DC-8190-D5A03068533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983E22-759C-487B-A471-EA3EA5506BD3}">
      <dsp:nvSpPr>
        <dsp:cNvPr id="0" name=""/>
        <dsp:cNvSpPr/>
      </dsp:nvSpPr>
      <dsp:spPr>
        <a:xfrm>
          <a:off x="0" y="0"/>
          <a:ext cx="7152456" cy="153850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Десятилетие, предшествовавшее мировой войне, может быть отмечено в области развития морских сил тремя фактами: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0" y="0"/>
        <a:ext cx="7152456" cy="1538503"/>
      </dsp:txXfrm>
    </dsp:sp>
    <dsp:sp modelId="{8786583D-4BFA-4C01-B43C-9FBC68CEC195}">
      <dsp:nvSpPr>
        <dsp:cNvPr id="0" name=""/>
        <dsp:cNvSpPr/>
      </dsp:nvSpPr>
      <dsp:spPr>
        <a:xfrm>
          <a:off x="3492" y="1538503"/>
          <a:ext cx="2381823" cy="3230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ростом германского военного флота</a:t>
          </a:r>
          <a:endParaRPr lang="ru-RU" sz="2100" kern="1200" dirty="0"/>
        </a:p>
      </dsp:txBody>
      <dsp:txXfrm>
        <a:off x="3492" y="1538503"/>
        <a:ext cx="2381823" cy="3230856"/>
      </dsp:txXfrm>
    </dsp:sp>
    <dsp:sp modelId="{9E8FC68E-A99F-478F-AE10-550308452E1D}">
      <dsp:nvSpPr>
        <dsp:cNvPr id="0" name=""/>
        <dsp:cNvSpPr/>
      </dsp:nvSpPr>
      <dsp:spPr>
        <a:xfrm>
          <a:off x="2385316" y="1538503"/>
          <a:ext cx="2381823" cy="3230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восстановлением русского флота после катастрофического разгрома его во время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русско-японской войны</a:t>
          </a:r>
          <a:endParaRPr lang="ru-RU" sz="2100" kern="1200" dirty="0"/>
        </a:p>
      </dsp:txBody>
      <dsp:txXfrm>
        <a:off x="2385316" y="1538503"/>
        <a:ext cx="2381823" cy="3230856"/>
      </dsp:txXfrm>
    </dsp:sp>
    <dsp:sp modelId="{B250EA97-4406-4FCD-A123-B941B42D0DED}">
      <dsp:nvSpPr>
        <dsp:cNvPr id="0" name=""/>
        <dsp:cNvSpPr/>
      </dsp:nvSpPr>
      <dsp:spPr>
        <a:xfrm>
          <a:off x="4767139" y="1538503"/>
          <a:ext cx="2381823" cy="3230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развитием подводного флота</a:t>
          </a:r>
          <a:endParaRPr lang="ru-RU" sz="2100" kern="1200" dirty="0"/>
        </a:p>
      </dsp:txBody>
      <dsp:txXfrm>
        <a:off x="4767139" y="1538503"/>
        <a:ext cx="2381823" cy="3230856"/>
      </dsp:txXfrm>
    </dsp:sp>
    <dsp:sp modelId="{54E8FABF-727C-45DC-8190-D5A030685334}">
      <dsp:nvSpPr>
        <dsp:cNvPr id="0" name=""/>
        <dsp:cNvSpPr/>
      </dsp:nvSpPr>
      <dsp:spPr>
        <a:xfrm>
          <a:off x="0" y="4769359"/>
          <a:ext cx="7152456" cy="3589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95036C-4D85-4B94-995E-55D539A8A4D7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628800"/>
            <a:ext cx="9144000" cy="237626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Первая мировая война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0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28</a:t>
            </a:r>
            <a:r>
              <a:rPr kumimoji="0" lang="ru-RU" sz="4400" b="0" i="0" u="none" strike="noStrike" kern="1200" cap="all" spc="0" normalizeH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июля 1914 – 11 ноября 1918.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cap="all" baseline="0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начало</a:t>
            </a: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5643578"/>
            <a:ext cx="278605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Преподаватель</a:t>
            </a:r>
          </a:p>
          <a:p>
            <a:pPr algn="ctr">
              <a:defRPr/>
            </a:pP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истории, обществознания, МХК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МБОУ «СОШ № 48» </a:t>
            </a:r>
            <a:endPara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</a:t>
            </a: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 Владивостока </a:t>
            </a:r>
          </a:p>
          <a:p>
            <a:pPr algn="ctr">
              <a:defRPr/>
            </a:pP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Шабалина Светлана 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Николаевна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165618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Сравнивая морские силы обеих коалиций, можно отметить следующее: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1556792"/>
            <a:ext cx="9144000" cy="86409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Силы одной Англии превосходили силу всего флота Центральных держав</a:t>
            </a:r>
            <a:endParaRPr lang="ru-RU" dirty="0" smtClean="0"/>
          </a:p>
        </p:txBody>
      </p:sp>
      <p:sp>
        <p:nvSpPr>
          <p:cNvPr id="10" name="Пятиугольник 9"/>
          <p:cNvSpPr/>
          <p:nvPr/>
        </p:nvSpPr>
        <p:spPr>
          <a:xfrm>
            <a:off x="0" y="2420888"/>
            <a:ext cx="9144000" cy="86409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Большинство морских сил было сосредоточено в европейских морях.</a:t>
            </a:r>
            <a:endParaRPr lang="ru-RU" dirty="0" smtClean="0"/>
          </a:p>
        </p:txBody>
      </p:sp>
      <p:sp>
        <p:nvSpPr>
          <p:cNvPr id="11" name="Пятиугольник 10"/>
          <p:cNvSpPr/>
          <p:nvPr/>
        </p:nvSpPr>
        <p:spPr>
          <a:xfrm>
            <a:off x="0" y="3284984"/>
            <a:ext cx="9144000" cy="86409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Английский и французский флоты имели полную возможность действовать совместно.</a:t>
            </a:r>
            <a:endParaRPr lang="ru-RU" dirty="0" smtClean="0"/>
          </a:p>
        </p:txBody>
      </p:sp>
      <p:sp>
        <p:nvSpPr>
          <p:cNvPr id="12" name="Пятиугольник 11"/>
          <p:cNvSpPr/>
          <p:nvPr/>
        </p:nvSpPr>
        <p:spPr>
          <a:xfrm>
            <a:off x="0" y="4149080"/>
            <a:ext cx="9144000" cy="136815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Германский флот мог получить свободу действий только после удачного боя в Северном море, который ему пришлось бы дать при самом невыгодном соотношении сил, т.е. фактически германский надводный флот оказался запертым в своих территориальных водах, имея возможность предпринимать наступательные операции только против русского Балтийского флота.</a:t>
            </a:r>
            <a:endParaRPr lang="ru-RU" dirty="0" smtClean="0"/>
          </a:p>
        </p:txBody>
      </p:sp>
      <p:sp>
        <p:nvSpPr>
          <p:cNvPr id="13" name="Пятиугольник 12"/>
          <p:cNvSpPr/>
          <p:nvPr/>
        </p:nvSpPr>
        <p:spPr>
          <a:xfrm>
            <a:off x="0" y="5517232"/>
            <a:ext cx="9144000" cy="134076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Морские силы Антанты были фактическими хозяевами всех водных пространств, за исключением Балтийского и Черного морей, где Центральные державы имели шансы на успех, — в Балтийском море при борьбе германского флота с русским и в Черном — при борьбе турецкого флота с русским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2483768" y="1052736"/>
            <a:ext cx="4464496" cy="2088232"/>
          </a:xfrm>
          <a:prstGeom prst="snip1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lang="ru-RU" b="1" dirty="0" smtClean="0"/>
              <a:t>Непосредственным поводом к войне</a:t>
            </a:r>
          </a:p>
          <a:p>
            <a:pPr lvl="0" algn="ctr"/>
            <a:r>
              <a:rPr lang="ru-RU" b="1" dirty="0" smtClean="0"/>
              <a:t> послужило убийство 28 июля 1914 года </a:t>
            </a:r>
          </a:p>
          <a:p>
            <a:pPr lvl="0" algn="ctr"/>
            <a:r>
              <a:rPr lang="ru-RU" b="1" dirty="0" smtClean="0"/>
              <a:t>австрийского эрцгерцога</a:t>
            </a:r>
          </a:p>
          <a:p>
            <a:pPr lvl="0" algn="ctr"/>
            <a:r>
              <a:rPr lang="ru-RU" b="1" dirty="0" smtClean="0"/>
              <a:t> Франца-Фердинанда в Сараево, </a:t>
            </a:r>
          </a:p>
          <a:p>
            <a:pPr lvl="0" algn="ctr"/>
            <a:r>
              <a:rPr lang="ru-RU" b="1" dirty="0" smtClean="0"/>
              <a:t>террористом Гаврилом Принципом.</a:t>
            </a:r>
          </a:p>
          <a:p>
            <a:pPr algn="just"/>
            <a:endParaRPr lang="ru-RU" b="1" dirty="0"/>
          </a:p>
        </p:txBody>
      </p:sp>
      <p:pic>
        <p:nvPicPr>
          <p:cNvPr id="6" name="Picture 2" descr=" (421x435, 27Kb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201295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3212976"/>
            <a:ext cx="20233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Франц-Фердинанд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4" descr="Гаврило Принципа + + котиров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80" y="980728"/>
            <a:ext cx="1872208" cy="2072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092280" y="3140968"/>
            <a:ext cx="19065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dirty="0" smtClean="0"/>
              <a:t>Гаврило Принцип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467544" y="3861048"/>
            <a:ext cx="8352928" cy="86409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1 версия:  </a:t>
            </a:r>
            <a:r>
              <a:rPr lang="ru-RU" i="1" dirty="0" smtClean="0"/>
              <a:t>виновником покушения объявлялась германская секретная служба, устранившая  эрцгерцога, который мешал осуществлению внешнеполитических  планов Вильгельма </a:t>
            </a:r>
            <a:r>
              <a:rPr lang="en-US" i="1" dirty="0" smtClean="0"/>
              <a:t>II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467544" y="4797152"/>
            <a:ext cx="8352928" cy="86409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2 версия:  </a:t>
            </a:r>
            <a:r>
              <a:rPr lang="ru-RU" i="1" dirty="0" smtClean="0"/>
              <a:t>осуществление заговора приписывают сербской тайной организации «Черная рука», которую поддерживало сербское правительство и Российский генеральный штаб.</a:t>
            </a:r>
            <a:endParaRPr lang="ru-RU" i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467544" y="5733256"/>
            <a:ext cx="8352928" cy="86409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3 версия:  </a:t>
            </a:r>
            <a:r>
              <a:rPr lang="ru-RU" i="1" dirty="0" smtClean="0"/>
              <a:t>Сербский террорист был членом национальной революционной организации «Молодая Босния». Эта акция явилась ответом террористов на аннексию Боснии и Герцеговины в </a:t>
            </a:r>
            <a:r>
              <a:rPr lang="ru-RU" i="1" smtClean="0"/>
              <a:t>1908 году.</a:t>
            </a:r>
            <a:endParaRPr lang="ru-RU" i="1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41375"/>
          </a:xfrm>
        </p:spPr>
        <p:txBody>
          <a:bodyPr/>
          <a:lstStyle/>
          <a:p>
            <a:pPr algn="ctr"/>
            <a:r>
              <a:rPr lang="ru-RU" dirty="0" smtClean="0"/>
              <a:t>Повод к первой мировой войне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41375"/>
          </a:xfrm>
        </p:spPr>
        <p:txBody>
          <a:bodyPr/>
          <a:lstStyle/>
          <a:p>
            <a:pPr algn="ctr"/>
            <a:r>
              <a:rPr lang="ru-RU" dirty="0" smtClean="0"/>
              <a:t>Характер первой мировой войне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51520" y="1412776"/>
            <a:ext cx="255577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Захватнический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51520" y="2348880"/>
            <a:ext cx="255577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Завоевательный</a:t>
            </a:r>
            <a:endParaRPr lang="ru-RU" b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251520" y="3356992"/>
            <a:ext cx="255577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Империалистический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3419872" y="1772816"/>
            <a:ext cx="2160240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Для всех её участников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2160" y="1196752"/>
            <a:ext cx="2808312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Кроме </a:t>
            </a:r>
            <a:r>
              <a:rPr lang="ru-RU" b="1" u="sng" dirty="0" smtClean="0"/>
              <a:t>Сербии </a:t>
            </a:r>
            <a:r>
              <a:rPr lang="ru-RU" b="1" dirty="0" smtClean="0"/>
              <a:t>, т. к. Австро-Венгрия  предъявила ультиматум 23 июля 1914 и объявила ей войну </a:t>
            </a:r>
          </a:p>
          <a:p>
            <a:pPr algn="ctr"/>
            <a:r>
              <a:rPr lang="ru-RU" b="1" dirty="0" smtClean="0"/>
              <a:t>28 июля 1914 </a:t>
            </a:r>
            <a:endParaRPr lang="ru-RU" b="1" dirty="0"/>
          </a:p>
        </p:txBody>
      </p:sp>
      <p:pic>
        <p:nvPicPr>
          <p:cNvPr id="6" name="Рисунок 5" descr="Встречайте! Теперь и в России!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1196752"/>
            <a:ext cx="2959075" cy="3424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012160" y="3140968"/>
            <a:ext cx="2808312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Кроме </a:t>
            </a:r>
            <a:r>
              <a:rPr lang="ru-RU" b="1" u="sng" dirty="0" smtClean="0"/>
              <a:t>Бельгии</a:t>
            </a:r>
            <a:r>
              <a:rPr lang="ru-RU" b="1" dirty="0" smtClean="0"/>
              <a:t>, т. к </a:t>
            </a:r>
          </a:p>
          <a:p>
            <a:pPr algn="ctr"/>
            <a:r>
              <a:rPr lang="ru-RU" b="1" dirty="0" smtClean="0"/>
              <a:t>3 август 1914 – Германия ввела войска под предлогом  угрозы со стороны Франции 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941168"/>
            <a:ext cx="871296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В. И. Ленин указывал: "...Капитализм сосредоточил богатства земли в руках отдельных государств, разделил землю до последнего куска; дальнейшая дележка, дальнейшее обогащение может идти уже за счет других, одного государства за счет другого. Разрешиться этот вопрос может исключительно силой - и война поэтому между мировыми хищниками стала неизбежной"   (</a:t>
            </a:r>
            <a:r>
              <a:rPr lang="ru-RU" i="1" dirty="0" smtClean="0"/>
              <a:t>В. И. Ленин, Соч., т. 28, стр. 62</a:t>
            </a:r>
            <a:r>
              <a:rPr lang="ru-RU" dirty="0" smtClean="0"/>
              <a:t>).</a:t>
            </a:r>
          </a:p>
          <a:p>
            <a:pPr algn="just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1196752"/>
            <a:ext cx="2808312" cy="3384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Для этих государств – война</a:t>
            </a:r>
          </a:p>
          <a:p>
            <a:pPr algn="ctr"/>
            <a:r>
              <a:rPr lang="ru-RU" sz="2400" b="1" dirty="0" smtClean="0"/>
              <a:t>справедливая освободительная,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 rot="16200000">
            <a:off x="6011290" y="405534"/>
            <a:ext cx="2376263" cy="295058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34978"/>
              </a:avLst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Мобилизация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072579">
            <a:off x="2261709" y="178427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28 июля 1914 г. Австро-Венгрия объявила войну Сербии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1232484">
            <a:off x="1732352" y="1366497"/>
            <a:ext cx="6747526" cy="134621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333462"/>
              </a:avLst>
            </a:prstTxWarp>
            <a:spAutoFit/>
          </a:bodyPr>
          <a:lstStyle/>
          <a:p>
            <a:pPr algn="ctr"/>
            <a:r>
              <a:rPr lang="ru-RU" sz="20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Сербия не согласна с эти ультиматумом</a:t>
            </a:r>
            <a:endParaRPr lang="ru-RU" sz="2000" b="1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43608" y="2204864"/>
            <a:ext cx="1368152" cy="4032448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ТРОЙСТВЕННЫЙ  СОЮЗ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148478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Австро-Венгрия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3768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Германия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877272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Италия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956376" y="6093296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Франция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28184" y="5229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Англия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0352" y="7647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Сербия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411760" y="1052736"/>
            <a:ext cx="532859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1135978">
            <a:off x="2342361" y="906551"/>
            <a:ext cx="5345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28. 06. 1914 г. Убийство Франц Фердинанда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2438209" y="1472154"/>
            <a:ext cx="5472608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1097771">
            <a:off x="2013398" y="1443895"/>
            <a:ext cx="624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23.07. 1914 г.  Австро-Венгрия </a:t>
            </a:r>
            <a:r>
              <a:rPr lang="ru-RU" b="1" dirty="0" smtClean="0">
                <a:solidFill>
                  <a:srgbClr val="C00000"/>
                </a:solidFill>
              </a:rPr>
              <a:t>предъявила</a:t>
            </a:r>
            <a:r>
              <a:rPr lang="ru-RU" sz="2000" b="1" dirty="0" smtClean="0">
                <a:solidFill>
                  <a:srgbClr val="C00000"/>
                </a:solidFill>
              </a:rPr>
              <a:t> ультиматум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Дуга 40"/>
          <p:cNvSpPr/>
          <p:nvPr/>
        </p:nvSpPr>
        <p:spPr>
          <a:xfrm rot="10490031">
            <a:off x="1852475" y="977811"/>
            <a:ext cx="6420798" cy="1950856"/>
          </a:xfrm>
          <a:prstGeom prst="arc">
            <a:avLst>
              <a:gd name="adj1" fmla="val 10856851"/>
              <a:gd name="adj2" fmla="val 869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092280" y="2060848"/>
            <a:ext cx="1224136" cy="4032448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АНТАНТА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2421024" y="1759000"/>
            <a:ext cx="5760640" cy="8640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8100392" y="1196752"/>
            <a:ext cx="81272" cy="5622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92280" y="17008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66"/>
                </a:solidFill>
              </a:rPr>
              <a:t>Россия</a:t>
            </a:r>
            <a:endParaRPr lang="ru-RU" b="1" dirty="0">
              <a:solidFill>
                <a:srgbClr val="FFFF66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2555776" y="5301208"/>
            <a:ext cx="72008" cy="72008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2555776" y="2060848"/>
            <a:ext cx="4968552" cy="324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9624404">
            <a:off x="2166516" y="3688074"/>
            <a:ext cx="609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30. 07.1914 г. –ультиматум  о прекращении мобилизации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19323947">
            <a:off x="3725974" y="3929722"/>
            <a:ext cx="363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66"/>
                </a:solidFill>
              </a:rPr>
              <a:t>Мобилизацию не прекращает</a:t>
            </a:r>
            <a:endParaRPr lang="ru-RU" b="1" dirty="0">
              <a:solidFill>
                <a:srgbClr val="FFFF66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2771801" y="2132858"/>
            <a:ext cx="5328592" cy="3816424"/>
          </a:xfrm>
          <a:prstGeom prst="straightConnector1">
            <a:avLst/>
          </a:prstGeom>
          <a:ln w="28575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9400681">
            <a:off x="2824120" y="4318772"/>
            <a:ext cx="609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01. 08. 1914 г. объявила войну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3419872" y="3068960"/>
            <a:ext cx="3960440" cy="29523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380312" y="1988840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43808" y="6237312"/>
            <a:ext cx="609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02. 08. 1914 г.  объявила войну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987824" y="6381328"/>
            <a:ext cx="36004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3347864" y="6597352"/>
            <a:ext cx="540060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20974419">
            <a:off x="3339574" y="5795156"/>
            <a:ext cx="33888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04. 08. 1914 г.  объявила войну</a:t>
            </a:r>
            <a:endParaRPr lang="ru-RU" b="1" dirty="0">
              <a:solidFill>
                <a:srgbClr val="FF0066"/>
              </a:solidFill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3563888" y="5805264"/>
            <a:ext cx="3132347" cy="576064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21232484">
            <a:off x="1471731" y="1552068"/>
            <a:ext cx="6747526" cy="163714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333462"/>
              </a:avLst>
            </a:prstTxWarp>
            <a:spAutoFit/>
          </a:bodyPr>
          <a:lstStyle/>
          <a:p>
            <a:pPr algn="ctr"/>
            <a:r>
              <a:rPr lang="ru-RU" sz="20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06. 08. 1914 г – объявила войну России </a:t>
            </a:r>
            <a:endParaRPr lang="ru-RU" sz="2000" b="1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9" name="Дуга 98"/>
          <p:cNvSpPr/>
          <p:nvPr/>
        </p:nvSpPr>
        <p:spPr>
          <a:xfrm rot="10490031">
            <a:off x="1634344" y="1452243"/>
            <a:ext cx="6420798" cy="1950856"/>
          </a:xfrm>
          <a:prstGeom prst="arc">
            <a:avLst>
              <a:gd name="adj1" fmla="val 10856851"/>
              <a:gd name="adj2" fmla="val 869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Picture 2" descr="Позиции в артиллерийских воронк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4008" cy="3429000"/>
          </a:xfrm>
          <a:prstGeom prst="rect">
            <a:avLst/>
          </a:prstGeom>
          <a:noFill/>
        </p:spPr>
      </p:pic>
      <p:pic>
        <p:nvPicPr>
          <p:cNvPr id="101" name="Picture 4" descr="Бомбардировка французских позиций на Изер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1"/>
            <a:ext cx="4644008" cy="3428999"/>
          </a:xfrm>
          <a:prstGeom prst="rect">
            <a:avLst/>
          </a:prstGeom>
          <a:noFill/>
        </p:spPr>
      </p:pic>
      <p:pic>
        <p:nvPicPr>
          <p:cNvPr id="102" name="Picture 6" descr="Германская оборона на Западном фронт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0"/>
            <a:ext cx="4499993" cy="3435680"/>
          </a:xfrm>
          <a:prstGeom prst="rect">
            <a:avLst/>
          </a:prstGeom>
          <a:noFill/>
        </p:spPr>
      </p:pic>
      <p:pic>
        <p:nvPicPr>
          <p:cNvPr id="103" name="Picture 8" descr="Британские пулеметчики стреляют в аэроплан, Балкан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429000"/>
            <a:ext cx="4499992" cy="3429000"/>
          </a:xfrm>
          <a:prstGeom prst="rect">
            <a:avLst/>
          </a:prstGeom>
          <a:noFill/>
        </p:spPr>
      </p:pic>
      <p:sp>
        <p:nvSpPr>
          <p:cNvPr id="104" name="TextBox 103"/>
          <p:cNvSpPr txBox="1"/>
          <p:nvPr/>
        </p:nvSpPr>
        <p:spPr>
          <a:xfrm>
            <a:off x="827584" y="249289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mtClean="0">
                <a:solidFill>
                  <a:srgbClr val="C00000"/>
                </a:solidFill>
              </a:rPr>
              <a:t>Война</a:t>
            </a:r>
          </a:p>
          <a:p>
            <a:pPr algn="ctr"/>
            <a:r>
              <a:rPr lang="ru-RU" sz="5400" b="1" smtClean="0">
                <a:solidFill>
                  <a:srgbClr val="C00000"/>
                </a:solidFill>
              </a:rPr>
              <a:t> стала общеевропейской, </a:t>
            </a:r>
            <a:r>
              <a:rPr lang="ru-RU" sz="5400" b="1" dirty="0" smtClean="0">
                <a:solidFill>
                  <a:srgbClr val="C00000"/>
                </a:solidFill>
              </a:rPr>
              <a:t>мировой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5" grpId="0"/>
      <p:bldP spid="42" grpId="0"/>
      <p:bldP spid="36" grpId="0"/>
      <p:bldP spid="40" grpId="0"/>
      <p:bldP spid="41" grpId="0" animBg="1"/>
      <p:bldP spid="57" grpId="0"/>
      <p:bldP spid="66" grpId="0"/>
      <p:bldP spid="72" grpId="0"/>
      <p:bldP spid="76" grpId="0"/>
      <p:bldP spid="95" grpId="0"/>
      <p:bldP spid="98" grpId="0"/>
      <p:bldP spid="99" grpId="0" animBg="1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http://www.rusempire.ru/component/option,com_true/Itemid,0/catid,14/func,viewcategory/</a:t>
            </a:r>
            <a:endParaRPr lang="ru-RU" sz="1600" dirty="0" smtClean="0"/>
          </a:p>
          <a:p>
            <a:r>
              <a:rPr lang="en-US" sz="1600" dirty="0" smtClean="0"/>
              <a:t>http://www.rusempire.ru/component/option,com_true/Itemid,427/catid,9/func,viewcategory/</a:t>
            </a:r>
            <a:endParaRPr lang="ru-RU" sz="1600" dirty="0" smtClean="0"/>
          </a:p>
          <a:p>
            <a:r>
              <a:rPr lang="en-US" sz="1600" dirty="0" smtClean="0"/>
              <a:t>http://www.samfact.com/Windsor_family</a:t>
            </a:r>
            <a:endParaRPr lang="ru-RU" sz="1600" dirty="0" smtClean="0"/>
          </a:p>
          <a:p>
            <a:r>
              <a:rPr lang="en-US" sz="1600" dirty="0" smtClean="0"/>
              <a:t>http://www.epwr.ru/quotauthor/424/</a:t>
            </a:r>
            <a:endParaRPr lang="ru-RU" sz="1600" dirty="0" smtClean="0"/>
          </a:p>
          <a:p>
            <a:r>
              <a:rPr lang="en-US" sz="1600" dirty="0" smtClean="0"/>
              <a:t>http://www.drittereich.info/modules.php?name=Forums&amp;file=viewtopic&amp;t=3343&amp;view=previous</a:t>
            </a:r>
            <a:endParaRPr lang="ru-RU" sz="1600" dirty="0" smtClean="0"/>
          </a:p>
          <a:p>
            <a:r>
              <a:rPr lang="en-US" sz="1600" dirty="0" smtClean="0"/>
              <a:t>http://www.firstwar.info/timeline/</a:t>
            </a:r>
            <a:endParaRPr lang="ru-RU" sz="1600" dirty="0" smtClean="0"/>
          </a:p>
          <a:p>
            <a:r>
              <a:rPr lang="en-US" sz="1600" dirty="0" smtClean="0"/>
              <a:t>http://readtiger.com/wkp/ru/%D0%9F%D0%B5%D1%80%D0%B2%D0%B0%D1%8F_%D0%BC%D0%B8%D1%80%D0%BE%D0%B2%D0%B0%D1%8F_%D0%B2%D0%BE%D0%B9%D0%BD%D0%B0</a:t>
            </a:r>
            <a:endParaRPr lang="ru-RU" sz="1600" u="sng" dirty="0" smtClean="0"/>
          </a:p>
          <a:p>
            <a:r>
              <a:rPr lang="en-US" sz="1600" dirty="0" smtClean="0"/>
              <a:t>http://historic.ru/books/item/f00/s00/z0000152/st030.shtml</a:t>
            </a:r>
            <a:endParaRPr lang="ru-RU" sz="1600" dirty="0" smtClean="0"/>
          </a:p>
          <a:p>
            <a:r>
              <a:rPr lang="en-US" sz="1600" dirty="0" smtClean="0"/>
              <a:t>http://1914ww.ru/index.php</a:t>
            </a:r>
            <a:endParaRPr lang="ru-RU" sz="1600" dirty="0" smtClean="0"/>
          </a:p>
          <a:p>
            <a:r>
              <a:rPr lang="en-US" sz="1600" dirty="0" smtClean="0"/>
              <a:t>http://hrono.ru/proekty/ostu/ww1.html</a:t>
            </a:r>
            <a:endParaRPr lang="ru-RU" sz="1600" dirty="0" smtClean="0"/>
          </a:p>
          <a:p>
            <a:r>
              <a:rPr lang="ru-RU" sz="1600" u="sng" dirty="0" smtClean="0"/>
              <a:t>http://xn----7sbbfcoy5atdmf5qh.xn--p1ai/page/4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400675"/>
          </a:xfrm>
        </p:spPr>
        <p:txBody>
          <a:bodyPr>
            <a:normAutofit/>
          </a:bodyPr>
          <a:lstStyle/>
          <a:p>
            <a:r>
              <a:rPr lang="ru-RU" dirty="0" smtClean="0"/>
              <a:t>Военно-политические союзы накануне войны</a:t>
            </a:r>
          </a:p>
          <a:p>
            <a:r>
              <a:rPr lang="ru-RU" dirty="0" smtClean="0"/>
              <a:t>Масштаб военных действий</a:t>
            </a:r>
          </a:p>
          <a:p>
            <a:r>
              <a:rPr lang="ru-RU" dirty="0" smtClean="0"/>
              <a:t>Причины войны</a:t>
            </a:r>
          </a:p>
          <a:p>
            <a:r>
              <a:rPr lang="ru-RU" dirty="0" smtClean="0"/>
              <a:t>Цели держав</a:t>
            </a:r>
          </a:p>
          <a:p>
            <a:r>
              <a:rPr lang="ru-RU" dirty="0" smtClean="0"/>
              <a:t>Соотношение  сил Антанты и Центральных держав к началу войны</a:t>
            </a:r>
          </a:p>
          <a:p>
            <a:r>
              <a:rPr lang="ru-RU" dirty="0" smtClean="0"/>
              <a:t>Повод к войне</a:t>
            </a:r>
          </a:p>
          <a:p>
            <a:r>
              <a:rPr lang="ru-RU" dirty="0" smtClean="0"/>
              <a:t>Характер войны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12430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Военно-политические </a:t>
            </a:r>
            <a:br>
              <a:rPr lang="ru-RU" dirty="0" smtClean="0"/>
            </a:br>
            <a:r>
              <a:rPr lang="ru-RU" dirty="0" smtClean="0"/>
              <a:t>союзы накануне войны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5229200"/>
            <a:ext cx="1944216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988840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«Тройственный союз»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оформился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1882 году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988840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«Антанта»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оформилась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1904 году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043608" y="4077072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308304" y="357301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581128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Германия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458112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Австро-Венгрия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Picture 8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013176"/>
            <a:ext cx="804862" cy="93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9" descr="austri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5013176"/>
            <a:ext cx="1435100" cy="99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403648" y="4941168"/>
            <a:ext cx="1368152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Италия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79704" y="4149080"/>
            <a:ext cx="2664296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Великобритания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15816" y="4077072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08104" y="3573016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</p:cNvCxnSpPr>
          <p:nvPr/>
        </p:nvCxnSpPr>
        <p:spPr>
          <a:xfrm flipH="1">
            <a:off x="6300192" y="3558500"/>
            <a:ext cx="396044" cy="1598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" name="Picture 7" descr="Royal_arm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4581128"/>
            <a:ext cx="939052" cy="1008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10" descr="14378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4581128"/>
            <a:ext cx="836042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6" descr="coaXX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5686301"/>
            <a:ext cx="792088" cy="93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File:Great coat of arms of the king of italy (1890-1946)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5445224"/>
            <a:ext cx="724021" cy="1168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7" name="Прямая со стрелкой 26"/>
          <p:cNvCxnSpPr/>
          <p:nvPr/>
        </p:nvCxnSpPr>
        <p:spPr>
          <a:xfrm flipH="1">
            <a:off x="1979712" y="4077072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644008" y="4149080"/>
            <a:ext cx="1368152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1988840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После распада  в 1915 г. «Тройственного союза»  образовался 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«Четверной союз»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4" name="Прямая со стрелкой 33"/>
          <p:cNvCxnSpPr>
            <a:endCxn id="39" idx="0"/>
          </p:cNvCxnSpPr>
          <p:nvPr/>
        </p:nvCxnSpPr>
        <p:spPr>
          <a:xfrm flipH="1">
            <a:off x="900100" y="4077072"/>
            <a:ext cx="71957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59632" y="51571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Германия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4522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Австро-Венгрия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7" name="Picture 8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5589240"/>
            <a:ext cx="720080" cy="837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9" descr="austri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5877272"/>
            <a:ext cx="1080120" cy="74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" name="Прямоугольник 38"/>
          <p:cNvSpPr/>
          <p:nvPr/>
        </p:nvSpPr>
        <p:spPr>
          <a:xfrm>
            <a:off x="0" y="4221088"/>
            <a:ext cx="1800200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Османская империя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915816" y="4077072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835696" y="4077072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2" name="Picture 2" descr="Osmanli armasi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941168"/>
            <a:ext cx="734972" cy="86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4" descr="Coat of Arms of Kingdom of Bulgaria (1927-1946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725144"/>
            <a:ext cx="777241" cy="699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TextBox 43"/>
          <p:cNvSpPr txBox="1"/>
          <p:nvPr/>
        </p:nvSpPr>
        <p:spPr>
          <a:xfrm>
            <a:off x="3059832" y="42930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Болгария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483768" y="4077072"/>
            <a:ext cx="93610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Sony\Desktop\Первая Мировая война\Карты Первой мировой войныhttpwww.runivers.rumpall-maps.phpSECTION_ID=8209\127405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8" grpId="0"/>
      <p:bldP spid="30" grpId="0"/>
      <p:bldP spid="35" grpId="0"/>
      <p:bldP spid="36" grpId="0"/>
      <p:bldP spid="39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838200"/>
          </a:xfrm>
        </p:spPr>
        <p:txBody>
          <a:bodyPr anchor="t">
            <a:noAutofit/>
          </a:bodyPr>
          <a:lstStyle/>
          <a:p>
            <a:pPr algn="ctr"/>
            <a:r>
              <a:rPr lang="ru-RU" dirty="0" smtClean="0"/>
              <a:t>Масштаб военных действий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12776"/>
            <a:ext cx="856895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Продолжительность 1. 09. 1914 –11. 11. 1918г.  1554 дня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204864"/>
            <a:ext cx="856895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Число стран – участниц - 38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996952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Число нейтральных государств - 17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789040"/>
            <a:ext cx="856895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Число государств, на территории которых проходили военные действия - 17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581128"/>
            <a:ext cx="8568952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Численность мобилизованных – 74 млн. человек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373216"/>
            <a:ext cx="856895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Численность погибших  - 10 млн. человек, больше, чем во всех войнах, которые вели люди в предыдущие 1000 лет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Причины первой мировой войны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467544" y="1700808"/>
            <a:ext cx="8352928" cy="122413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Стремление к ослаблению государств – конкурентов в экономической и военной сферах,  к разрешению путем войны политических и экономических противоречий силами сложившихся военных союзов  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467544" y="3429000"/>
            <a:ext cx="8352928" cy="115212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Стремление к сохранению имеющихся и захвату новых колоний, к господству и наживе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467544" y="5013176"/>
            <a:ext cx="8352928" cy="108012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Стремление разрешить с помощью войны внутренние проблемы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Цели держав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8640960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u="sng" dirty="0" smtClean="0"/>
              <a:t>Германия </a:t>
            </a:r>
            <a:r>
              <a:rPr lang="ru-RU" sz="2400" b="1" dirty="0" smtClean="0"/>
              <a:t>– к</a:t>
            </a:r>
            <a:r>
              <a:rPr lang="ru-RU" sz="2400" b="1" i="1" dirty="0" smtClean="0"/>
              <a:t>айзер Вильгельм </a:t>
            </a:r>
            <a:r>
              <a:rPr lang="en-US" sz="2400" b="1" i="1" dirty="0" smtClean="0"/>
              <a:t>II</a:t>
            </a:r>
            <a:endParaRPr lang="ru-RU" sz="2400" b="1" i="1" u="sng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/>
              <a:t>захватить колонии Франции и Великобритании</a:t>
            </a:r>
            <a:endParaRPr lang="ru-RU" sz="2000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/>
              <a:t>захватить часть европейской территории России</a:t>
            </a:r>
            <a:endParaRPr lang="ru-RU" sz="2000" dirty="0" smtClean="0"/>
          </a:p>
          <a:p>
            <a:pPr lvl="0"/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996952"/>
            <a:ext cx="8640960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u="sng" dirty="0" smtClean="0"/>
              <a:t>Австро-Венгрия </a:t>
            </a:r>
            <a:r>
              <a:rPr lang="ru-RU" sz="2400" b="1" dirty="0" smtClean="0"/>
              <a:t>– </a:t>
            </a:r>
            <a:r>
              <a:rPr lang="ru-RU" sz="2400" b="1" i="1" dirty="0" smtClean="0"/>
              <a:t>император Франц Иосиф</a:t>
            </a:r>
            <a:endParaRPr lang="ru-RU" sz="2400" i="1" u="sng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/>
              <a:t>отторгнуть от России часть западных территорий</a:t>
            </a:r>
            <a:endParaRPr lang="ru-RU" sz="2000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/>
              <a:t>покончить с Сербией и поставить под контроль Балканы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797152"/>
            <a:ext cx="8640960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u="sng" dirty="0" smtClean="0"/>
              <a:t>Италия </a:t>
            </a:r>
            <a:r>
              <a:rPr lang="ru-RU" sz="2400" b="1" dirty="0" smtClean="0"/>
              <a:t>– король Виктор Эммануил </a:t>
            </a:r>
            <a:r>
              <a:rPr lang="en-US" sz="2400" b="1" dirty="0" smtClean="0"/>
              <a:t>III</a:t>
            </a:r>
            <a:endParaRPr lang="ru-RU" sz="2400" b="1" i="1" u="sng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/>
              <a:t>Расширение территорий за счет Австро-Венгрии и Турции </a:t>
            </a:r>
            <a:endParaRPr lang="ru-RU" sz="2000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/>
              <a:t>Присоединение Албании</a:t>
            </a:r>
            <a:endParaRPr lang="ru-RU" sz="2000" dirty="0" smtClean="0"/>
          </a:p>
          <a:p>
            <a:pPr lvl="0"/>
            <a:endParaRPr lang="ru-RU" sz="1600" dirty="0"/>
          </a:p>
        </p:txBody>
      </p:sp>
      <p:pic>
        <p:nvPicPr>
          <p:cNvPr id="4098" name="Picture 2" descr="Виктор Эммануил II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4869159"/>
            <a:ext cx="1247179" cy="157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Франц Иосиф I"/>
          <p:cNvPicPr>
            <a:picLocks noChangeAspect="1" noChangeArrowheads="1"/>
          </p:cNvPicPr>
          <p:nvPr/>
        </p:nvPicPr>
        <p:blipFill>
          <a:blip r:embed="rId3" cstate="email"/>
          <a:srcRect t="-4744"/>
          <a:stretch>
            <a:fillRect/>
          </a:stretch>
        </p:blipFill>
        <p:spPr bwMode="auto">
          <a:xfrm>
            <a:off x="7524328" y="3068959"/>
            <a:ext cx="1224136" cy="165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img.readtiger.com/wkp/ru/Bundesarchiv_Bild_146-2004-0096,_Kaiser_Wilhelm_II..jpg"/>
          <p:cNvPicPr>
            <a:picLocks noChangeAspect="1" noChangeArrowheads="1"/>
          </p:cNvPicPr>
          <p:nvPr/>
        </p:nvPicPr>
        <p:blipFill>
          <a:blip r:embed="rId4" cstate="email"/>
          <a:srcRect l="13783" r="8114" b="14744"/>
          <a:stretch>
            <a:fillRect/>
          </a:stretch>
        </p:blipFill>
        <p:spPr bwMode="auto">
          <a:xfrm>
            <a:off x="7524328" y="1340767"/>
            <a:ext cx="1224136" cy="157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79512" y="1196752"/>
            <a:ext cx="8784976" cy="1803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u="sng" dirty="0" smtClean="0"/>
              <a:t>Франция</a:t>
            </a:r>
            <a:r>
              <a:rPr lang="ru-RU" sz="2400" b="1" dirty="0" smtClean="0"/>
              <a:t> – </a:t>
            </a:r>
            <a:r>
              <a:rPr lang="ru-RU" sz="2400" b="1" i="1" dirty="0" smtClean="0"/>
              <a:t>президент Раймон Пуанкаре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/>
              <a:t>вернуть Эльзас-Лотарингию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/>
              <a:t>захватить Сирию и Палестину</a:t>
            </a:r>
          </a:p>
          <a:p>
            <a:pPr lvl="0"/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996952"/>
            <a:ext cx="8784976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u="sng" dirty="0" smtClean="0"/>
              <a:t>Великобритания</a:t>
            </a:r>
            <a:r>
              <a:rPr lang="ru-RU" sz="2400" b="1" dirty="0" smtClean="0"/>
              <a:t> - </a:t>
            </a:r>
            <a:r>
              <a:rPr lang="ru-RU" sz="2400" b="1" i="1" dirty="0" smtClean="0"/>
              <a:t>Король Георг </a:t>
            </a:r>
            <a:r>
              <a:rPr lang="en-US" sz="2400" b="1" i="1" dirty="0" smtClean="0"/>
              <a:t>V</a:t>
            </a:r>
            <a:endParaRPr lang="ru-RU" sz="2400" b="1" i="1" dirty="0" smtClean="0"/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/>
              <a:t>сокрушить Германию как главного соперника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725144"/>
            <a:ext cx="8784976" cy="1728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u="sng" dirty="0" smtClean="0"/>
              <a:t>Россия</a:t>
            </a:r>
            <a:r>
              <a:rPr lang="ru-RU" sz="2400" b="1" dirty="0" smtClean="0"/>
              <a:t> – </a:t>
            </a:r>
            <a:r>
              <a:rPr lang="ru-RU" sz="2400" b="1" i="1" dirty="0" smtClean="0"/>
              <a:t>император Николай </a:t>
            </a:r>
            <a:r>
              <a:rPr lang="en-US" sz="2400" b="1" i="1" dirty="0" smtClean="0"/>
              <a:t>II</a:t>
            </a:r>
            <a:endParaRPr lang="ru-RU" sz="2400" b="1" i="1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/>
              <a:t>обеспечить контроль над черноморскими проливами </a:t>
            </a:r>
            <a:endParaRPr lang="en-US" sz="2000" b="1" dirty="0" smtClean="0"/>
          </a:p>
          <a:p>
            <a:pPr lvl="1"/>
            <a:r>
              <a:rPr lang="ru-RU" sz="2000" b="1" dirty="0" smtClean="0"/>
              <a:t>Босфор и Дарданеллы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/>
              <a:t>присоединить Галицию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b="1" dirty="0" smtClean="0"/>
              <a:t>оказать помощь балканским народам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24328" y="3068959"/>
            <a:ext cx="1224136" cy="1577915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7524328" y="4797153"/>
            <a:ext cx="1224136" cy="1538620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7524328" y="1340769"/>
            <a:ext cx="1224135" cy="1538620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165618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Соотношение сил Антанты и центральных держав  </a:t>
            </a:r>
            <a:br>
              <a:rPr lang="ru-RU" dirty="0" smtClean="0"/>
            </a:br>
            <a:r>
              <a:rPr lang="ru-RU" dirty="0" smtClean="0"/>
              <a:t>к началу войны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2060848"/>
          <a:ext cx="9144000" cy="407739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5776"/>
                <a:gridCol w="1656184"/>
                <a:gridCol w="1656184"/>
                <a:gridCol w="1800200"/>
                <a:gridCol w="1475656"/>
              </a:tblGrid>
              <a:tr h="98891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Численность армий</a:t>
                      </a:r>
                      <a:r>
                        <a:rPr lang="ru-RU" baseline="0" dirty="0" smtClean="0"/>
                        <a:t> после мобилизации (тыс. чел.)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Легких </a:t>
                      </a:r>
                    </a:p>
                    <a:p>
                      <a:pPr algn="ctr"/>
                      <a:r>
                        <a:rPr lang="ru-RU" dirty="0" smtClean="0"/>
                        <a:t>орудий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Тяжёлых </a:t>
                      </a:r>
                    </a:p>
                    <a:p>
                      <a:pPr algn="ctr"/>
                      <a:r>
                        <a:rPr lang="ru-RU" dirty="0" smtClean="0"/>
                        <a:t>орудий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Самолётов</a:t>
                      </a:r>
                      <a:endParaRPr lang="ru-RU" dirty="0"/>
                    </a:p>
                  </a:txBody>
                  <a:tcPr/>
                </a:tc>
              </a:tr>
              <a:tr h="304282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263</a:t>
                      </a:r>
                      <a:endParaRPr lang="ru-RU" dirty="0"/>
                    </a:p>
                  </a:txBody>
                  <a:tcPr/>
                </a:tc>
              </a:tr>
              <a:tr h="304282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</a:tr>
              <a:tr h="304282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</a:t>
                      </a:r>
                      <a:endParaRPr lang="ru-RU" dirty="0"/>
                    </a:p>
                  </a:txBody>
                  <a:tcPr/>
                </a:tc>
              </a:tr>
              <a:tr h="30428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r>
                        <a:rPr lang="ru-RU" b="1" baseline="0" dirty="0" smtClean="0"/>
                        <a:t>: Антанта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10119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12308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1428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449</a:t>
                      </a:r>
                      <a:endParaRPr lang="ru-RU" b="1" dirty="0"/>
                    </a:p>
                  </a:txBody>
                  <a:tcPr/>
                </a:tc>
              </a:tr>
              <a:tr h="392776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232</a:t>
                      </a:r>
                      <a:endParaRPr lang="ru-RU" dirty="0"/>
                    </a:p>
                  </a:txBody>
                  <a:tcPr/>
                </a:tc>
              </a:tr>
              <a:tr h="392776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Австро-Венгрия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39277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Итого: </a:t>
                      </a:r>
                    </a:p>
                    <a:p>
                      <a:r>
                        <a:rPr lang="ru-RU" b="1" dirty="0" smtClean="0"/>
                        <a:t>Центральные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державы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6122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9433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297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165618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Сравнивая вооруженные силы двух коалиций можно прийти к выводу: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0" y="1628800"/>
            <a:ext cx="9144000" cy="230425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dirty="0" smtClean="0"/>
              <a:t>В отношении численного состава армии и людских средств Антанта, благодаря России, находилась в более выгодном положении, чем Центральные державы. Однако медленность мобилизации и сосредоточения русской армии, а также недостаток в России железных дорог, затрудняющий переброску войск с одного театра на другой, намного умаляли, а в первое время войны и совершенно уничтожали это преимущество.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1844824"/>
            <a:ext cx="9144000" cy="230425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Развитие вооруженных сил во время войны до предела, соответствующего количеству населения, являлось вполне достижимым в Германии и Франции, менее достижимым в Австрии и оказалось не по силам для России, стесненной кадрами, запасами, наличием большой территории и слабостью рельсовой сети. Это условие было особенно невыгодно для Антанты, так как Россия представляла в ней большой удельный вес.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0" y="2060848"/>
            <a:ext cx="9144000" cy="230425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Обучение всех армий велось в одном направлении, но в лучшую сторону оно отличало французскую и в особенности германскую армии; русская армия, делавшая в этом отношении большие усовершенствования после японской войны, не успела к 1914 г. дойти до предела желательного совершенства. Австро-венгерская армия уступала в этом отношении русской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0" y="2276872"/>
            <a:ext cx="9144000" cy="230425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Обе стороны готовились к неизбежной войне, чтобы выступить во всеоружии. </a:t>
            </a:r>
          </a:p>
          <a:p>
            <a:r>
              <a:rPr lang="ru-RU" dirty="0" smtClean="0"/>
              <a:t>Если Франция и Германия достигли этого, то большая военная программа, долженствовавшая усилить мощь русской армии, оканчивалась в 1917 г., и в этом отношении начало войны в 1914 г. было исключительно выгодно для Центральных держав. При таком приблизительном равенстве вооруженных сил враждовавших сторон и при необходимости вести войну до полного уничтожения врага трудно было рассчитывать на быстрое окончание войны, если в дело не 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4725144"/>
            <a:ext cx="9144000" cy="86409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Быстрота мобилизации и развертывания находилась на стороне Центральных держав.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0" y="5661248"/>
            <a:ext cx="9144000" cy="86409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Высший командный состав в общей своей массе стоял на должной высоте только в германской и французской армиях.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Морские силы держав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1052736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" y="777667"/>
          <a:ext cx="9143998" cy="60803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55272"/>
                <a:gridCol w="484909"/>
                <a:gridCol w="484909"/>
                <a:gridCol w="484909"/>
                <a:gridCol w="484909"/>
                <a:gridCol w="484909"/>
                <a:gridCol w="484909"/>
                <a:gridCol w="484909"/>
                <a:gridCol w="484909"/>
                <a:gridCol w="484909"/>
                <a:gridCol w="484909"/>
                <a:gridCol w="484909"/>
                <a:gridCol w="484909"/>
                <a:gridCol w="484909"/>
                <a:gridCol w="484909"/>
              </a:tblGrid>
              <a:tr h="1011484">
                <a:tc rowSpan="3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pPr algn="l"/>
                      <a:endParaRPr lang="ru-RU" sz="1600" dirty="0" smtClean="0"/>
                    </a:p>
                    <a:p>
                      <a:pPr algn="l"/>
                      <a:endParaRPr lang="ru-RU" sz="1600" dirty="0" smtClean="0"/>
                    </a:p>
                    <a:p>
                      <a:pPr algn="l"/>
                      <a:r>
                        <a:rPr lang="ru-RU" sz="1600" dirty="0" smtClean="0"/>
                        <a:t>Категории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судов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Англия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Франция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Россия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Италия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Япония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Германия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Австро-Венгрия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66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 31 июля 1914 г.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436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Гот.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Стр.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Гот.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Стр.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Гот.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Стр.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Гот.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Стр.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Гот.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Стр.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Гот.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Стр.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Гот.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Стр.</a:t>
                      </a:r>
                      <a:endParaRPr lang="ru-RU" sz="1400" b="0" dirty="0"/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9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Дредноуты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20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Бронированные крейсера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69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Крейсера 2-го класса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9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Крейсера 3-го 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753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Легкие быстроходные крейсера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58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Истребители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54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97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69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Подводные лодки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47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</a:t>
                      </a:r>
                      <a:endParaRPr lang="ru-RU" sz="1400" b="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21</a:t>
                      </a:r>
                      <a:endParaRPr lang="ru-RU" sz="1400" b="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</a:t>
                      </a:r>
                      <a:endParaRPr lang="ru-RU" sz="1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</a:t>
                      </a:r>
                      <a:endParaRPr lang="ru-RU" sz="14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9203">
                <a:tc>
                  <a:txBody>
                    <a:bodyPr/>
                    <a:lstStyle/>
                    <a:p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Общее кол-во судов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245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86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115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28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53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74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37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25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61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171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61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38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Численный состав</a:t>
                      </a:r>
                      <a:r>
                        <a:rPr lang="ru-RU" sz="1600" baseline="0" dirty="0" smtClean="0"/>
                        <a:t> судов по мирному времени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151000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69500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59500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40000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51000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79000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23000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1421</TotalTime>
  <Words>1406</Words>
  <Application>Microsoft Office PowerPoint</Application>
  <PresentationFormat>Экран (4:3)</PresentationFormat>
  <Paragraphs>368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План</vt:lpstr>
      <vt:lpstr>Военно-политические  союзы накануне войны</vt:lpstr>
      <vt:lpstr>Масштаб военных действий </vt:lpstr>
      <vt:lpstr>Причины первой мировой войны</vt:lpstr>
      <vt:lpstr>Цели держав</vt:lpstr>
      <vt:lpstr>Соотношение сил Антанты и центральных держав   к началу войны</vt:lpstr>
      <vt:lpstr>Сравнивая вооруженные силы двух коалиций можно прийти к выводу:</vt:lpstr>
      <vt:lpstr>Морские силы держав</vt:lpstr>
      <vt:lpstr>Сравнивая морские силы обеих коалиций, можно отметить следующее:  </vt:lpstr>
      <vt:lpstr>Повод к первой мировой войне</vt:lpstr>
      <vt:lpstr>Характер первой мировой войне</vt:lpstr>
      <vt:lpstr>Слайд 13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173</cp:revision>
  <dcterms:created xsi:type="dcterms:W3CDTF">2013-05-31T08:07:02Z</dcterms:created>
  <dcterms:modified xsi:type="dcterms:W3CDTF">2013-07-14T03:24:26Z</dcterms:modified>
</cp:coreProperties>
</file>