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76" r:id="rId13"/>
    <p:sldId id="28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BDEB15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CFFB9-923A-4E7C-A3D6-D30B73C7E25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840BC1-61A3-43E3-96A3-08D5D8C2C35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2FF520C-6D9D-4C1C-BBF9-6195C316570E}" type="parTrans" cxnId="{AE727D82-29C3-400B-B8BD-A818D7616C3C}">
      <dgm:prSet/>
      <dgm:spPr/>
      <dgm:t>
        <a:bodyPr/>
        <a:lstStyle/>
        <a:p>
          <a:endParaRPr lang="ru-RU"/>
        </a:p>
      </dgm:t>
    </dgm:pt>
    <dgm:pt modelId="{7018BE37-4740-4C5C-AEDF-B7D83BFCF3D5}" type="sibTrans" cxnId="{AE727D82-29C3-400B-B8BD-A818D7616C3C}">
      <dgm:prSet/>
      <dgm:spPr/>
      <dgm:t>
        <a:bodyPr/>
        <a:lstStyle/>
        <a:p>
          <a:endParaRPr lang="ru-RU"/>
        </a:p>
      </dgm:t>
    </dgm:pt>
    <dgm:pt modelId="{4F47113C-14EF-4A9E-9861-4EA555C89A8D}">
      <dgm:prSet phldrT="[Текст]"/>
      <dgm:spPr/>
      <dgm:t>
        <a:bodyPr/>
        <a:lstStyle/>
        <a:p>
          <a:r>
            <a:rPr lang="ru-RU" dirty="0" smtClean="0"/>
            <a:t>Переход русскими войсками турецкой границы на Кавказе</a:t>
          </a:r>
          <a:endParaRPr lang="ru-RU" dirty="0"/>
        </a:p>
      </dgm:t>
    </dgm:pt>
    <dgm:pt modelId="{ABE4FC56-AD64-4EF4-9740-CAEC2DD4780E}" type="parTrans" cxnId="{4AF49654-7931-42C1-8363-557151033BF1}">
      <dgm:prSet/>
      <dgm:spPr/>
      <dgm:t>
        <a:bodyPr/>
        <a:lstStyle/>
        <a:p>
          <a:endParaRPr lang="ru-RU"/>
        </a:p>
      </dgm:t>
    </dgm:pt>
    <dgm:pt modelId="{2E561C8C-0BDC-4293-8D9B-3871B92253DB}" type="sibTrans" cxnId="{4AF49654-7931-42C1-8363-557151033BF1}">
      <dgm:prSet/>
      <dgm:spPr/>
      <dgm:t>
        <a:bodyPr/>
        <a:lstStyle/>
        <a:p>
          <a:endParaRPr lang="ru-RU"/>
        </a:p>
      </dgm:t>
    </dgm:pt>
    <dgm:pt modelId="{EE90C774-6396-4567-B900-CBD9EA7EF1E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4ECA134-178A-4002-9798-6A6FA94167D9}" type="parTrans" cxnId="{4BA14815-722F-4F9A-B406-70F0D894C082}">
      <dgm:prSet/>
      <dgm:spPr/>
      <dgm:t>
        <a:bodyPr/>
        <a:lstStyle/>
        <a:p>
          <a:endParaRPr lang="ru-RU"/>
        </a:p>
      </dgm:t>
    </dgm:pt>
    <dgm:pt modelId="{BC16FFF2-4236-4E37-A6D7-AAA1013C8B44}" type="sibTrans" cxnId="{4BA14815-722F-4F9A-B406-70F0D894C082}">
      <dgm:prSet/>
      <dgm:spPr/>
      <dgm:t>
        <a:bodyPr/>
        <a:lstStyle/>
        <a:p>
          <a:endParaRPr lang="ru-RU"/>
        </a:p>
      </dgm:t>
    </dgm:pt>
    <dgm:pt modelId="{43EB0675-3BBB-471C-8516-3277E2C8DCCA}">
      <dgm:prSet phldrT="[Текст]"/>
      <dgm:spPr/>
      <dgm:t>
        <a:bodyPr/>
        <a:lstStyle/>
        <a:p>
          <a:r>
            <a:rPr lang="ru-RU" dirty="0" smtClean="0"/>
            <a:t>Бомбардировка дарданельских фортов</a:t>
          </a:r>
          <a:endParaRPr lang="ru-RU" dirty="0"/>
        </a:p>
      </dgm:t>
    </dgm:pt>
    <dgm:pt modelId="{8E164FA5-B24B-408D-A001-6E597EE0FF64}" type="parTrans" cxnId="{24314F4D-EC93-4204-9CF6-696D424B6BF5}">
      <dgm:prSet/>
      <dgm:spPr/>
      <dgm:t>
        <a:bodyPr/>
        <a:lstStyle/>
        <a:p>
          <a:endParaRPr lang="ru-RU"/>
        </a:p>
      </dgm:t>
    </dgm:pt>
    <dgm:pt modelId="{C7B0DC76-A2C4-495E-84EA-7070A66C0200}" type="sibTrans" cxnId="{24314F4D-EC93-4204-9CF6-696D424B6BF5}">
      <dgm:prSet/>
      <dgm:spPr/>
      <dgm:t>
        <a:bodyPr/>
        <a:lstStyle/>
        <a:p>
          <a:endParaRPr lang="ru-RU"/>
        </a:p>
      </dgm:t>
    </dgm:pt>
    <dgm:pt modelId="{17CFEBDB-C00A-41C1-8D8D-84042199C33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3F88D3F-0138-4E22-8F8C-C1D3D815C55D}" type="parTrans" cxnId="{D3C89F29-A8AD-43E9-A40E-6AD1FEC77C91}">
      <dgm:prSet/>
      <dgm:spPr/>
      <dgm:t>
        <a:bodyPr/>
        <a:lstStyle/>
        <a:p>
          <a:endParaRPr lang="ru-RU"/>
        </a:p>
      </dgm:t>
    </dgm:pt>
    <dgm:pt modelId="{03DA7097-452F-4826-92AE-B808E7281A3A}" type="sibTrans" cxnId="{D3C89F29-A8AD-43E9-A40E-6AD1FEC77C91}">
      <dgm:prSet/>
      <dgm:spPr/>
      <dgm:t>
        <a:bodyPr/>
        <a:lstStyle/>
        <a:p>
          <a:endParaRPr lang="ru-RU"/>
        </a:p>
      </dgm:t>
    </dgm:pt>
    <dgm:pt modelId="{B4498E92-682B-414D-B48A-7461C0C73B32}">
      <dgm:prSet phldrT="[Текст]"/>
      <dgm:spPr/>
      <dgm:t>
        <a:bodyPr/>
        <a:lstStyle/>
        <a:p>
          <a:r>
            <a:rPr lang="ru-RU" dirty="0" smtClean="0"/>
            <a:t>Занятием английскими войсками  в Персидском заливе Басры на </a:t>
          </a:r>
          <a:r>
            <a:rPr lang="ru-RU" dirty="0" err="1" smtClean="0"/>
            <a:t>Шат-эль-Арабе</a:t>
          </a:r>
          <a:r>
            <a:rPr lang="ru-RU" dirty="0" smtClean="0"/>
            <a:t> и 17 декабря 1914 года обявление английского протектората над Египтом </a:t>
          </a:r>
          <a:endParaRPr lang="ru-RU" dirty="0"/>
        </a:p>
      </dgm:t>
    </dgm:pt>
    <dgm:pt modelId="{5273479F-59C7-41C2-8F0B-6A39793CD738}" type="parTrans" cxnId="{EF6C0E82-844B-442A-9459-1B8DA9FA1573}">
      <dgm:prSet/>
      <dgm:spPr/>
      <dgm:t>
        <a:bodyPr/>
        <a:lstStyle/>
        <a:p>
          <a:endParaRPr lang="ru-RU"/>
        </a:p>
      </dgm:t>
    </dgm:pt>
    <dgm:pt modelId="{8C1A6EC0-B4D4-42F9-937F-BEE60373EB2B}" type="sibTrans" cxnId="{EF6C0E82-844B-442A-9459-1B8DA9FA1573}">
      <dgm:prSet/>
      <dgm:spPr/>
      <dgm:t>
        <a:bodyPr/>
        <a:lstStyle/>
        <a:p>
          <a:endParaRPr lang="ru-RU"/>
        </a:p>
      </dgm:t>
    </dgm:pt>
    <dgm:pt modelId="{FAE4AEA8-113D-4DD2-892B-D11D6BD0BC01}" type="pres">
      <dgm:prSet presAssocID="{D5DCFFB9-923A-4E7C-A3D6-D30B73C7E2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967D89-39FD-4602-985C-C4648B85E7D1}" type="pres">
      <dgm:prSet presAssocID="{AB840BC1-61A3-43E3-96A3-08D5D8C2C355}" presName="composite" presStyleCnt="0"/>
      <dgm:spPr/>
    </dgm:pt>
    <dgm:pt modelId="{E355980C-D769-4E35-9EC9-7A6C04832A8D}" type="pres">
      <dgm:prSet presAssocID="{AB840BC1-61A3-43E3-96A3-08D5D8C2C3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DE567-1727-4474-8085-1C8F056215A1}" type="pres">
      <dgm:prSet presAssocID="{AB840BC1-61A3-43E3-96A3-08D5D8C2C35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93667-1EED-4EF0-A693-CB7DA0152706}" type="pres">
      <dgm:prSet presAssocID="{7018BE37-4740-4C5C-AEDF-B7D83BFCF3D5}" presName="sp" presStyleCnt="0"/>
      <dgm:spPr/>
    </dgm:pt>
    <dgm:pt modelId="{1A786207-5A04-4A08-9B1C-6B394EE7DB0C}" type="pres">
      <dgm:prSet presAssocID="{EE90C774-6396-4567-B900-CBD9EA7EF1ED}" presName="composite" presStyleCnt="0"/>
      <dgm:spPr/>
    </dgm:pt>
    <dgm:pt modelId="{03A91C0B-5CE3-4F43-B007-3C0A8FAA02FF}" type="pres">
      <dgm:prSet presAssocID="{EE90C774-6396-4567-B900-CBD9EA7EF1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86593-BEA1-466E-8107-3360DADD5FF7}" type="pres">
      <dgm:prSet presAssocID="{EE90C774-6396-4567-B900-CBD9EA7EF1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B587A-DE62-4705-B351-A2E80731CF9A}" type="pres">
      <dgm:prSet presAssocID="{BC16FFF2-4236-4E37-A6D7-AAA1013C8B44}" presName="sp" presStyleCnt="0"/>
      <dgm:spPr/>
    </dgm:pt>
    <dgm:pt modelId="{51AE1B9C-F59A-4E2F-900C-1F1E7DC077C4}" type="pres">
      <dgm:prSet presAssocID="{17CFEBDB-C00A-41C1-8D8D-84042199C33A}" presName="composite" presStyleCnt="0"/>
      <dgm:spPr/>
    </dgm:pt>
    <dgm:pt modelId="{09F609A1-2AAB-4148-87F8-A48877D0C4DB}" type="pres">
      <dgm:prSet presAssocID="{17CFEBDB-C00A-41C1-8D8D-84042199C3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C86A-3C17-43AB-9BA7-91DF64335D01}" type="pres">
      <dgm:prSet presAssocID="{17CFEBDB-C00A-41C1-8D8D-84042199C33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14F4D-EC93-4204-9CF6-696D424B6BF5}" srcId="{EE90C774-6396-4567-B900-CBD9EA7EF1ED}" destId="{43EB0675-3BBB-471C-8516-3277E2C8DCCA}" srcOrd="0" destOrd="0" parTransId="{8E164FA5-B24B-408D-A001-6E597EE0FF64}" sibTransId="{C7B0DC76-A2C4-495E-84EA-7070A66C0200}"/>
    <dgm:cxn modelId="{EF9A1F8F-172B-4070-B7AC-1236724DC3E6}" type="presOf" srcId="{B4498E92-682B-414D-B48A-7461C0C73B32}" destId="{6128C86A-3C17-43AB-9BA7-91DF64335D01}" srcOrd="0" destOrd="0" presId="urn:microsoft.com/office/officeart/2005/8/layout/chevron2"/>
    <dgm:cxn modelId="{C980D8CD-0D48-4147-82A7-D0BA87D6F32F}" type="presOf" srcId="{4F47113C-14EF-4A9E-9861-4EA555C89A8D}" destId="{AECDE567-1727-4474-8085-1C8F056215A1}" srcOrd="0" destOrd="0" presId="urn:microsoft.com/office/officeart/2005/8/layout/chevron2"/>
    <dgm:cxn modelId="{EF6C0E82-844B-442A-9459-1B8DA9FA1573}" srcId="{17CFEBDB-C00A-41C1-8D8D-84042199C33A}" destId="{B4498E92-682B-414D-B48A-7461C0C73B32}" srcOrd="0" destOrd="0" parTransId="{5273479F-59C7-41C2-8F0B-6A39793CD738}" sibTransId="{8C1A6EC0-B4D4-42F9-937F-BEE60373EB2B}"/>
    <dgm:cxn modelId="{3D4003A7-298B-41B9-9850-013450EA4064}" type="presOf" srcId="{43EB0675-3BBB-471C-8516-3277E2C8DCCA}" destId="{73D86593-BEA1-466E-8107-3360DADD5FF7}" srcOrd="0" destOrd="0" presId="urn:microsoft.com/office/officeart/2005/8/layout/chevron2"/>
    <dgm:cxn modelId="{4BA14815-722F-4F9A-B406-70F0D894C082}" srcId="{D5DCFFB9-923A-4E7C-A3D6-D30B73C7E259}" destId="{EE90C774-6396-4567-B900-CBD9EA7EF1ED}" srcOrd="1" destOrd="0" parTransId="{C4ECA134-178A-4002-9798-6A6FA94167D9}" sibTransId="{BC16FFF2-4236-4E37-A6D7-AAA1013C8B44}"/>
    <dgm:cxn modelId="{FAFDC61A-EED8-431F-BA5E-1F91982CDD5C}" type="presOf" srcId="{AB840BC1-61A3-43E3-96A3-08D5D8C2C355}" destId="{E355980C-D769-4E35-9EC9-7A6C04832A8D}" srcOrd="0" destOrd="0" presId="urn:microsoft.com/office/officeart/2005/8/layout/chevron2"/>
    <dgm:cxn modelId="{D3C89F29-A8AD-43E9-A40E-6AD1FEC77C91}" srcId="{D5DCFFB9-923A-4E7C-A3D6-D30B73C7E259}" destId="{17CFEBDB-C00A-41C1-8D8D-84042199C33A}" srcOrd="2" destOrd="0" parTransId="{03F88D3F-0138-4E22-8F8C-C1D3D815C55D}" sibTransId="{03DA7097-452F-4826-92AE-B808E7281A3A}"/>
    <dgm:cxn modelId="{4AF49654-7931-42C1-8363-557151033BF1}" srcId="{AB840BC1-61A3-43E3-96A3-08D5D8C2C355}" destId="{4F47113C-14EF-4A9E-9861-4EA555C89A8D}" srcOrd="0" destOrd="0" parTransId="{ABE4FC56-AD64-4EF4-9740-CAEC2DD4780E}" sibTransId="{2E561C8C-0BDC-4293-8D9B-3871B92253DB}"/>
    <dgm:cxn modelId="{2471EEBB-AF3F-4E96-A2B2-B99BE24C62E0}" type="presOf" srcId="{EE90C774-6396-4567-B900-CBD9EA7EF1ED}" destId="{03A91C0B-5CE3-4F43-B007-3C0A8FAA02FF}" srcOrd="0" destOrd="0" presId="urn:microsoft.com/office/officeart/2005/8/layout/chevron2"/>
    <dgm:cxn modelId="{F6820844-BC7E-476D-9D6B-AD0534348394}" type="presOf" srcId="{D5DCFFB9-923A-4E7C-A3D6-D30B73C7E259}" destId="{FAE4AEA8-113D-4DD2-892B-D11D6BD0BC01}" srcOrd="0" destOrd="0" presId="urn:microsoft.com/office/officeart/2005/8/layout/chevron2"/>
    <dgm:cxn modelId="{76786A65-BAE8-4129-B5A3-D96407F29C44}" type="presOf" srcId="{17CFEBDB-C00A-41C1-8D8D-84042199C33A}" destId="{09F609A1-2AAB-4148-87F8-A48877D0C4DB}" srcOrd="0" destOrd="0" presId="urn:microsoft.com/office/officeart/2005/8/layout/chevron2"/>
    <dgm:cxn modelId="{AE727D82-29C3-400B-B8BD-A818D7616C3C}" srcId="{D5DCFFB9-923A-4E7C-A3D6-D30B73C7E259}" destId="{AB840BC1-61A3-43E3-96A3-08D5D8C2C355}" srcOrd="0" destOrd="0" parTransId="{62FF520C-6D9D-4C1C-BBF9-6195C316570E}" sibTransId="{7018BE37-4740-4C5C-AEDF-B7D83BFCF3D5}"/>
    <dgm:cxn modelId="{3E504926-0318-425D-AC48-C6195421CEAD}" type="presParOf" srcId="{FAE4AEA8-113D-4DD2-892B-D11D6BD0BC01}" destId="{8A967D89-39FD-4602-985C-C4648B85E7D1}" srcOrd="0" destOrd="0" presId="urn:microsoft.com/office/officeart/2005/8/layout/chevron2"/>
    <dgm:cxn modelId="{6B9287F2-0291-4921-BF4E-4967AB7B3040}" type="presParOf" srcId="{8A967D89-39FD-4602-985C-C4648B85E7D1}" destId="{E355980C-D769-4E35-9EC9-7A6C04832A8D}" srcOrd="0" destOrd="0" presId="urn:microsoft.com/office/officeart/2005/8/layout/chevron2"/>
    <dgm:cxn modelId="{E25263A5-A606-467A-A98F-9A123EE398B0}" type="presParOf" srcId="{8A967D89-39FD-4602-985C-C4648B85E7D1}" destId="{AECDE567-1727-4474-8085-1C8F056215A1}" srcOrd="1" destOrd="0" presId="urn:microsoft.com/office/officeart/2005/8/layout/chevron2"/>
    <dgm:cxn modelId="{1D769368-3DEA-48F5-AF17-5B421174442B}" type="presParOf" srcId="{FAE4AEA8-113D-4DD2-892B-D11D6BD0BC01}" destId="{8A493667-1EED-4EF0-A693-CB7DA0152706}" srcOrd="1" destOrd="0" presId="urn:microsoft.com/office/officeart/2005/8/layout/chevron2"/>
    <dgm:cxn modelId="{18C8FA4E-522B-4C71-B983-8C5F4C4D1C27}" type="presParOf" srcId="{FAE4AEA8-113D-4DD2-892B-D11D6BD0BC01}" destId="{1A786207-5A04-4A08-9B1C-6B394EE7DB0C}" srcOrd="2" destOrd="0" presId="urn:microsoft.com/office/officeart/2005/8/layout/chevron2"/>
    <dgm:cxn modelId="{47B62FD6-9F10-4E05-8BB5-A9F5A2D735C4}" type="presParOf" srcId="{1A786207-5A04-4A08-9B1C-6B394EE7DB0C}" destId="{03A91C0B-5CE3-4F43-B007-3C0A8FAA02FF}" srcOrd="0" destOrd="0" presId="urn:microsoft.com/office/officeart/2005/8/layout/chevron2"/>
    <dgm:cxn modelId="{22312A78-BCFF-4975-B84B-8BC284F2305F}" type="presParOf" srcId="{1A786207-5A04-4A08-9B1C-6B394EE7DB0C}" destId="{73D86593-BEA1-466E-8107-3360DADD5FF7}" srcOrd="1" destOrd="0" presId="urn:microsoft.com/office/officeart/2005/8/layout/chevron2"/>
    <dgm:cxn modelId="{A85A2EBF-3365-4A6A-9111-FAE32C1AAEDD}" type="presParOf" srcId="{FAE4AEA8-113D-4DD2-892B-D11D6BD0BC01}" destId="{EFBB587A-DE62-4705-B351-A2E80731CF9A}" srcOrd="3" destOrd="0" presId="urn:microsoft.com/office/officeart/2005/8/layout/chevron2"/>
    <dgm:cxn modelId="{4CC2EE6C-418A-49C7-A8C8-4AF45231D43D}" type="presParOf" srcId="{FAE4AEA8-113D-4DD2-892B-D11D6BD0BC01}" destId="{51AE1B9C-F59A-4E2F-900C-1F1E7DC077C4}" srcOrd="4" destOrd="0" presId="urn:microsoft.com/office/officeart/2005/8/layout/chevron2"/>
    <dgm:cxn modelId="{A72B8743-7F74-4ADA-A9BC-431C67D33301}" type="presParOf" srcId="{51AE1B9C-F59A-4E2F-900C-1F1E7DC077C4}" destId="{09F609A1-2AAB-4148-87F8-A48877D0C4DB}" srcOrd="0" destOrd="0" presId="urn:microsoft.com/office/officeart/2005/8/layout/chevron2"/>
    <dgm:cxn modelId="{E25C59C9-87A0-4EBB-8AE7-0B7ADD44A9B9}" type="presParOf" srcId="{51AE1B9C-F59A-4E2F-900C-1F1E7DC077C4}" destId="{6128C86A-3C17-43AB-9BA7-91DF64335D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55980C-D769-4E35-9EC9-7A6C04832A8D}">
      <dsp:nvSpPr>
        <dsp:cNvPr id="0" name=""/>
        <dsp:cNvSpPr/>
      </dsp:nvSpPr>
      <dsp:spPr>
        <a:xfrm rot="5400000">
          <a:off x="-245874" y="248933"/>
          <a:ext cx="1639166" cy="11474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1</a:t>
          </a:r>
          <a:endParaRPr lang="ru-RU" sz="3400" kern="1200" dirty="0"/>
        </a:p>
      </dsp:txBody>
      <dsp:txXfrm rot="5400000">
        <a:off x="-245874" y="248933"/>
        <a:ext cx="1639166" cy="1147416"/>
      </dsp:txXfrm>
    </dsp:sp>
    <dsp:sp modelId="{AECDE567-1727-4474-8085-1C8F056215A1}">
      <dsp:nvSpPr>
        <dsp:cNvPr id="0" name=""/>
        <dsp:cNvSpPr/>
      </dsp:nvSpPr>
      <dsp:spPr>
        <a:xfrm rot="5400000">
          <a:off x="4217443" y="-3066968"/>
          <a:ext cx="1065458" cy="7205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Переход русскими войсками турецкой границы на Кавказе</a:t>
          </a:r>
          <a:endParaRPr lang="ru-RU" sz="2200" kern="1200" dirty="0"/>
        </a:p>
      </dsp:txBody>
      <dsp:txXfrm rot="5400000">
        <a:off x="4217443" y="-3066968"/>
        <a:ext cx="1065458" cy="7205511"/>
      </dsp:txXfrm>
    </dsp:sp>
    <dsp:sp modelId="{03A91C0B-5CE3-4F43-B007-3C0A8FAA02FF}">
      <dsp:nvSpPr>
        <dsp:cNvPr id="0" name=""/>
        <dsp:cNvSpPr/>
      </dsp:nvSpPr>
      <dsp:spPr>
        <a:xfrm rot="5400000">
          <a:off x="-245874" y="1694543"/>
          <a:ext cx="1639166" cy="114741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</a:t>
          </a:r>
          <a:endParaRPr lang="ru-RU" sz="3400" kern="1200" dirty="0"/>
        </a:p>
      </dsp:txBody>
      <dsp:txXfrm rot="5400000">
        <a:off x="-245874" y="1694543"/>
        <a:ext cx="1639166" cy="1147416"/>
      </dsp:txXfrm>
    </dsp:sp>
    <dsp:sp modelId="{73D86593-BEA1-466E-8107-3360DADD5FF7}">
      <dsp:nvSpPr>
        <dsp:cNvPr id="0" name=""/>
        <dsp:cNvSpPr/>
      </dsp:nvSpPr>
      <dsp:spPr>
        <a:xfrm rot="5400000">
          <a:off x="4217443" y="-1621357"/>
          <a:ext cx="1065458" cy="7205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Бомбардировка дарданельских фортов</a:t>
          </a:r>
          <a:endParaRPr lang="ru-RU" sz="2200" kern="1200" dirty="0"/>
        </a:p>
      </dsp:txBody>
      <dsp:txXfrm rot="5400000">
        <a:off x="4217443" y="-1621357"/>
        <a:ext cx="1065458" cy="7205511"/>
      </dsp:txXfrm>
    </dsp:sp>
    <dsp:sp modelId="{09F609A1-2AAB-4148-87F8-A48877D0C4DB}">
      <dsp:nvSpPr>
        <dsp:cNvPr id="0" name=""/>
        <dsp:cNvSpPr/>
      </dsp:nvSpPr>
      <dsp:spPr>
        <a:xfrm rot="5400000">
          <a:off x="-245874" y="3140153"/>
          <a:ext cx="1639166" cy="114741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3</a:t>
          </a:r>
          <a:endParaRPr lang="ru-RU" sz="3400" kern="1200" dirty="0"/>
        </a:p>
      </dsp:txBody>
      <dsp:txXfrm rot="5400000">
        <a:off x="-245874" y="3140153"/>
        <a:ext cx="1639166" cy="1147416"/>
      </dsp:txXfrm>
    </dsp:sp>
    <dsp:sp modelId="{6128C86A-3C17-43AB-9BA7-91DF64335D01}">
      <dsp:nvSpPr>
        <dsp:cNvPr id="0" name=""/>
        <dsp:cNvSpPr/>
      </dsp:nvSpPr>
      <dsp:spPr>
        <a:xfrm rot="5400000">
          <a:off x="4217443" y="-175747"/>
          <a:ext cx="1065458" cy="7205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Занятием английскими войсками  в Персидском заливе Басры на </a:t>
          </a:r>
          <a:r>
            <a:rPr lang="ru-RU" sz="2200" kern="1200" dirty="0" err="1" smtClean="0"/>
            <a:t>Шат-эль-Арабе</a:t>
          </a:r>
          <a:r>
            <a:rPr lang="ru-RU" sz="2200" kern="1200" dirty="0" smtClean="0"/>
            <a:t> и 17 декабря 1914 года обявление английского протектората над Египтом </a:t>
          </a:r>
          <a:endParaRPr lang="ru-RU" sz="2200" kern="1200" dirty="0"/>
        </a:p>
      </dsp:txBody>
      <dsp:txXfrm rot="5400000">
        <a:off x="4217443" y="-175747"/>
        <a:ext cx="1065458" cy="7205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87319-810A-4BDD-A921-0956FF5DF71C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E77D-401A-4068-B708-623CE76663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7E77D-401A-4068-B708-623CE76663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95036C-4D85-4B94-995E-55D539A8A4D7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D3C688-9889-453B-97C2-90E8D5800A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628800"/>
            <a:ext cx="9144000" cy="237626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cap="all" noProof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Первая мировая война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all" spc="0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Кампания</a:t>
            </a:r>
            <a:r>
              <a:rPr kumimoji="0" lang="ru-RU" sz="4400" b="0" i="0" u="none" strike="noStrike" kern="1200" cap="all" spc="0" normalizeH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1914 года</a:t>
            </a:r>
            <a:endParaRPr kumimoji="0" lang="ru-RU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5643578"/>
            <a:ext cx="278605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Преподаватель</a:t>
            </a:r>
          </a:p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истории, обществознания, МХК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МБОУ «СОШ № 48» </a:t>
            </a:r>
            <a:endParaRPr lang="ru-RU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</a:t>
            </a: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. Владивостока </a:t>
            </a:r>
          </a:p>
          <a:p>
            <a:pPr algn="ctr">
              <a:defRPr/>
            </a:pPr>
            <a:r>
              <a:rPr lang="ru-RU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Шабалина Светлана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Николаевна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Ответ Антанты на вступление в войну Турции</a:t>
            </a: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395536" y="1556792"/>
          <a:ext cx="835292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Действие на море</a:t>
            </a: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Корабль Балтийского флота Гангу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196752"/>
            <a:ext cx="3672408" cy="27135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60032" y="119675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Корабль Балтийского флота Гангут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Бой у фолклендских островов 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4047030" cy="2664296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9512" y="4077072"/>
            <a:ext cx="8640960" cy="2520280"/>
          </a:xfrm>
          <a:prstGeom prst="wedgeRoundRectCallout">
            <a:avLst>
              <a:gd name="adj1" fmla="val -3250"/>
              <a:gd name="adj2" fmla="val -691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Действия на морях за этот период заключались в незначительных операциях на Северном, Балтийском и Черном морях: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содействие флота Антанты в борьбе за колонии;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конвоирование этим флотом войсковых транспортов, перебрасываемых на театры войны;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установление блокады Адриатики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крейсерская война на океане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284984"/>
            <a:ext cx="369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Бой у Фолклендских островов 1914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Кампании 1914 года</a:t>
            </a: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0" y="980728"/>
            <a:ext cx="9144000" cy="1008112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Высокий темп операций и обманутые надежды о скоротечности борьбы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2060848"/>
            <a:ext cx="9144000" cy="1008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Израсходование в первый месяц войны большей части боеприпасов, накопленных мирное время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0" y="3140968"/>
            <a:ext cx="9144000" cy="10081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Вынужденный отказ от войны по старым образцам: борьба предвиделась долгой, с использованием всей жизнеспособности государства и со ставкой на самое его существование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0" y="4221088"/>
            <a:ext cx="9144000" cy="100811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 сентября в Лондоне подписана декларация о том, что Англия, Франция, Россия обязуются не заключать в течение войны сепаратного мира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0" y="5301208"/>
            <a:ext cx="9144000" cy="1008112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Втягивание в войну новых государств: Италия примкнула к Антанте, Румыния и Греция тяготели к Антанте, Болгария колебалась и её правительству приходилось считаться русофильскими течениями в стране, Германия перетянула Турцию на свою сторону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Результаты Кампании 1914 года</a:t>
            </a: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0" y="1052736"/>
            <a:ext cx="9144000" cy="100811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 smtClean="0"/>
              <a:t>Кризис продовольствия </a:t>
            </a:r>
            <a:r>
              <a:rPr lang="ru-RU" dirty="0" smtClean="0"/>
              <a:t>для Центрального союза уже явственно обнаружился к концу 1914 года. Антанта пока не чувствовала признаков голода.</a:t>
            </a:r>
            <a:endParaRPr lang="ru-RU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0" y="2132856"/>
            <a:ext cx="9144000" cy="108012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 концу 1914 года выявился кризис </a:t>
            </a:r>
            <a:r>
              <a:rPr lang="ru-RU" b="1" i="1" dirty="0" smtClean="0"/>
              <a:t>боевого снабжения армий</a:t>
            </a:r>
            <a:r>
              <a:rPr lang="ru-RU" dirty="0" smtClean="0"/>
              <a:t>, особенно у России: отсталой государство в области промышленности – недостаток инженеров, рабочей силы, сырья, непорядки с транспортом, а у Западным государства налаженность промышленности позволило безболезненно изжить  это явление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0" y="3284984"/>
            <a:ext cx="9144000" cy="108012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 области </a:t>
            </a:r>
            <a:r>
              <a:rPr lang="ru-RU" b="1" i="1" dirty="0" smtClean="0"/>
              <a:t>стратегии</a:t>
            </a:r>
            <a:r>
              <a:rPr lang="ru-RU" dirty="0" smtClean="0"/>
              <a:t> за кампанию 1914 г.  произошел полный переворот идей: Центральный союз –неудача плана Шлиффена и невозможность использования приема стратегического охвата, а Антанта сорвала замыслы Германии и вынудили её перейти к войне на долгий срок. 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0" y="4437112"/>
            <a:ext cx="9144000" cy="10081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Кризис командования массовыми армиями: особенно во французской и русской армиях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0" y="5517232"/>
            <a:ext cx="9144000" cy="100811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Компания 1914 г. выдвинула необходимость крупных импровизированных формирований во время самой войны, особенно в тех государствах, где не была предусмотрена организация запасных войск, как это было в русской армии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http://www.rusempire.ru/component/option,com_true/Itemid,0/catid,14/func,viewcategory/</a:t>
            </a:r>
            <a:endParaRPr lang="ru-RU" sz="1600" dirty="0" smtClean="0"/>
          </a:p>
          <a:p>
            <a:r>
              <a:rPr lang="en-US" sz="1600" dirty="0" smtClean="0"/>
              <a:t>http://www.rusempire.ru/component/option,com_true/Itemid,427/catid,9/func,viewcategory/</a:t>
            </a:r>
            <a:endParaRPr lang="ru-RU" sz="1600" dirty="0" smtClean="0"/>
          </a:p>
          <a:p>
            <a:r>
              <a:rPr lang="en-US" sz="1600" dirty="0" smtClean="0"/>
              <a:t>http://www.runivers.ru/bookreader/book10242/#page/1/mode/1up</a:t>
            </a:r>
            <a:endParaRPr lang="ru-RU" sz="1600" dirty="0" smtClean="0"/>
          </a:p>
          <a:p>
            <a:r>
              <a:rPr lang="en-US" sz="1600" dirty="0" smtClean="0"/>
              <a:t>http://www.samfact.com/Windsor_family</a:t>
            </a:r>
            <a:endParaRPr lang="ru-RU" sz="1600" dirty="0" smtClean="0"/>
          </a:p>
          <a:p>
            <a:r>
              <a:rPr lang="en-US" sz="1600" dirty="0" smtClean="0"/>
              <a:t>http://www.epwr.ru/quotauthor/424/</a:t>
            </a:r>
            <a:endParaRPr lang="ru-RU" sz="1600" dirty="0" smtClean="0"/>
          </a:p>
          <a:p>
            <a:r>
              <a:rPr lang="en-US" sz="1600" dirty="0" smtClean="0"/>
              <a:t>http://www.drittereich.info/modules.php?name=Forums&amp;file=viewtopic&amp;t=3343&amp;view=previous</a:t>
            </a:r>
            <a:endParaRPr lang="ru-RU" sz="1600" dirty="0" smtClean="0"/>
          </a:p>
          <a:p>
            <a:r>
              <a:rPr lang="en-US" sz="1600" dirty="0" smtClean="0"/>
              <a:t>http://www.firstwar.info/timeline/</a:t>
            </a:r>
            <a:endParaRPr lang="ru-RU" sz="1600" dirty="0" smtClean="0"/>
          </a:p>
          <a:p>
            <a:r>
              <a:rPr lang="en-US" sz="1600" dirty="0" smtClean="0"/>
              <a:t>http://readtiger.com/wkp/ru/%D0%9F%D0%B5%D1%80%D0%B2%D0%B0%D1%8F_%D0%BC%D0%B8%D1%80%D0%BE%D0%B2%D0%B0%D1%8F_%D0%B2%D0%BE%D0%B9%D0%BD%D0%B0</a:t>
            </a:r>
            <a:endParaRPr lang="ru-RU" sz="1600" dirty="0" smtClean="0"/>
          </a:p>
          <a:p>
            <a:r>
              <a:rPr lang="ru-RU" sz="1600" u="sng" dirty="0" smtClean="0"/>
              <a:t>http://historic.ru/books/item/f00/s00/z0000022/st002.shtm </a:t>
            </a:r>
          </a:p>
          <a:p>
            <a:r>
              <a:rPr lang="en-US" sz="1600" dirty="0" smtClean="0"/>
              <a:t>http://historic.ru/books/item/f00/s00/z0000152/st030.shtml</a:t>
            </a:r>
            <a:endParaRPr lang="ru-RU" sz="1600" dirty="0" smtClean="0"/>
          </a:p>
          <a:p>
            <a:r>
              <a:rPr lang="en-US" sz="1600" dirty="0" smtClean="0"/>
              <a:t>http://1914ww.ru/index.php</a:t>
            </a:r>
            <a:endParaRPr lang="ru-RU" sz="1600" dirty="0" smtClean="0"/>
          </a:p>
          <a:p>
            <a:r>
              <a:rPr lang="en-US" sz="1600" dirty="0" smtClean="0"/>
              <a:t>http://hrono.ru/proekty/ostu/ww1.html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5400675"/>
          </a:xfrm>
        </p:spPr>
        <p:txBody>
          <a:bodyPr>
            <a:normAutofit/>
          </a:bodyPr>
          <a:lstStyle/>
          <a:p>
            <a:r>
              <a:rPr lang="ru-RU" dirty="0" smtClean="0"/>
              <a:t>Театры военных действий</a:t>
            </a:r>
          </a:p>
          <a:p>
            <a:r>
              <a:rPr lang="ru-RU" dirty="0" smtClean="0"/>
              <a:t>Планы сторон</a:t>
            </a:r>
          </a:p>
          <a:p>
            <a:r>
              <a:rPr lang="ru-RU" dirty="0" smtClean="0"/>
              <a:t>Общий характер кампании 1914 года</a:t>
            </a:r>
          </a:p>
          <a:p>
            <a:r>
              <a:rPr lang="ru-RU" dirty="0" smtClean="0"/>
              <a:t>Пограничное сражение</a:t>
            </a:r>
          </a:p>
          <a:p>
            <a:r>
              <a:rPr lang="ru-RU" dirty="0" smtClean="0"/>
              <a:t>Галицийская битва</a:t>
            </a:r>
          </a:p>
          <a:p>
            <a:r>
              <a:rPr lang="ru-RU" dirty="0" smtClean="0"/>
              <a:t>Битва на р. Марна</a:t>
            </a:r>
          </a:p>
          <a:p>
            <a:r>
              <a:rPr lang="ru-RU" dirty="0" smtClean="0"/>
              <a:t>Последствия вступление в войну </a:t>
            </a:r>
            <a:r>
              <a:rPr lang="ru-RU" dirty="0" smtClean="0"/>
              <a:t>Турции</a:t>
            </a:r>
            <a:endParaRPr lang="en-US" dirty="0" smtClean="0"/>
          </a:p>
          <a:p>
            <a:r>
              <a:rPr lang="ru-RU" dirty="0" smtClean="0"/>
              <a:t>Действие на </a:t>
            </a:r>
            <a:r>
              <a:rPr lang="ru-RU" dirty="0" smtClean="0"/>
              <a:t>море</a:t>
            </a:r>
          </a:p>
          <a:p>
            <a:r>
              <a:rPr lang="ru-RU" dirty="0" smtClean="0"/>
              <a:t>Результаты кампании 1914 года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430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Театры военных действий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085184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Балканский театр войны </a:t>
            </a:r>
            <a:r>
              <a:rPr lang="ru-RU" sz="2000" dirty="0" smtClean="0"/>
              <a:t>-  юг Европы — сначала вся полоса местности вдоль границы Австро-Венгрии с Сербией, затем вся территория последней, а потом и весь Балканский полуостров. 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96752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Западноевропейский или французский  театр </a:t>
            </a:r>
            <a:r>
              <a:rPr lang="ru-RU" sz="2000" dirty="0" smtClean="0"/>
              <a:t>войны тянулся между Северным морем и Швейцарией. На этом протяжении в 700 км территория Франции соприкасалась с Бельгией от моря до Лонгви на 400 км с лишком, а на франко-германскую границу приходилось около 300 км. В пределы театра военных действий вошли вся Бельгия и северо-восточная Франция, до линии: устье р. Сены — Бельфор — Базель.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284984"/>
            <a:ext cx="91440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	Восточноевропейский или русский театр войны - </a:t>
            </a:r>
            <a:r>
              <a:rPr lang="ru-RU" sz="2000" dirty="0" smtClean="0"/>
              <a:t>весь маневренный период мировой войны на Русском европейском театре разыгрался преимущественно на территории западной пограничной полосы бывшей Российской империи и сопредельных провинций Восточной Пруссии, Западной и Восточной Галиции.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Первая Мировая война\Карты Первой мировой войныhttpwww.runivers.rumpall-maps.phpSECTION_ID=8209\1274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9144000" cy="6294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29523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Германский план  - </a:t>
            </a:r>
            <a:r>
              <a:rPr lang="ru-RU" sz="1600" dirty="0" smtClean="0">
                <a:solidFill>
                  <a:schemeClr val="bg1"/>
                </a:solidFill>
              </a:rPr>
              <a:t>Главные силы германцев, по плану Мольтке накануне войны, должны были вторгнуться во Францию через нейтральные Бельгию и Люксембург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295232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Французский план </a:t>
            </a:r>
            <a:r>
              <a:rPr lang="ru-RU" sz="1600" dirty="0" smtClean="0"/>
              <a:t> - атаковать германскую армию в двух направлениях: на восток из района южнее крепости </a:t>
            </a:r>
            <a:r>
              <a:rPr lang="ru-RU" sz="1600" dirty="0" err="1" smtClean="0"/>
              <a:t>Туль</a:t>
            </a:r>
            <a:r>
              <a:rPr lang="ru-RU" sz="1600" dirty="0" smtClean="0"/>
              <a:t> и на северо-восток из района к северу от линии Верден — </a:t>
            </a:r>
            <a:r>
              <a:rPr lang="ru-RU" sz="1600" dirty="0" err="1" smtClean="0"/>
              <a:t>Мец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844824"/>
            <a:ext cx="3059832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Русский план</a:t>
            </a:r>
            <a:r>
              <a:rPr lang="ru-RU" sz="1600" dirty="0" smtClean="0"/>
              <a:t> - переход в наступление на обоих фронтах: Северо-западном и Юго-западном,  создать исходное положение для дальнейшего наступления в глубь Германии.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2896"/>
            <a:ext cx="2952328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Английский план </a:t>
            </a:r>
            <a:r>
              <a:rPr lang="ru-RU" sz="1600" dirty="0" smtClean="0"/>
              <a:t> - было выработано условное соглашение между английским и французским генеральными штабами о занятии английской экспедиционной армией во Франции района </a:t>
            </a:r>
            <a:r>
              <a:rPr lang="ru-RU" sz="1600" dirty="0" err="1" smtClean="0"/>
              <a:t>Мобеж</a:t>
            </a:r>
            <a:r>
              <a:rPr lang="ru-RU" sz="1600" dirty="0" smtClean="0"/>
              <a:t> — </a:t>
            </a:r>
            <a:r>
              <a:rPr lang="ru-RU" sz="1600" dirty="0" err="1" smtClean="0"/>
              <a:t>Ле-Като</a:t>
            </a:r>
            <a:r>
              <a:rPr lang="ru-RU" sz="1600" dirty="0" smtClean="0"/>
              <a:t> — </a:t>
            </a:r>
            <a:r>
              <a:rPr lang="ru-RU" sz="1600" dirty="0" err="1" smtClean="0"/>
              <a:t>Гирсон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852936"/>
            <a:ext cx="295232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Бельгийский план </a:t>
            </a:r>
            <a:r>
              <a:rPr lang="ru-RU" sz="1600" dirty="0" smtClean="0"/>
              <a:t> - оборонять линию р. Маас между голландской границей и Намюром, опираясь на укрепления Льежа и Намюра и войдя в связь своим правым флангом с французской армией..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052736"/>
            <a:ext cx="2952328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Французский театр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1052736"/>
            <a:ext cx="2952328" cy="3600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Русский театр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2132856"/>
            <a:ext cx="305983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Сербский план</a:t>
            </a:r>
            <a:r>
              <a:rPr lang="ru-RU" sz="1600" dirty="0" smtClean="0"/>
              <a:t>   - упорная оборона до момента одержания решительной победы ее могущественными союзниками на главных фронтах войны. .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420888"/>
            <a:ext cx="305983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Японский план</a:t>
            </a:r>
            <a:r>
              <a:rPr lang="ru-RU" sz="1600" dirty="0" smtClean="0"/>
              <a:t> - объект действий Японии ограничивался исключительно районом Тихого океана, и операции ее были направлены к овладению германской колонией Циндао.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2780928"/>
            <a:ext cx="305983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Германский план</a:t>
            </a:r>
            <a:r>
              <a:rPr lang="ru-RU" sz="1600" dirty="0" smtClean="0"/>
              <a:t>  - носил характер стратегической обороны. 8-ю армия должна была задерживать вторжение русских сил и замедлять их наступление к Нижней Висле до переброски главных сил германцев с Западного фронта после поражения французов. 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3140968"/>
            <a:ext cx="3096344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Австро-Венгерский план</a:t>
            </a:r>
            <a:r>
              <a:rPr lang="ru-RU" sz="1600" dirty="0" smtClean="0"/>
              <a:t>  - 3 "оперативных эшелона".</a:t>
            </a:r>
          </a:p>
          <a:p>
            <a:pPr algn="ctr"/>
            <a:r>
              <a:rPr lang="ru-RU" sz="1600" dirty="0" smtClean="0"/>
              <a:t> "Эшелон А"больше половины армии (7/12) и предназначался против России.  «Эшелон В" — представлял "минимальную группу Балкан" и предназначался  против Сербии и Черногории.«Эшелон С" — обнимал меньше 1/4 всех сил, Он предназначался в качестве оперативного резерва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2924944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Общий характер кампании 1914 года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 европейские империалистические державы начали войну с широкими планами решительного наступления, имея в виду в самый короткий срок покончить с противником. Поэтому характер войны в этом году на всех фронтах был маневренный.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44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С 4 по 25 августа.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На Французском театре </a:t>
            </a:r>
            <a:r>
              <a:rPr lang="ru-RU" sz="1600" dirty="0" smtClean="0"/>
              <a:t>— наступательные попытки французов в Эльзас-Лотарингии; наступление германцев на Бельгию и сражение на северо-восточной границе Франции, или Пограничное сражение.</a:t>
            </a:r>
            <a:br>
              <a:rPr lang="ru-RU" sz="1600" dirty="0" smtClean="0"/>
            </a:br>
            <a:r>
              <a:rPr lang="ru-RU" sz="1600" u="sng" dirty="0" smtClean="0"/>
              <a:t>На Русском театре </a:t>
            </a:r>
            <a:r>
              <a:rPr lang="ru-RU" sz="1600" dirty="0" smtClean="0"/>
              <a:t>— наступление русских: удачное для них Гумбинен-Гольдапское сражение и неудачное — начало Галицийской битвы.</a:t>
            </a:r>
            <a:br>
              <a:rPr lang="ru-RU" sz="1600" dirty="0" smtClean="0"/>
            </a:br>
            <a:r>
              <a:rPr lang="ru-RU" sz="1600" u="sng" dirty="0" smtClean="0"/>
              <a:t>На Балканском театре </a:t>
            </a:r>
            <a:r>
              <a:rPr lang="ru-RU" sz="1600" dirty="0" smtClean="0"/>
              <a:t>— первое наступление австро-венгерских войск против Сербии.</a:t>
            </a:r>
            <a:endParaRPr lang="en-US" sz="16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9144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С 25 августа по 5 сентября.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На Французском театре </a:t>
            </a:r>
            <a:r>
              <a:rPr lang="ru-RU" sz="1600" dirty="0" smtClean="0"/>
              <a:t>— отступление войск Антанты к Марне и перегруппировка их.</a:t>
            </a:r>
            <a:br>
              <a:rPr lang="ru-RU" sz="1600" dirty="0" smtClean="0"/>
            </a:br>
            <a:r>
              <a:rPr lang="ru-RU" sz="1600" u="sng" dirty="0" smtClean="0"/>
              <a:t>На Русском театре </a:t>
            </a:r>
            <a:r>
              <a:rPr lang="ru-RU" sz="1600" dirty="0" smtClean="0"/>
              <a:t>— неудачное наступление 2-й русской (Наревской) армии и развитие Галицийской битвы.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77072"/>
            <a:ext cx="914400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С 5 по 20 сентября.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На Французском театре </a:t>
            </a:r>
            <a:r>
              <a:rPr lang="ru-RU" sz="1600" dirty="0" smtClean="0"/>
              <a:t>— Марнское сражение и отступление германцев.</a:t>
            </a:r>
            <a:br>
              <a:rPr lang="ru-RU" sz="1600" dirty="0" smtClean="0"/>
            </a:br>
            <a:r>
              <a:rPr lang="ru-RU" sz="1600" u="sng" dirty="0" smtClean="0"/>
              <a:t>На Русском театре </a:t>
            </a:r>
            <a:r>
              <a:rPr lang="ru-RU" sz="1600" dirty="0" smtClean="0"/>
              <a:t>— очищение русскими Восточной Пруссии и разгром австро-венгерской армии в Галиции.</a:t>
            </a:r>
            <a:endParaRPr lang="en-US" sz="1600" dirty="0" smtClean="0"/>
          </a:p>
          <a:p>
            <a:r>
              <a:rPr lang="ru-RU" sz="1600" u="sng" dirty="0" smtClean="0"/>
              <a:t>На Балканском театре </a:t>
            </a:r>
            <a:r>
              <a:rPr lang="ru-RU" sz="1600" dirty="0" smtClean="0"/>
              <a:t>— второе наступление австро-венгерских войск против Сербии.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517232"/>
            <a:ext cx="91440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С 20 сентября до конца года.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На Французском театре </a:t>
            </a:r>
            <a:r>
              <a:rPr lang="ru-RU" sz="1600" dirty="0" smtClean="0"/>
              <a:t>— борьба в Пикардии и во Фландрии.</a:t>
            </a:r>
            <a:br>
              <a:rPr lang="ru-RU" sz="1600" dirty="0" smtClean="0"/>
            </a:br>
            <a:r>
              <a:rPr lang="ru-RU" sz="1600" u="sng" dirty="0" smtClean="0"/>
              <a:t>На Русском театре </a:t>
            </a:r>
            <a:r>
              <a:rPr lang="ru-RU" sz="1600" dirty="0" smtClean="0"/>
              <a:t>— операции на </a:t>
            </a:r>
            <a:r>
              <a:rPr lang="ru-RU" sz="1600" dirty="0" err="1" smtClean="0"/>
              <a:t>pp</a:t>
            </a:r>
            <a:r>
              <a:rPr lang="ru-RU" sz="1600" dirty="0" smtClean="0"/>
              <a:t>. Висла и Сан, в левобережной Польше, и Лодзинская операция.</a:t>
            </a:r>
            <a:br>
              <a:rPr lang="ru-RU" sz="1600" dirty="0" smtClean="0"/>
            </a:br>
            <a:r>
              <a:rPr lang="ru-RU" sz="1600" u="sng" dirty="0" smtClean="0"/>
              <a:t>На Балканском театре </a:t>
            </a:r>
            <a:r>
              <a:rPr lang="ru-RU" sz="1600" dirty="0" smtClean="0"/>
              <a:t>— борьба на территории Сербии.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Первая Мировая война\Карты Первой мировой войныhttpwww.runivers.rumpall-maps.phpSECTION_ID=8209\0016.gif"/>
          <p:cNvPicPr>
            <a:picLocks noChangeAspect="1" noChangeArrowheads="1"/>
          </p:cNvPicPr>
          <p:nvPr/>
        </p:nvPicPr>
        <p:blipFill>
          <a:blip r:embed="rId2" cstate="email"/>
          <a:srcRect l="4056" t="4952" r="2899" b="7565"/>
          <a:stretch>
            <a:fillRect/>
          </a:stretch>
        </p:blipFill>
        <p:spPr bwMode="auto">
          <a:xfrm>
            <a:off x="4067944" y="2132856"/>
            <a:ext cx="4896544" cy="324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4" descr="Французская пехота готова к атак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196752"/>
            <a:ext cx="4941926" cy="290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Германские солдат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501008"/>
            <a:ext cx="4955704" cy="31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79512" y="1196752"/>
            <a:ext cx="3744416" cy="5445224"/>
          </a:xfrm>
          <a:prstGeom prst="wedgeRoundRectCallout">
            <a:avLst>
              <a:gd name="adj1" fmla="val 74331"/>
              <a:gd name="adj2" fmla="val 13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Пограничное сражение одновременно развивалось в трех отдельных группах: в Арденнах, на низовьях </a:t>
            </a:r>
            <a:r>
              <a:rPr lang="ru-RU" sz="1600" dirty="0" err="1" smtClean="0"/>
              <a:t>Самбры</a:t>
            </a:r>
            <a:r>
              <a:rPr lang="ru-RU" sz="1600" dirty="0" smtClean="0"/>
              <a:t> и у </a:t>
            </a:r>
            <a:r>
              <a:rPr lang="ru-RU" sz="1600" dirty="0" err="1" smtClean="0"/>
              <a:t>Монса</a:t>
            </a:r>
            <a:r>
              <a:rPr lang="ru-RU" sz="1600" dirty="0" smtClean="0"/>
              <a:t>, и может быть подразделено соответственно на три частные операции. Пограничное сражение окончилось победой германцев и неудачей французов. Германцы переоценили свой успех и считали французскую армию уже в корне подорванной, а свою победу в будущем легкой и обеспеченной. Французы же своевременным отступлением на всех фронтах суме ли сохранить свою армию, выявили, наконец, реальную обстановку, и, остановившись на определенном плане, все свои силы направили для его выполнения. </a:t>
            </a:r>
            <a:endParaRPr lang="ru-RU" sz="1600" dirty="0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Пограничное сражение(французский театр)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(21-25 августа 1914.)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212976"/>
            <a:ext cx="2162404" cy="34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Французская пехота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165304"/>
            <a:ext cx="2170788" cy="347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Германские солдаты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Галицийская битва(русский театр)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ru-RU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23 августа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-3 сентября 1914.)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 descr="C:\Users\Sony\Desktop\Первая Мировая война\Карты Первой мировой войныhttpwww.runivers.rumpall-maps.phpSECTION_ID=8209\0030.gif"/>
          <p:cNvPicPr>
            <a:picLocks noChangeAspect="1" noChangeArrowheads="1"/>
          </p:cNvPicPr>
          <p:nvPr/>
        </p:nvPicPr>
        <p:blipFill>
          <a:blip r:embed="rId2" cstate="email"/>
          <a:srcRect l="4641" t="3478" r="3478" b="5139"/>
          <a:stretch>
            <a:fillRect/>
          </a:stretch>
        </p:blipFill>
        <p:spPr bwMode="auto">
          <a:xfrm>
            <a:off x="2267744" y="1268760"/>
            <a:ext cx="4608512" cy="3208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Австрийцы в Галиц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196752"/>
            <a:ext cx="315612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4077072"/>
            <a:ext cx="260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Австрийцы в Галиции</a:t>
            </a:r>
            <a:endParaRPr lang="ru-RU" sz="1600" b="1" dirty="0"/>
          </a:p>
        </p:txBody>
      </p:sp>
      <p:pic>
        <p:nvPicPr>
          <p:cNvPr id="2054" name="Picture 6" descr="Русская артиллерия в Галиции.&#10;"/>
          <p:cNvPicPr>
            <a:picLocks noChangeAspect="1" noChangeArrowheads="1"/>
          </p:cNvPicPr>
          <p:nvPr/>
        </p:nvPicPr>
        <p:blipFill>
          <a:blip r:embed="rId4" cstate="email"/>
          <a:srcRect l="26453"/>
          <a:stretch>
            <a:fillRect/>
          </a:stretch>
        </p:blipFill>
        <p:spPr bwMode="auto">
          <a:xfrm>
            <a:off x="755576" y="1196752"/>
            <a:ext cx="432048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79512" y="4653136"/>
            <a:ext cx="8640960" cy="1944216"/>
          </a:xfrm>
          <a:prstGeom prst="wedgeRoundRectCallout">
            <a:avLst>
              <a:gd name="adj1" fmla="val -3250"/>
              <a:gd name="adj2" fmla="val -691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Операция русских войск в Галиции. Стороны имели примерно равное число бойцов. Оно достигало в сумме 2 млн. человек, что позволяет назвать сражение в Галиции одной из крупнейших битв первой мировой войны. Австро-Венгрия потерпела поражение и её войска отступали в Карпаты. Разгром австро-венгерских войск в Галиции свел на нет успехи немцев в Восточной Пруссии и существенно помог Сербии, которой удалось отразить в 1914 г. австро-венгерский натиск.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005064"/>
            <a:ext cx="3204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Русская артиллерия в Галиции</a:t>
            </a:r>
            <a:endParaRPr lang="ru-RU" sz="16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1912" y="4805536"/>
            <a:ext cx="8640960" cy="1944216"/>
          </a:xfrm>
          <a:prstGeom prst="wedgeRoundRectCallout">
            <a:avLst>
              <a:gd name="adj1" fmla="val -3250"/>
              <a:gd name="adj2" fmla="val -691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Политические последствия Галицийской битвы были громадны:</a:t>
            </a:r>
          </a:p>
          <a:p>
            <a:r>
              <a:rPr lang="ru-RU" dirty="0" smtClean="0"/>
              <a:t>Общий недостаток сил автро-германцев для продолжения наступательных операций заставляет дипломатов центральных держав искать новых союзников. Усилия были направлены в сторону Румынии, Болгарии, Турции, из которых последняя уже в октябре переходит на сторону Германии и </a:t>
            </a:r>
            <a:r>
              <a:rPr lang="ru-RU" dirty="0" err="1" smtClean="0"/>
              <a:t>Автро-Венгрии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арнская битва 1914 г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1556792"/>
            <a:ext cx="326736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runivers.ru/bookreader/books/10245/0024.gif"/>
          <p:cNvPicPr/>
          <p:nvPr/>
        </p:nvPicPr>
        <p:blipFill>
          <a:blip r:embed="rId3" cstate="email"/>
          <a:srcRect l="3896" t="5927" r="3896" b="5175"/>
          <a:stretch>
            <a:fillRect/>
          </a:stretch>
        </p:blipFill>
        <p:spPr bwMode="auto">
          <a:xfrm>
            <a:off x="3707904" y="1124744"/>
            <a:ext cx="511256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http://www.runivers.ru/bookreader/books/10245/0036.gif"/>
          <p:cNvPicPr>
            <a:picLocks noChangeAspect="1" noChangeArrowheads="1"/>
          </p:cNvPicPr>
          <p:nvPr/>
        </p:nvPicPr>
        <p:blipFill>
          <a:blip r:embed="rId4" cstate="email"/>
          <a:srcRect l="3489" t="3301" r="3466" b="11809"/>
          <a:stretch>
            <a:fillRect/>
          </a:stretch>
        </p:blipFill>
        <p:spPr bwMode="auto">
          <a:xfrm>
            <a:off x="3707904" y="1124744"/>
            <a:ext cx="511256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Битва на реке Марне(французский театр)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(5-9 сентября 1914.)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C:\Users\Sony\Desktop\Первая Мировая война\Карты Первой мировой войныhttpwww.runivers.rumpall-maps.phpSECTION_ID=8209\0042.gif"/>
          <p:cNvPicPr>
            <a:picLocks noChangeAspect="1" noChangeArrowheads="1"/>
          </p:cNvPicPr>
          <p:nvPr/>
        </p:nvPicPr>
        <p:blipFill>
          <a:blip r:embed="rId5" cstate="email"/>
          <a:srcRect l="3478" t="5433" r="3478" b="3782"/>
          <a:stretch>
            <a:fillRect/>
          </a:stretch>
        </p:blipFill>
        <p:spPr bwMode="auto">
          <a:xfrm>
            <a:off x="3707904" y="1124744"/>
            <a:ext cx="5112568" cy="331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51520" y="4509120"/>
            <a:ext cx="8604448" cy="2160240"/>
          </a:xfrm>
          <a:prstGeom prst="wedgeRoundRectCallout">
            <a:avLst>
              <a:gd name="adj1" fmla="val -1188"/>
              <a:gd name="adj2" fmla="val -6553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реке Марне немецкое наступление было остановлено. Отказавшись от фронтальных атак, немцы устремились в Ла-Маншу, пытаясь обойти основные англо-французские силы запада. Такую же попытку предприняли союзники. «Бег к морю» привел к тому, что границы Швейцарии до Ла-Манша,  на 700 км., протянулась линия фронта, срочно укреплявшаяся с обеих сторон. Переход к позиционному сидению сторон друг против друга для накопления новых сил и материальных возможностей.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5010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Марнская битва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144000" cy="1243013"/>
          </a:xfrm>
          <a:prstGeom prst="rect">
            <a:avLst/>
          </a:prstGeom>
        </p:spPr>
        <p:txBody>
          <a:bodyPr vert="horz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Последствия Вступление в войну Турции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12 ноября 1914 года </a:t>
            </a:r>
          </a:p>
        </p:txBody>
      </p:sp>
      <p:sp>
        <p:nvSpPr>
          <p:cNvPr id="3076" name="AutoShape 4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://www.runivers.ru/bookreader/books/10245/0038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://www.runivers.ru/bookreader/books/10245/004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0" y="1340768"/>
            <a:ext cx="9144000" cy="1008112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Часть русских сил с австро-германского фронта отвлекалась на Черноморский  и Кавказский  фронты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0" y="2564904"/>
            <a:ext cx="9144000" cy="100811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Кратчайшее  сообщение России через Босфор, Дарданеллы и Средиземное море с внешним миром, особенно с Францией, прерывалось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3861048"/>
            <a:ext cx="9144000" cy="1008112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Существование Сербии было поставлено на карту, т. к. она лежала на пути прямого сообщения между Центральными державами и Турцией; с разгромом Сербии Германия приобретала доступ к  турецкому сырью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0" y="5157192"/>
            <a:ext cx="9144000" cy="100811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Сферы войны расширились: участие других балканских государств в войне и  выявления нового театра действий – Азиатско-турецкого, который был соблазнителен для французских, английских, в особенности русских колониальных устремлений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1968</TotalTime>
  <Words>1273</Words>
  <Application>Microsoft Office PowerPoint</Application>
  <PresentationFormat>Экран (4:3)</PresentationFormat>
  <Paragraphs>110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План</vt:lpstr>
      <vt:lpstr>Театры военных действий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241</cp:revision>
  <dcterms:created xsi:type="dcterms:W3CDTF">2013-05-31T08:07:02Z</dcterms:created>
  <dcterms:modified xsi:type="dcterms:W3CDTF">2013-08-08T22:32:18Z</dcterms:modified>
</cp:coreProperties>
</file>