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E372-1367-4473-9011-EE5227FD19F7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0DCE-E708-44A3-BC04-EA884D115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E372-1367-4473-9011-EE5227FD19F7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0DCE-E708-44A3-BC04-EA884D115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E372-1367-4473-9011-EE5227FD19F7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0DCE-E708-44A3-BC04-EA884D115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E372-1367-4473-9011-EE5227FD19F7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0DCE-E708-44A3-BC04-EA884D115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E372-1367-4473-9011-EE5227FD19F7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0DCE-E708-44A3-BC04-EA884D115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E372-1367-4473-9011-EE5227FD19F7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0DCE-E708-44A3-BC04-EA884D115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E372-1367-4473-9011-EE5227FD19F7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0DCE-E708-44A3-BC04-EA884D115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E372-1367-4473-9011-EE5227FD19F7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8F0DCE-E708-44A3-BC04-EA884D1150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E372-1367-4473-9011-EE5227FD19F7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0DCE-E708-44A3-BC04-EA884D115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E372-1367-4473-9011-EE5227FD19F7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F8F0DCE-E708-44A3-BC04-EA884D115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59EE372-1367-4473-9011-EE5227FD19F7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F0DCE-E708-44A3-BC04-EA884D115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59EE372-1367-4473-9011-EE5227FD19F7}" type="datetimeFigureOut">
              <a:rPr lang="ru-RU" smtClean="0"/>
              <a:pPr/>
              <a:t>09.07.2012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F8F0DCE-E708-44A3-BC04-EA884D1150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ru/imgres?imgurl=http://www.rb.ru/upload/users/picture/357747/734d82732f5252ffc29ac8a5c2f8ca98.jpg&amp;imgrefurl=http://www.rb.ru/preleases/press/2009/07/21/130546.html&amp;usg=__to_jxwuZdkgfjqDDCLieZ3CR3os=&amp;h=1363&amp;w=2048&amp;sz=2000&amp;hl=ru&amp;start=236&amp;um=1&amp;itbs=1&amp;tbnid=lWV6Fx44wooywM:&amp;tbnh=100&amp;tbnw=150&amp;prev=/images?q=%D0%BE%D1%80%D0%B0%D1%82%D0%BE%D1%80&amp;ndsp=21&amp;hl=ru&amp;rlz=1T4GGLJ_ruRU362RU362&amp;sa=N&amp;start=231&amp;um=1&amp;newwindow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37560"/>
            <a:ext cx="6909112" cy="2301240"/>
          </a:xfrm>
        </p:spPr>
        <p:txBody>
          <a:bodyPr>
            <a:normAutofit/>
          </a:bodyPr>
          <a:lstStyle/>
          <a:p>
            <a:r>
              <a:rPr lang="en-US" b="1" dirty="0" smtClean="0"/>
              <a:t>Tell </a:t>
            </a:r>
            <a:r>
              <a:rPr lang="en-US" b="1" dirty="0"/>
              <a:t>me about the past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New Millennium </a:t>
            </a:r>
            <a:r>
              <a:rPr lang="en-US" b="1" i="1" dirty="0" smtClean="0"/>
              <a:t>UNIT </a:t>
            </a:r>
            <a:r>
              <a:rPr lang="en-US" b="1" i="1" dirty="0" smtClean="0"/>
              <a:t>7 Lesson 4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 Read and report what </a:t>
            </a:r>
            <a:r>
              <a:rPr lang="en-US" b="1" dirty="0" smtClean="0">
                <a:solidFill>
                  <a:srgbClr val="FF0000"/>
                </a:solidFill>
              </a:rPr>
              <a:t>Nancy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said.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114948"/>
          </a:xfrm>
        </p:spPr>
        <p:txBody>
          <a:bodyPr/>
          <a:lstStyle/>
          <a:p>
            <a:pPr marL="779526" lvl="0" indent="-742950">
              <a:buFont typeface="+mj-lt"/>
              <a:buAutoNum type="arabicPeriod" startAt="7"/>
            </a:pPr>
            <a:r>
              <a:rPr lang="en-US" sz="4000" i="1" dirty="0"/>
              <a:t>"</a:t>
            </a:r>
            <a:r>
              <a:rPr lang="en-US" sz="4000" i="1" dirty="0">
                <a:solidFill>
                  <a:srgbClr val="FF0000"/>
                </a:solidFill>
              </a:rPr>
              <a:t>I</a:t>
            </a:r>
            <a:r>
              <a:rPr lang="en-US" sz="4000" i="1" dirty="0"/>
              <a:t> thought about the war every day</a:t>
            </a:r>
            <a:r>
              <a:rPr lang="en-US" sz="4000" i="1" dirty="0" smtClean="0"/>
              <a:t>.“</a:t>
            </a:r>
          </a:p>
          <a:p>
            <a:pPr marL="779526" lvl="0" indent="-742950">
              <a:buNone/>
            </a:pPr>
            <a:endParaRPr lang="ru-RU" sz="4000" i="1" dirty="0"/>
          </a:p>
          <a:p>
            <a:pPr>
              <a:buNone/>
            </a:pPr>
            <a:r>
              <a:rPr lang="en-US" sz="4000" dirty="0" smtClean="0">
                <a:solidFill>
                  <a:srgbClr val="92D050"/>
                </a:solidFill>
              </a:rPr>
              <a:t>  She said 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 (that) </a:t>
            </a:r>
          </a:p>
          <a:p>
            <a:pPr>
              <a:buNone/>
            </a:pPr>
            <a:r>
              <a:rPr lang="en-US" sz="3200" i="1" dirty="0" smtClean="0"/>
              <a:t>   </a:t>
            </a:r>
            <a:r>
              <a:rPr lang="en-US" sz="4000" dirty="0" smtClean="0">
                <a:solidFill>
                  <a:srgbClr val="FF0000"/>
                </a:solidFill>
              </a:rPr>
              <a:t>she</a:t>
            </a:r>
            <a:r>
              <a:rPr lang="en-US" sz="4000" dirty="0" smtClean="0"/>
              <a:t> thought about the war every day.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 Read and report what </a:t>
            </a:r>
            <a:r>
              <a:rPr lang="en-US" b="1" dirty="0" smtClean="0">
                <a:solidFill>
                  <a:srgbClr val="FF0000"/>
                </a:solidFill>
              </a:rPr>
              <a:t>Nancy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said</a:t>
            </a:r>
            <a:r>
              <a:rPr lang="en-US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79526" lvl="0" indent="-742950">
              <a:buFont typeface="+mj-lt"/>
              <a:buAutoNum type="arabicPeriod" startAt="8"/>
            </a:pPr>
            <a:r>
              <a:rPr lang="en-US" sz="4000" i="1" dirty="0"/>
              <a:t>"</a:t>
            </a:r>
            <a:r>
              <a:rPr lang="en-US" sz="4000" i="1" dirty="0">
                <a:solidFill>
                  <a:srgbClr val="FF0000"/>
                </a:solidFill>
              </a:rPr>
              <a:t>We</a:t>
            </a:r>
            <a:r>
              <a:rPr lang="en-US" sz="4000" i="1" dirty="0"/>
              <a:t> were very serious about life</a:t>
            </a:r>
            <a:r>
              <a:rPr lang="en-US" sz="4000" i="1" dirty="0" smtClean="0"/>
              <a:t>.“</a:t>
            </a:r>
          </a:p>
          <a:p>
            <a:pPr marL="779526" lvl="0" indent="-742950">
              <a:buNone/>
            </a:pPr>
            <a:endParaRPr lang="ru-RU" sz="4000" i="1" dirty="0"/>
          </a:p>
          <a:p>
            <a:pPr>
              <a:buNone/>
            </a:pPr>
            <a:r>
              <a:rPr lang="en-US" sz="4000" dirty="0" smtClean="0">
                <a:solidFill>
                  <a:srgbClr val="92D050"/>
                </a:solidFill>
              </a:rPr>
              <a:t>  She said 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 (that) 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they</a:t>
            </a:r>
            <a:r>
              <a:rPr lang="en-US" sz="4000" dirty="0" smtClean="0"/>
              <a:t> were very serious about life.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ыноска-облако 11"/>
          <p:cNvSpPr/>
          <p:nvPr/>
        </p:nvSpPr>
        <p:spPr>
          <a:xfrm>
            <a:off x="3428992" y="0"/>
            <a:ext cx="5715008" cy="2000240"/>
          </a:xfrm>
          <a:prstGeom prst="cloudCallout">
            <a:avLst>
              <a:gd name="adj1" fmla="val -49214"/>
              <a:gd name="adj2" fmla="val 79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US" sz="4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4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4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1939 </a:t>
            </a:r>
            <a:r>
              <a:rPr lang="en-US" sz="4000" b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Tina</a:t>
            </a:r>
            <a:r>
              <a:rPr lang="en-US" sz="4000" b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was in junior high school.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1285860"/>
            <a:ext cx="2981325" cy="2145665"/>
          </a:xfrm>
          <a:prstGeom prst="rect">
            <a:avLst/>
          </a:prstGeom>
          <a:noFill/>
        </p:spPr>
      </p:pic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000464" y="714356"/>
            <a:ext cx="5143536" cy="1066688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"In 1939 </a:t>
            </a:r>
            <a:r>
              <a:rPr lang="en-US" sz="28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en-US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was in junior high school."</a:t>
            </a:r>
            <a:r>
              <a:rPr lang="en-US" sz="2800" b="1" i="1" dirty="0" smtClean="0">
                <a:latin typeface="Arial" pitchFamily="34" charset="0"/>
              </a:rPr>
              <a:t/>
            </a:r>
            <a:br>
              <a:rPr lang="en-US" sz="2800" b="1" i="1" dirty="0" smtClean="0">
                <a:latin typeface="Arial" pitchFamily="34" charset="0"/>
              </a:rPr>
            </a:b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ыноска-облако 11"/>
          <p:cNvSpPr/>
          <p:nvPr/>
        </p:nvSpPr>
        <p:spPr>
          <a:xfrm>
            <a:off x="3428992" y="0"/>
            <a:ext cx="5715008" cy="2000240"/>
          </a:xfrm>
          <a:prstGeom prst="cloudCallout">
            <a:avLst>
              <a:gd name="adj1" fmla="val -49214"/>
              <a:gd name="adj2" fmla="val 79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en-US" sz="4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4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4400" dirty="0" smtClean="0"/>
              <a:t> Many boys from </a:t>
            </a:r>
            <a:r>
              <a:rPr lang="en-US" sz="4400" dirty="0" smtClean="0">
                <a:solidFill>
                  <a:srgbClr val="FF0000"/>
                </a:solidFill>
              </a:rPr>
              <a:t>her</a:t>
            </a:r>
            <a:r>
              <a:rPr lang="en-US" sz="4400" dirty="0" smtClean="0"/>
              <a:t> </a:t>
            </a:r>
            <a:r>
              <a:rPr lang="ru-RU" sz="4400" dirty="0" smtClean="0"/>
              <a:t>с</a:t>
            </a:r>
            <a:r>
              <a:rPr lang="en-US" sz="4400" dirty="0" smtClean="0"/>
              <a:t>lass</a:t>
            </a:r>
            <a:r>
              <a:rPr lang="ru-RU" sz="4400" dirty="0" smtClean="0"/>
              <a:t> </a:t>
            </a:r>
            <a:r>
              <a:rPr lang="en-US" sz="4400" dirty="0" smtClean="0"/>
              <a:t>left school and joined the army.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1285860"/>
            <a:ext cx="2981325" cy="2145665"/>
          </a:xfrm>
          <a:prstGeom prst="rect">
            <a:avLst/>
          </a:prstGeom>
          <a:noFill/>
        </p:spPr>
      </p:pic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000464" y="928670"/>
            <a:ext cx="5143536" cy="1066688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smtClean="0"/>
              <a:t>Many boys from </a:t>
            </a:r>
            <a:r>
              <a:rPr lang="en-US" sz="2800" b="1" i="1" dirty="0" smtClean="0">
                <a:solidFill>
                  <a:srgbClr val="FF0000"/>
                </a:solidFill>
              </a:rPr>
              <a:t>my</a:t>
            </a:r>
            <a:r>
              <a:rPr lang="en-US" sz="2800" b="1" i="1" dirty="0" smtClean="0"/>
              <a:t> </a:t>
            </a:r>
            <a:r>
              <a:rPr lang="ru-RU" sz="2800" b="1" i="1" dirty="0" smtClean="0"/>
              <a:t>с</a:t>
            </a:r>
            <a:r>
              <a:rPr lang="en-US" sz="2800" b="1" i="1" dirty="0" smtClean="0"/>
              <a:t>lass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left school and joined the army.</a:t>
            </a:r>
            <a:r>
              <a:rPr lang="en-US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r>
              <a:rPr lang="en-US" sz="2800" b="1" i="1" dirty="0" smtClean="0"/>
              <a:t> </a:t>
            </a:r>
            <a:r>
              <a:rPr lang="en-US" sz="2800" b="1" i="1" dirty="0" smtClean="0">
                <a:latin typeface="Arial" pitchFamily="34" charset="0"/>
              </a:rPr>
              <a:t/>
            </a:r>
            <a:br>
              <a:rPr lang="en-US" sz="2800" b="1" i="1" dirty="0" smtClean="0">
                <a:latin typeface="Arial" pitchFamily="34" charset="0"/>
              </a:rPr>
            </a:b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ыноска-облако 11"/>
          <p:cNvSpPr/>
          <p:nvPr/>
        </p:nvSpPr>
        <p:spPr>
          <a:xfrm>
            <a:off x="3428992" y="0"/>
            <a:ext cx="5715008" cy="2000240"/>
          </a:xfrm>
          <a:prstGeom prst="cloudCallout">
            <a:avLst>
              <a:gd name="adj1" fmla="val -49214"/>
              <a:gd name="adj2" fmla="val 79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US" sz="4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4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4000" dirty="0" smtClean="0"/>
              <a:t> </a:t>
            </a:r>
            <a:r>
              <a:rPr lang="en-US" sz="4400" dirty="0" smtClean="0"/>
              <a:t>She said </a:t>
            </a:r>
            <a:r>
              <a:rPr lang="en-US" sz="4400" dirty="0" smtClean="0">
                <a:solidFill>
                  <a:srgbClr val="FF0000"/>
                </a:solidFill>
              </a:rPr>
              <a:t>she</a:t>
            </a:r>
            <a:r>
              <a:rPr lang="en-US" sz="4400" dirty="0" smtClean="0"/>
              <a:t> wanted to join the army, too. </a:t>
            </a:r>
            <a:endParaRPr lang="ru-RU" sz="4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1285860"/>
            <a:ext cx="2981325" cy="2145665"/>
          </a:xfrm>
          <a:prstGeom prst="rect">
            <a:avLst/>
          </a:prstGeom>
          <a:noFill/>
        </p:spPr>
      </p:pic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000464" y="714356"/>
            <a:ext cx="5143536" cy="1066688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I</a:t>
            </a:r>
            <a:r>
              <a:rPr lang="en-US" sz="2800" b="1" i="1" dirty="0" smtClean="0"/>
              <a:t> wanted to join the army, too</a:t>
            </a:r>
            <a:r>
              <a:rPr lang="en-US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."</a:t>
            </a:r>
            <a:r>
              <a:rPr lang="en-US" sz="2800" b="1" i="1" dirty="0" smtClean="0">
                <a:latin typeface="Arial" pitchFamily="34" charset="0"/>
              </a:rPr>
              <a:t/>
            </a:r>
            <a:br>
              <a:rPr lang="en-US" sz="2800" b="1" i="1" dirty="0" smtClean="0">
                <a:latin typeface="Arial" pitchFamily="34" charset="0"/>
              </a:rPr>
            </a:b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Выноска-облако 11"/>
          <p:cNvSpPr/>
          <p:nvPr/>
        </p:nvSpPr>
        <p:spPr>
          <a:xfrm>
            <a:off x="3428992" y="0"/>
            <a:ext cx="5715008" cy="2000240"/>
          </a:xfrm>
          <a:prstGeom prst="cloudCallout">
            <a:avLst>
              <a:gd name="adj1" fmla="val -49214"/>
              <a:gd name="adj2" fmla="val 799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en-US" sz="4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4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4000" dirty="0" smtClean="0">
                <a:solidFill>
                  <a:srgbClr val="FF0000"/>
                </a:solidFill>
              </a:rPr>
              <a:t>She</a:t>
            </a:r>
            <a:r>
              <a:rPr lang="en-US" sz="4000" dirty="0" smtClean="0"/>
              <a:t> even wrote to the President and said </a:t>
            </a:r>
            <a:r>
              <a:rPr lang="en-US" sz="4000" dirty="0" smtClean="0">
                <a:solidFill>
                  <a:srgbClr val="FF0000"/>
                </a:solidFill>
              </a:rPr>
              <a:t>she</a:t>
            </a:r>
            <a:r>
              <a:rPr lang="en-US" sz="4000" dirty="0" smtClean="0"/>
              <a:t> just wanted to go, but </a:t>
            </a:r>
            <a:r>
              <a:rPr lang="en-US" sz="4000" dirty="0" smtClean="0">
                <a:solidFill>
                  <a:srgbClr val="FF0000"/>
                </a:solidFill>
              </a:rPr>
              <a:t>she</a:t>
            </a:r>
            <a:r>
              <a:rPr lang="en-US" sz="4000" dirty="0" smtClean="0"/>
              <a:t> didn't get any answer.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1285860"/>
            <a:ext cx="2981325" cy="2145665"/>
          </a:xfrm>
          <a:prstGeom prst="rect">
            <a:avLst/>
          </a:prstGeom>
          <a:noFill/>
        </p:spPr>
      </p:pic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4000464" y="1000108"/>
            <a:ext cx="5143536" cy="1066688"/>
          </a:xfrm>
        </p:spPr>
        <p:txBody>
          <a:bodyPr>
            <a:noAutofit/>
          </a:bodyPr>
          <a:lstStyle/>
          <a:p>
            <a:r>
              <a:rPr lang="en-US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r>
              <a:rPr lang="en-US" sz="2800" i="1" dirty="0" smtClean="0">
                <a:solidFill>
                  <a:srgbClr val="FF0000"/>
                </a:solidFill>
              </a:rPr>
              <a:t> I</a:t>
            </a:r>
            <a:r>
              <a:rPr lang="en-US" sz="2800" i="1" dirty="0" smtClean="0"/>
              <a:t> even wrote to the President and said </a:t>
            </a:r>
            <a:r>
              <a:rPr lang="en-US" sz="2800" i="1" dirty="0" smtClean="0">
                <a:solidFill>
                  <a:srgbClr val="FF0000"/>
                </a:solidFill>
              </a:rPr>
              <a:t>I</a:t>
            </a:r>
            <a:r>
              <a:rPr lang="en-US" sz="2800" i="1" dirty="0" smtClean="0"/>
              <a:t> just wanted to go, but </a:t>
            </a:r>
            <a:r>
              <a:rPr lang="en-US" sz="2800" i="1" dirty="0" smtClean="0">
                <a:solidFill>
                  <a:srgbClr val="FF0000"/>
                </a:solidFill>
              </a:rPr>
              <a:t>I </a:t>
            </a:r>
            <a:r>
              <a:rPr lang="en-US" sz="2800" i="1" dirty="0" smtClean="0"/>
              <a:t>didn't get any answer</a:t>
            </a:r>
            <a:r>
              <a:rPr lang="en-US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."</a:t>
            </a:r>
            <a:r>
              <a:rPr lang="en-US" sz="2800" b="1" i="1" dirty="0" smtClean="0">
                <a:latin typeface="Arial" pitchFamily="34" charset="0"/>
              </a:rPr>
              <a:t/>
            </a:r>
            <a:br>
              <a:rPr lang="en-US" sz="2800" b="1" i="1" dirty="0" smtClean="0">
                <a:latin typeface="Arial" pitchFamily="34" charset="0"/>
              </a:rPr>
            </a:b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end.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</a:t>
            </a:r>
            <a:r>
              <a:rPr lang="en-US" dirty="0" smtClean="0"/>
              <a:t>Speech</a:t>
            </a:r>
            <a:br>
              <a:rPr lang="en-US" dirty="0" smtClean="0"/>
            </a:br>
            <a:r>
              <a:rPr lang="ru-RU" dirty="0" smtClean="0"/>
              <a:t>     </a:t>
            </a:r>
            <a:r>
              <a:rPr lang="en-US" dirty="0" smtClean="0"/>
              <a:t>(</a:t>
            </a:r>
            <a:r>
              <a:rPr lang="ru-RU" dirty="0" smtClean="0"/>
              <a:t>Речь)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en-US" dirty="0" smtClean="0"/>
              <a:t>Direct speec</a:t>
            </a:r>
            <a:r>
              <a:rPr lang="en-US" dirty="0"/>
              <a:t>h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(Прямая речь)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en-US" dirty="0" smtClean="0"/>
              <a:t>Indirect speech</a:t>
            </a:r>
            <a:br>
              <a:rPr lang="en-US" dirty="0" smtClean="0"/>
            </a:br>
            <a:r>
              <a:rPr lang="ru-RU" dirty="0" smtClean="0"/>
              <a:t>(Косвенная речь)</a:t>
            </a:r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428860" y="1428736"/>
            <a:ext cx="1857388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929190" y="1428736"/>
            <a:ext cx="1428760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2" name="Picture 2" descr="http://realty.sarbc.ru/UserFiles/Image/BG2007/PR87034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7" y="4071942"/>
            <a:ext cx="3195279" cy="2090738"/>
          </a:xfrm>
          <a:prstGeom prst="rect">
            <a:avLst/>
          </a:prstGeom>
          <a:noFill/>
        </p:spPr>
      </p:pic>
      <p:pic>
        <p:nvPicPr>
          <p:cNvPr id="25604" name="Picture 4" descr="http://t2.gstatic.com/images?q=tbn:lWV6Fx44wooywM:http://www.rb.ru/upload/users/picture/357747/734d82732f5252ffc29ac8a5c2f8ca98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3" y="4071942"/>
            <a:ext cx="3143282" cy="2095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-облако 6"/>
          <p:cNvSpPr/>
          <p:nvPr/>
        </p:nvSpPr>
        <p:spPr>
          <a:xfrm>
            <a:off x="428596" y="0"/>
            <a:ext cx="6215106" cy="2143116"/>
          </a:xfrm>
          <a:prstGeom prst="cloudCallout">
            <a:avLst>
              <a:gd name="adj1" fmla="val 47066"/>
              <a:gd name="adj2" fmla="val 645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sz="3200" b="1" i="1" dirty="0" smtClean="0"/>
              <a:t>     </a:t>
            </a:r>
            <a:r>
              <a:rPr lang="en-US" sz="3200" b="1" i="1" dirty="0" smtClean="0"/>
              <a:t>"It </a:t>
            </a:r>
            <a:r>
              <a:rPr lang="en-US" sz="3200" b="1" i="1" dirty="0"/>
              <a:t>was a difficult time for </a:t>
            </a:r>
            <a:r>
              <a:rPr lang="en-US" sz="3200" b="1" i="1" dirty="0">
                <a:solidFill>
                  <a:srgbClr val="FF0000"/>
                </a:solidFill>
              </a:rPr>
              <a:t>me</a:t>
            </a:r>
            <a:r>
              <a:rPr lang="en-US" sz="3200" b="1" i="1" dirty="0"/>
              <a:t>."</a:t>
            </a:r>
            <a:endParaRPr lang="ru-RU" sz="3200" b="1" i="1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4800" dirty="0" smtClean="0">
                <a:solidFill>
                  <a:srgbClr val="92D050"/>
                </a:solidFill>
              </a:rPr>
              <a:t>She </a:t>
            </a:r>
            <a:r>
              <a:rPr lang="en-US" sz="4800" u="sng" dirty="0">
                <a:solidFill>
                  <a:srgbClr val="92D050"/>
                </a:solidFill>
              </a:rPr>
              <a:t>said</a:t>
            </a:r>
            <a:r>
              <a:rPr lang="en-US" sz="4800" dirty="0">
                <a:solidFill>
                  <a:srgbClr val="92D050"/>
                </a:solidFill>
              </a:rPr>
              <a:t> </a:t>
            </a:r>
            <a:endParaRPr lang="en-US" sz="4800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that) </a:t>
            </a:r>
            <a:endParaRPr lang="en-US" sz="4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4800" dirty="0" smtClean="0"/>
              <a:t>it </a:t>
            </a:r>
            <a:r>
              <a:rPr lang="en-US" sz="4800" u="sng" dirty="0"/>
              <a:t>was</a:t>
            </a:r>
            <a:r>
              <a:rPr lang="en-US" sz="4800" b="1" dirty="0"/>
              <a:t> </a:t>
            </a:r>
            <a:r>
              <a:rPr lang="en-US" sz="4800" dirty="0"/>
              <a:t>a difficult time </a:t>
            </a:r>
            <a:r>
              <a:rPr lang="en-US" sz="4800" dirty="0" smtClean="0"/>
              <a:t>for </a:t>
            </a:r>
          </a:p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her</a:t>
            </a:r>
            <a:r>
              <a:rPr lang="en-US" sz="4800" dirty="0" smtClean="0"/>
              <a:t>.</a:t>
            </a:r>
            <a:endParaRPr lang="ru-RU" sz="4800" dirty="0"/>
          </a:p>
          <a:p>
            <a:endParaRPr lang="ru-RU" dirty="0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571612"/>
            <a:ext cx="2093841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 </a:t>
            </a:r>
            <a:r>
              <a:rPr lang="en-US" b="1" dirty="0"/>
              <a:t>Read and report what </a:t>
            </a:r>
            <a:r>
              <a:rPr lang="en-US" b="1" dirty="0">
                <a:solidFill>
                  <a:srgbClr val="FF0000"/>
                </a:solidFill>
              </a:rPr>
              <a:t>Nancy</a:t>
            </a:r>
            <a:r>
              <a:rPr lang="en-US" b="1" dirty="0"/>
              <a:t> </a:t>
            </a:r>
            <a:r>
              <a:rPr lang="en-US" b="1" dirty="0">
                <a:solidFill>
                  <a:srgbClr val="92D050"/>
                </a:solidFill>
              </a:rPr>
              <a:t>said</a:t>
            </a:r>
            <a:r>
              <a:rPr lang="en-US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lvl="0" indent="-514350">
              <a:buFont typeface="+mj-lt"/>
              <a:buAutoNum type="arabicPeriod"/>
            </a:pPr>
            <a:r>
              <a:rPr lang="en-US" sz="4000" i="1" dirty="0"/>
              <a:t>"</a:t>
            </a:r>
            <a:r>
              <a:rPr lang="en-US" sz="4000" i="1" dirty="0">
                <a:solidFill>
                  <a:srgbClr val="FF0000"/>
                </a:solidFill>
              </a:rPr>
              <a:t>I</a:t>
            </a:r>
            <a:r>
              <a:rPr lang="en-US" sz="4000" i="1" dirty="0"/>
              <a:t> heard it on the radio</a:t>
            </a:r>
            <a:r>
              <a:rPr lang="en-US" sz="4000" i="1" dirty="0" smtClean="0"/>
              <a:t>.“</a:t>
            </a:r>
          </a:p>
          <a:p>
            <a:pPr marL="550926" lvl="0" indent="-514350">
              <a:buNone/>
            </a:pPr>
            <a:endParaRPr lang="ru-RU" sz="4000" dirty="0"/>
          </a:p>
          <a:p>
            <a:pPr>
              <a:buNone/>
            </a:pPr>
            <a:r>
              <a:rPr lang="en-US" sz="4000" dirty="0" smtClean="0">
                <a:solidFill>
                  <a:srgbClr val="92D050"/>
                </a:solidFill>
              </a:rPr>
              <a:t>She said 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(that) 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she</a:t>
            </a:r>
            <a:r>
              <a:rPr lang="en-US" sz="4000" dirty="0" smtClean="0"/>
              <a:t> heard it on the radio.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 Read and report what </a:t>
            </a:r>
            <a:r>
              <a:rPr lang="en-US" b="1" dirty="0" smtClean="0">
                <a:solidFill>
                  <a:srgbClr val="FF0000"/>
                </a:solidFill>
              </a:rPr>
              <a:t>Nancy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said</a:t>
            </a:r>
            <a:r>
              <a:rPr lang="en-US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525963"/>
          </a:xfrm>
        </p:spPr>
        <p:txBody>
          <a:bodyPr/>
          <a:lstStyle/>
          <a:p>
            <a:pPr marL="550926" lvl="0" indent="-514350">
              <a:buFont typeface="+mj-lt"/>
              <a:buAutoNum type="arabicPeriod" startAt="2"/>
            </a:pPr>
            <a:r>
              <a:rPr lang="en-US" sz="4000" i="1" dirty="0"/>
              <a:t>"</a:t>
            </a:r>
            <a:r>
              <a:rPr lang="en-US" sz="4000" i="1" dirty="0">
                <a:solidFill>
                  <a:srgbClr val="FF0000"/>
                </a:solidFill>
              </a:rPr>
              <a:t>I</a:t>
            </a:r>
            <a:r>
              <a:rPr lang="en-US" sz="4000" i="1" dirty="0"/>
              <a:t> worked in a hospital in Boston</a:t>
            </a:r>
            <a:r>
              <a:rPr lang="en-US" sz="4000" i="1" dirty="0" smtClean="0"/>
              <a:t>.“</a:t>
            </a:r>
          </a:p>
          <a:p>
            <a:pPr marL="550926" lvl="0" indent="-514350">
              <a:buNone/>
            </a:pPr>
            <a:endParaRPr lang="ru-RU" sz="4000" dirty="0"/>
          </a:p>
          <a:p>
            <a:pPr>
              <a:buNone/>
            </a:pPr>
            <a:r>
              <a:rPr lang="en-US" sz="4000" dirty="0" smtClean="0">
                <a:solidFill>
                  <a:srgbClr val="92D050"/>
                </a:solidFill>
              </a:rPr>
              <a:t>She said 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(that) 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she</a:t>
            </a:r>
            <a:r>
              <a:rPr lang="en-US" sz="4000" dirty="0" smtClean="0"/>
              <a:t> worked in a hospital in Boston.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 Read and report what </a:t>
            </a:r>
            <a:r>
              <a:rPr lang="en-US" b="1" dirty="0" smtClean="0">
                <a:solidFill>
                  <a:srgbClr val="FF0000"/>
                </a:solidFill>
              </a:rPr>
              <a:t>Nancy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said</a:t>
            </a:r>
            <a:r>
              <a:rPr lang="en-US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50926" lvl="0" indent="-514350">
              <a:buFont typeface="+mj-lt"/>
              <a:buAutoNum type="arabicPeriod" startAt="3"/>
            </a:pPr>
            <a:r>
              <a:rPr lang="en-US" sz="4000" i="1" dirty="0"/>
              <a:t>"</a:t>
            </a:r>
            <a:r>
              <a:rPr lang="en-US" sz="4000" i="1" dirty="0">
                <a:solidFill>
                  <a:srgbClr val="FF0000"/>
                </a:solidFill>
              </a:rPr>
              <a:t>I</a:t>
            </a:r>
            <a:r>
              <a:rPr lang="en-US" sz="4000" b="1" i="1" dirty="0"/>
              <a:t> </a:t>
            </a:r>
            <a:r>
              <a:rPr lang="en-US" sz="4000" i="1" dirty="0"/>
              <a:t>didn't know there was so much pain in the world</a:t>
            </a:r>
            <a:r>
              <a:rPr lang="en-US" sz="4000" i="1" dirty="0" smtClean="0"/>
              <a:t>.“</a:t>
            </a:r>
          </a:p>
          <a:p>
            <a:pPr marL="550926" lvl="0" indent="-514350">
              <a:buNone/>
            </a:pPr>
            <a:endParaRPr lang="ru-RU" sz="4000" i="1" dirty="0"/>
          </a:p>
          <a:p>
            <a:pPr>
              <a:buNone/>
            </a:pPr>
            <a:r>
              <a:rPr lang="en-US" sz="4000" dirty="0" smtClean="0">
                <a:solidFill>
                  <a:srgbClr val="92D050"/>
                </a:solidFill>
              </a:rPr>
              <a:t>  She said 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 (that) 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she</a:t>
            </a:r>
            <a:r>
              <a:rPr lang="en-US" sz="4000" dirty="0" smtClean="0"/>
              <a:t> didn't know there was so much pain in the world.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 Read and report what </a:t>
            </a:r>
            <a:r>
              <a:rPr lang="en-US" b="1" dirty="0" smtClean="0">
                <a:solidFill>
                  <a:srgbClr val="FF0000"/>
                </a:solidFill>
              </a:rPr>
              <a:t>Nancy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said</a:t>
            </a:r>
            <a:r>
              <a:rPr lang="en-US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50926" lvl="0" indent="-514350">
              <a:buFont typeface="+mj-lt"/>
              <a:buAutoNum type="arabicPeriod" startAt="4"/>
            </a:pPr>
            <a:r>
              <a:rPr lang="en-US" sz="4000" i="1" dirty="0"/>
              <a:t>"</a:t>
            </a:r>
            <a:r>
              <a:rPr lang="en-US" sz="4000" i="1" dirty="0">
                <a:solidFill>
                  <a:srgbClr val="FF0000"/>
                </a:solidFill>
              </a:rPr>
              <a:t>We</a:t>
            </a:r>
            <a:r>
              <a:rPr lang="en-US" sz="4000" i="1" dirty="0"/>
              <a:t> met people from different parts of the country</a:t>
            </a:r>
            <a:r>
              <a:rPr lang="en-US" sz="4000" i="1" dirty="0" smtClean="0"/>
              <a:t>.“</a:t>
            </a:r>
          </a:p>
          <a:p>
            <a:pPr marL="550926" lvl="0" indent="-514350">
              <a:buNone/>
            </a:pPr>
            <a:endParaRPr lang="ru-RU" sz="4000" dirty="0"/>
          </a:p>
          <a:p>
            <a:pPr>
              <a:buNone/>
            </a:pPr>
            <a:r>
              <a:rPr lang="en-US" sz="4000" dirty="0" smtClean="0">
                <a:solidFill>
                  <a:srgbClr val="92D050"/>
                </a:solidFill>
              </a:rPr>
              <a:t>  She said 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 (that) 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 they </a:t>
            </a:r>
            <a:r>
              <a:rPr lang="en-US" sz="4000" dirty="0" smtClean="0"/>
              <a:t>met people from different parts of the country.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 Read and report what </a:t>
            </a:r>
            <a:r>
              <a:rPr lang="en-US" b="1" dirty="0" smtClean="0">
                <a:solidFill>
                  <a:srgbClr val="FF0000"/>
                </a:solidFill>
              </a:rPr>
              <a:t>Nancy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said</a:t>
            </a:r>
            <a:r>
              <a:rPr lang="en-US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50926" lvl="0" indent="-514350">
              <a:buFont typeface="+mj-lt"/>
              <a:buAutoNum type="arabicPeriod" startAt="5"/>
            </a:pPr>
            <a:r>
              <a:rPr lang="en-US" sz="4000" i="1" dirty="0"/>
              <a:t>"</a:t>
            </a:r>
            <a:r>
              <a:rPr lang="en-US" sz="4000" i="1" dirty="0">
                <a:solidFill>
                  <a:srgbClr val="FF0000"/>
                </a:solidFill>
              </a:rPr>
              <a:t>I </a:t>
            </a:r>
            <a:r>
              <a:rPr lang="en-US" sz="4000" i="1" dirty="0"/>
              <a:t>had friends who were in the services</a:t>
            </a:r>
            <a:r>
              <a:rPr lang="en-US" sz="4000" i="1" dirty="0" smtClean="0"/>
              <a:t>.“</a:t>
            </a:r>
          </a:p>
          <a:p>
            <a:pPr marL="550926" lvl="0" indent="-514350">
              <a:buNone/>
            </a:pPr>
            <a:endParaRPr lang="ru-RU" sz="4000" i="1" dirty="0"/>
          </a:p>
          <a:p>
            <a:pPr>
              <a:buNone/>
            </a:pPr>
            <a:r>
              <a:rPr lang="en-US" sz="4000" dirty="0" smtClean="0">
                <a:solidFill>
                  <a:srgbClr val="92D050"/>
                </a:solidFill>
              </a:rPr>
              <a:t>  She said 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 (that) 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she </a:t>
            </a:r>
            <a:r>
              <a:rPr lang="en-US" sz="4000" dirty="0" smtClean="0"/>
              <a:t>had friends who were in the services.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 Read and report what </a:t>
            </a:r>
            <a:r>
              <a:rPr lang="en-US" b="1" dirty="0" smtClean="0">
                <a:solidFill>
                  <a:srgbClr val="FF0000"/>
                </a:solidFill>
              </a:rPr>
              <a:t>Nancy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said</a:t>
            </a:r>
            <a:r>
              <a:rPr lang="en-US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50926" lvl="0" indent="-514350">
              <a:buFont typeface="+mj-lt"/>
              <a:buAutoNum type="arabicPeriod" startAt="6"/>
            </a:pPr>
            <a:r>
              <a:rPr lang="en-US" sz="4000" i="1" dirty="0"/>
              <a:t>"</a:t>
            </a:r>
            <a:r>
              <a:rPr lang="en-US" sz="4000" i="1" dirty="0">
                <a:solidFill>
                  <a:srgbClr val="FF0000"/>
                </a:solidFill>
              </a:rPr>
              <a:t>We</a:t>
            </a:r>
            <a:r>
              <a:rPr lang="en-US" sz="4000" i="1" dirty="0"/>
              <a:t> grew up quickly because of the war</a:t>
            </a:r>
            <a:r>
              <a:rPr lang="en-US" sz="4000" i="1" dirty="0" smtClean="0"/>
              <a:t>.“</a:t>
            </a:r>
          </a:p>
          <a:p>
            <a:pPr marL="550926" lvl="0" indent="-514350">
              <a:buNone/>
            </a:pPr>
            <a:endParaRPr lang="ru-RU" sz="4000" i="1" dirty="0"/>
          </a:p>
          <a:p>
            <a:pPr>
              <a:buNone/>
            </a:pPr>
            <a:r>
              <a:rPr lang="en-US" sz="4000" dirty="0" smtClean="0">
                <a:solidFill>
                  <a:srgbClr val="92D050"/>
                </a:solidFill>
              </a:rPr>
              <a:t>  She said 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 (that) </a:t>
            </a:r>
          </a:p>
          <a:p>
            <a:pPr>
              <a:buNone/>
            </a:pPr>
            <a:r>
              <a:rPr lang="en-US" sz="4000" dirty="0" smtClean="0"/>
              <a:t>  </a:t>
            </a:r>
            <a:r>
              <a:rPr lang="en-US" sz="4000" dirty="0" smtClean="0">
                <a:solidFill>
                  <a:srgbClr val="FF0000"/>
                </a:solidFill>
              </a:rPr>
              <a:t>they</a:t>
            </a:r>
            <a:r>
              <a:rPr lang="en-US" sz="4000" dirty="0" smtClean="0"/>
              <a:t> grew up quickly because of the war.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134</TotalTime>
  <Words>388</Words>
  <Application>Microsoft Office PowerPoint</Application>
  <PresentationFormat>Экран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Tell me about the past </vt:lpstr>
      <vt:lpstr>      Speech      (Речь)</vt:lpstr>
      <vt:lpstr>Слайд 3</vt:lpstr>
      <vt:lpstr>2.  Read and report what Nancy said. </vt:lpstr>
      <vt:lpstr>2.  Read and report what Nancy said.</vt:lpstr>
      <vt:lpstr>2.  Read and report what Nancy said.</vt:lpstr>
      <vt:lpstr>2.  Read and report what Nancy said.</vt:lpstr>
      <vt:lpstr>2.  Read and report what Nancy said.</vt:lpstr>
      <vt:lpstr>2.  Read and report what Nancy said.</vt:lpstr>
      <vt:lpstr>2.  Read and report what Nancy said.</vt:lpstr>
      <vt:lpstr>2.  Read and report what Nancy said.</vt:lpstr>
      <vt:lpstr>  In 1939 Tina was in junior high school. </vt:lpstr>
      <vt:lpstr>  Many boys from her сlass left school and joined the army.</vt:lpstr>
      <vt:lpstr>  She said she wanted to join the army, too. </vt:lpstr>
      <vt:lpstr> She even wrote to the President and said she just wanted to go, but she didn't get any answer. </vt:lpstr>
      <vt:lpstr>The end.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 me about the past </dc:title>
  <dc:creator>A</dc:creator>
  <cp:lastModifiedBy>Любовь</cp:lastModifiedBy>
  <cp:revision>15</cp:revision>
  <dcterms:created xsi:type="dcterms:W3CDTF">2010-02-10T18:21:49Z</dcterms:created>
  <dcterms:modified xsi:type="dcterms:W3CDTF">2012-07-09T16:44:29Z</dcterms:modified>
</cp:coreProperties>
</file>