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5" r:id="rId10"/>
    <p:sldId id="372" r:id="rId11"/>
    <p:sldId id="376" r:id="rId12"/>
    <p:sldId id="3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CC"/>
    <a:srgbClr val="212165"/>
    <a:srgbClr val="2F2F8D"/>
    <a:srgbClr val="F1B579"/>
    <a:srgbClr val="B0E4B5"/>
    <a:srgbClr val="FFFF99"/>
    <a:srgbClr val="FFFF1F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85057" autoAdjust="0"/>
  </p:normalViewPr>
  <p:slideViewPr>
    <p:cSldViewPr>
      <p:cViewPr>
        <p:scale>
          <a:sx n="75" d="100"/>
          <a:sy n="75" d="100"/>
        </p:scale>
        <p:origin x="-1026" y="-678"/>
      </p:cViewPr>
      <p:guideLst>
        <p:guide orient="horz" pos="20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E66E80AA-DB7D-4907-8EE1-2445637F2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A7813-73A9-430A-9631-8EA9A411D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08552-82F6-4F7A-9B8A-DF8D251B2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4FD87-F0E0-474B-B2EF-476E5EA56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B1EA-EE10-450F-96EB-939C34BB9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DA27F-C76F-4D7F-8003-F2E5E3445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E8C34-F587-4415-83E7-A1AD343C8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0ECF8-ABB4-4197-A5FF-107E15024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A0C04-026E-40E9-9072-A3B47227F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47878-55EC-4540-B2D2-39A39DADD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8B77B-EDF0-43F1-B627-B7B0D2973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5BA13-D138-48C5-B77E-0AAA113AF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D72D8-BCC4-4B93-82B4-AEDE2BB41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C1D06-900B-48D7-88E3-6A752A7F7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E5C0DC35-DFC3-4BBB-9727-23C8B202C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ger.com/home?pli=1&amp;pli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odcastsinenglish.com/" TargetMode="External"/><Relationship Id="rId4" Type="http://schemas.openxmlformats.org/officeDocument/2006/relationships/hyperlink" Target="http://srex7e8.edu.glogster.com/glog-65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file:///I:\&#1055;&#1077;&#1076;&#1089;&#1086;&#1074;&#1077;&#1090;_&#1048;&#1050;&#1058;\&#1047;&#1072;&#1073;&#1086;&#1090;&#1072;%20&#1080;%20&#1084;&#1080;&#1083;&#1086;&#1089;&#1077;&#1088;&#1076;&#1080;&#1077;.ppt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I:\&#1055;&#1077;&#1076;&#1089;&#1086;&#1074;&#1077;&#1090;_&#1048;&#1050;&#1058;\&#1089;&#1077;&#1084;&#1080;&#1085;&#1072;&#1088;_&#1048;&#1050;&#1058;\&#1076;&#1086;&#1082;&#1083;&#1072;&#1076;_&#1040;&#1071;\&#1084;&#1086;&#1081;%20&#1076;&#1086;&#1082;&#1083;&#1072;&#1076;\&#1040;&#1087;&#1072;&#1083;&#1072;&#1089;&#1086;&#1074;&#1072;-11\&#1074;&#1085;&#1077;&#1082;&#1083;&#1072;&#1089;&#1089;&#1085;&#1086;&#1077;%20&#1084;&#1077;&#1088;&#1086;&#1087;&#1088;&#1080;&#1103;&#1090;&#1080;&#1077;%20&#1056;&#1086;&#1078;&#1076;&#1077;&#1089;&#1090;&#1074;&#1086;%20&#1055;&#1086;&#1090;&#1077;&#1096;&#1082;&#1080;&#1085;&#1072;%20&#1057;.&#1053;..ppt" TargetMode="External"/><Relationship Id="rId5" Type="http://schemas.openxmlformats.org/officeDocument/2006/relationships/oleObject" Target="file:///I:\&#1055;&#1077;&#1076;&#1089;&#1086;&#1074;&#1077;&#1090;_&#1048;&#1050;&#1058;\&#1089;&#1077;&#1084;&#1080;&#1085;&#1072;&#1088;_&#1048;&#1050;&#1058;\&#1076;&#1086;&#1082;&#1083;&#1072;&#1076;_&#1040;&#1071;\&#1084;&#1086;&#1081;%20&#1076;&#1086;&#1082;&#1083;&#1072;&#1076;\&#1040;&#1087;&#1072;&#1083;&#1072;&#1089;&#1086;&#1074;&#1072;-11\My%20first%20teacher!.pptx" TargetMode="External"/><Relationship Id="rId4" Type="http://schemas.openxmlformats.org/officeDocument/2006/relationships/oleObject" Target="file:///I:\&#1055;&#1077;&#1076;&#1089;&#1086;&#1074;&#1077;&#1090;_&#1048;&#1050;&#1058;\&#1089;&#1077;&#1084;&#1080;&#1085;&#1072;&#1088;_&#1048;&#1050;&#1058;\&#1076;&#1086;&#1082;&#1083;&#1072;&#1076;_&#1040;&#1071;\&#1084;&#1086;&#1081;%20&#1076;&#1086;&#1082;&#1083;&#1072;&#1076;\&#1040;&#1087;&#1072;&#1083;&#1072;&#1089;&#1086;&#1074;&#1072;-11\&#1089;&#1082;&#1072;&#1078;&#1080;%20&#1084;&#1085;&#1077;.pp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40;&#1085;&#1085;&#1086;&#1090;&#1080;&#1088;&#1086;&#1074;&#1072;&#1085;&#1085;&#1099;&#1081;%20&#1089;&#1087;&#1080;&#1089;&#1086;&#1082;%20&#1089;&#1072;&#1081;&#1090;&#1086;&#1074;%20&#1074;%20&#1087;&#1086;&#1084;&#1086;&#1097;&#1100;%20&#1091;&#1095;&#1080;&#1090;&#1077;&#1083;&#1102;%20&#1072;&#1085;&#1075;&#1083;&#1080;&#1081;&#1089;&#1082;&#1086;&#1075;&#1086;%20&#1103;&#1079;&#1099;&#1082;&#1072;.do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1111.jpg"/>
          <p:cNvPicPr>
            <a:picLocks noChangeAspect="1"/>
          </p:cNvPicPr>
          <p:nvPr/>
        </p:nvPicPr>
        <p:blipFill>
          <a:blip r:embed="rId2" cstate="print">
            <a:lum bright="25000" contrast="-20000"/>
          </a:blip>
          <a:stretch>
            <a:fillRect/>
          </a:stretch>
        </p:blipFill>
        <p:spPr>
          <a:xfrm>
            <a:off x="1" y="0"/>
            <a:ext cx="5115054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11188" y="714357"/>
            <a:ext cx="7993062" cy="278608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информационных технологий в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образовательной деятельности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692275" y="6237288"/>
            <a:ext cx="611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428728" y="4143380"/>
            <a:ext cx="72009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Заместитель директора по УВР (ИКТ) МОУ «Лицей г.Козьмодемьянска» Шиборин Г.В.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63" y="6072188"/>
            <a:ext cx="47148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latin typeface="Arial" pitchFamily="34" charset="0"/>
              </a:rPr>
              <a:t>г.Козьмодемьянск</a:t>
            </a:r>
          </a:p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</a:rPr>
              <a:t>2011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</a:rPr>
              <a:t>г.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1111.jpg"/>
          <p:cNvPicPr>
            <a:picLocks noChangeAspect="1"/>
          </p:cNvPicPr>
          <p:nvPr/>
        </p:nvPicPr>
        <p:blipFill>
          <a:blip r:embed="rId2" cstate="print">
            <a:lum bright="25000" contrast="-20000"/>
          </a:blip>
          <a:stretch>
            <a:fillRect/>
          </a:stretch>
        </p:blipFill>
        <p:spPr>
          <a:xfrm>
            <a:off x="1" y="0"/>
            <a:ext cx="5115054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Сетевые возможности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применения ИКТ в обучении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3"/>
            <a:ext cx="8229600" cy="3357586"/>
          </a:xfrm>
        </p:spPr>
        <p:txBody>
          <a:bodyPr/>
          <a:lstStyle/>
          <a:p>
            <a:r>
              <a:rPr lang="ru-RU" sz="2000" dirty="0" err="1" smtClean="0">
                <a:solidFill>
                  <a:srgbClr val="003399"/>
                </a:solidFill>
              </a:rPr>
              <a:t>Skype</a:t>
            </a:r>
            <a:r>
              <a:rPr lang="ru-RU" sz="2000" dirty="0" smtClean="0">
                <a:solidFill>
                  <a:srgbClr val="003399"/>
                </a:solidFill>
              </a:rPr>
              <a:t> - установить мгновенную голосовую связь с абонентом или общаться посредством письменного чата, или организовать конференцию</a:t>
            </a:r>
          </a:p>
          <a:p>
            <a:r>
              <a:rPr lang="ru-RU" sz="2000" dirty="0" err="1" smtClean="0">
                <a:solidFill>
                  <a:srgbClr val="003399"/>
                </a:solidFill>
              </a:rPr>
              <a:t>Блоги</a:t>
            </a:r>
            <a:r>
              <a:rPr lang="ru-RU" sz="2000" dirty="0" smtClean="0">
                <a:solidFill>
                  <a:srgbClr val="003399"/>
                </a:solidFill>
              </a:rPr>
              <a:t> (</a:t>
            </a:r>
            <a:r>
              <a:rPr lang="ru-RU" sz="2000" u="sng" dirty="0" smtClean="0">
                <a:hlinkClick r:id="rId3"/>
              </a:rPr>
              <a:t>http://www.blogger.com/home?pli=1&amp;pli=1</a:t>
            </a:r>
            <a:r>
              <a:rPr lang="ru-RU" sz="2000" dirty="0" smtClean="0">
                <a:solidFill>
                  <a:srgbClr val="003399"/>
                </a:solidFill>
              </a:rPr>
              <a:t>) и </a:t>
            </a:r>
          </a:p>
          <a:p>
            <a:r>
              <a:rPr lang="ru-RU" sz="2000" dirty="0" err="1" smtClean="0">
                <a:solidFill>
                  <a:srgbClr val="003399"/>
                </a:solidFill>
              </a:rPr>
              <a:t>глоги</a:t>
            </a:r>
            <a:r>
              <a:rPr lang="ru-RU" sz="2000" dirty="0" smtClean="0">
                <a:solidFill>
                  <a:srgbClr val="003399"/>
                </a:solidFill>
              </a:rPr>
              <a:t> (</a:t>
            </a:r>
            <a:r>
              <a:rPr lang="en-US" sz="2000" u="sng" dirty="0" smtClean="0">
                <a:hlinkClick r:id="rId4"/>
              </a:rPr>
              <a:t>http://srex7e8.edu.glogster.com/glog-652/</a:t>
            </a:r>
            <a:endParaRPr lang="ru-RU" sz="2000" u="sng" dirty="0" smtClean="0"/>
          </a:p>
          <a:p>
            <a:r>
              <a:rPr lang="ru-RU" sz="2000" u="sng" dirty="0" smtClean="0">
                <a:hlinkClick r:id="rId5"/>
              </a:rPr>
              <a:t>http://www.podcastsinenglish.com/</a:t>
            </a:r>
            <a:r>
              <a:rPr lang="ru-RU" sz="2000" dirty="0" smtClean="0">
                <a:solidFill>
                  <a:srgbClr val="003399"/>
                </a:solidFill>
              </a:rPr>
              <a:t>)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m1111.jpg"/>
          <p:cNvPicPr>
            <a:picLocks noChangeAspect="1"/>
          </p:cNvPicPr>
          <p:nvPr/>
        </p:nvPicPr>
        <p:blipFill>
          <a:blip r:embed="rId3" cstate="print">
            <a:lum bright="25000" contrast="-20000"/>
          </a:blip>
          <a:stretch>
            <a:fillRect/>
          </a:stretch>
        </p:blipFill>
        <p:spPr>
          <a:xfrm>
            <a:off x="1" y="0"/>
            <a:ext cx="5115054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Учебное сотрудничество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ИКТ</a:t>
            </a:r>
            <a:endParaRPr lang="ru-RU" sz="3200" dirty="0"/>
          </a:p>
        </p:txBody>
      </p:sp>
      <p:graphicFrame>
        <p:nvGraphicFramePr>
          <p:cNvPr id="6" name="Объект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7158" y="1214422"/>
          <a:ext cx="3071834" cy="2303876"/>
        </p:xfrm>
        <a:graphic>
          <a:graphicData uri="http://schemas.openxmlformats.org/presentationml/2006/ole">
            <p:oleObj spid="_x0000_s1029" name="Презентация" r:id="rId4" imgW="4570541" imgH="3427323" progId="PowerPoint.Show.8">
              <p:link updateAutomatic="1"/>
            </p:oleObj>
          </a:graphicData>
        </a:graphic>
      </p:graphicFrame>
      <p:graphicFrame>
        <p:nvGraphicFramePr>
          <p:cNvPr id="7" name="Объект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143504" y="3929066"/>
          <a:ext cx="3336298" cy="2500330"/>
        </p:xfrm>
        <a:graphic>
          <a:graphicData uri="http://schemas.openxmlformats.org/presentationml/2006/ole">
            <p:oleObj spid="_x0000_s1030" name="Презентация" r:id="rId5" imgW="4570541" imgH="3427323" progId="PowerPoint.Show.12">
              <p:link updateAutomatic="1"/>
            </p:oleObj>
          </a:graphicData>
        </a:graphic>
      </p:graphicFrame>
      <p:graphicFrame>
        <p:nvGraphicFramePr>
          <p:cNvPr id="9" name="Объект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93558" y="1143000"/>
          <a:ext cx="2951968" cy="2214562"/>
        </p:xfrm>
        <a:graphic>
          <a:graphicData uri="http://schemas.openxmlformats.org/presentationml/2006/ole">
            <p:oleObj spid="_x0000_s1032" name="Презентация" r:id="rId6" imgW="4570541" imgH="3427323" progId="PowerPoint.Show.8">
              <p:link updateAutomatic="1"/>
            </p:oleObj>
          </a:graphicData>
        </a:graphic>
      </p:graphicFrame>
      <p:graphicFrame>
        <p:nvGraphicFramePr>
          <p:cNvPr id="8" name="Объект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28662" y="3875778"/>
          <a:ext cx="3429024" cy="2571471"/>
        </p:xfrm>
        <a:graphic>
          <a:graphicData uri="http://schemas.openxmlformats.org/presentationml/2006/ole">
            <p:oleObj spid="_x0000_s1033" name="Презентация" r:id="rId7" imgW="4570541" imgH="3427323" progId="PowerPoint.Show.8">
              <p:link updateAutomatic="1"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1111.jpg"/>
          <p:cNvPicPr>
            <a:picLocks noChangeAspect="1"/>
          </p:cNvPicPr>
          <p:nvPr/>
        </p:nvPicPr>
        <p:blipFill>
          <a:blip r:embed="rId2" cstate="print">
            <a:lum bright="25000" contrast="-20000"/>
          </a:blip>
          <a:stretch>
            <a:fillRect/>
          </a:stretch>
        </p:blipFill>
        <p:spPr>
          <a:xfrm>
            <a:off x="1" y="0"/>
            <a:ext cx="5115054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470025"/>
          </a:xfrm>
        </p:spPr>
        <p:txBody>
          <a:bodyPr/>
          <a:lstStyle/>
          <a:p>
            <a:pPr eaLnBrk="1" hangingPunct="1"/>
            <a:r>
              <a:rPr lang="ru-RU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5918" y="4000504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99"/>
                </a:solidFill>
                <a:hlinkClick r:id="rId3" action="ppaction://hlinkfile"/>
              </a:rPr>
              <a:t>Сайты</a:t>
            </a:r>
            <a:r>
              <a:rPr lang="ru-RU" dirty="0" smtClean="0">
                <a:solidFill>
                  <a:srgbClr val="003399"/>
                </a:solidFill>
              </a:rPr>
              <a:t>, полезные для учителей</a:t>
            </a:r>
            <a:endParaRPr lang="ru-RU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1111.jpg"/>
          <p:cNvPicPr>
            <a:picLocks noChangeAspect="1"/>
          </p:cNvPicPr>
          <p:nvPr/>
        </p:nvPicPr>
        <p:blipFill>
          <a:blip r:embed="rId2" cstate="print">
            <a:lum bright="25000" contrast="-20000"/>
          </a:blip>
          <a:stretch>
            <a:fillRect/>
          </a:stretch>
        </p:blipFill>
        <p:spPr>
          <a:xfrm>
            <a:off x="1" y="0"/>
            <a:ext cx="5115054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5"/>
            <a:ext cx="8229600" cy="3929090"/>
          </a:xfrm>
        </p:spPr>
        <p:txBody>
          <a:bodyPr/>
          <a:lstStyle/>
          <a:p>
            <a:r>
              <a:rPr lang="ru-RU" sz="2000" dirty="0" smtClean="0">
                <a:solidFill>
                  <a:srgbClr val="003399"/>
                </a:solidFill>
              </a:rPr>
              <a:t>Система образования должна быть нацелена не столько на усвоение суммы готовых знаний, сколько на формирование интеллектуальных умений, умений самостоятельной познавательной деятельности.</a:t>
            </a:r>
          </a:p>
          <a:p>
            <a:r>
              <a:rPr lang="ru-RU" sz="2000" dirty="0" smtClean="0">
                <a:solidFill>
                  <a:srgbClr val="003399"/>
                </a:solidFill>
              </a:rPr>
              <a:t>Внедрение ИКТ способствует достижению основной цели модернизации образования – улучшению качества обучения, увеличению доступности образования, обеспечению гармоничного развития личности, ориентирующейся в информационном пространстве, приобщенной к информационно-коммуникационным возможностям современных технологий и обладающей информационной культурой.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1111.jpg"/>
          <p:cNvPicPr>
            <a:picLocks noChangeAspect="1"/>
          </p:cNvPicPr>
          <p:nvPr/>
        </p:nvPicPr>
        <p:blipFill>
          <a:blip r:embed="rId2" cstate="print">
            <a:lum bright="25000" contrast="-20000"/>
          </a:blip>
          <a:stretch>
            <a:fillRect/>
          </a:stretch>
        </p:blipFill>
        <p:spPr>
          <a:xfrm>
            <a:off x="1" y="0"/>
            <a:ext cx="5115054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изменилось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внедрением ИКТ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процесс обучения?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00CC"/>
                </a:solidFill>
              </a:rPr>
              <a:t>Положительная мотивация</a:t>
            </a:r>
          </a:p>
          <a:p>
            <a:r>
              <a:rPr lang="ru-RU" sz="2000" dirty="0" smtClean="0">
                <a:solidFill>
                  <a:srgbClr val="0000CC"/>
                </a:solidFill>
              </a:rPr>
              <a:t>Возможность применять свои знания и навыки</a:t>
            </a:r>
          </a:p>
          <a:p>
            <a:r>
              <a:rPr lang="ru-RU" sz="2000" dirty="0" smtClean="0">
                <a:solidFill>
                  <a:srgbClr val="0000CC"/>
                </a:solidFill>
              </a:rPr>
              <a:t>Повышение интереса к изучаемому предмету</a:t>
            </a:r>
          </a:p>
          <a:p>
            <a:r>
              <a:rPr lang="ru-RU" sz="2000" dirty="0" smtClean="0">
                <a:solidFill>
                  <a:srgbClr val="0000CC"/>
                </a:solidFill>
              </a:rPr>
              <a:t>Процесс усваивания материала идет гораздо быстрее и легче</a:t>
            </a:r>
          </a:p>
          <a:p>
            <a:r>
              <a:rPr lang="ru-RU" sz="2000" dirty="0" smtClean="0">
                <a:solidFill>
                  <a:srgbClr val="0000CC"/>
                </a:solidFill>
              </a:rPr>
              <a:t>Успешное использование индивидуальной формы работы</a:t>
            </a:r>
          </a:p>
          <a:p>
            <a:r>
              <a:rPr lang="ru-RU" sz="2000" dirty="0" smtClean="0">
                <a:solidFill>
                  <a:srgbClr val="0000CC"/>
                </a:solidFill>
              </a:rPr>
              <a:t>Самостоятельная работа учеников</a:t>
            </a:r>
          </a:p>
          <a:p>
            <a:r>
              <a:rPr lang="ru-RU" sz="2000" dirty="0" smtClean="0">
                <a:solidFill>
                  <a:srgbClr val="0000CC"/>
                </a:solidFill>
              </a:rPr>
              <a:t>Электронные публикации статей и презентаций</a:t>
            </a:r>
          </a:p>
          <a:p>
            <a:r>
              <a:rPr lang="ru-RU" sz="2000" dirty="0" smtClean="0">
                <a:solidFill>
                  <a:srgbClr val="0000CC"/>
                </a:solidFill>
              </a:rPr>
              <a:t>Процесс обучения более открытый для новых идей и источников знаний</a:t>
            </a:r>
          </a:p>
          <a:p>
            <a:r>
              <a:rPr lang="ru-RU" sz="2000" dirty="0" smtClean="0">
                <a:solidFill>
                  <a:srgbClr val="0000CC"/>
                </a:solidFill>
              </a:rPr>
              <a:t>Интернет делает образование и самообразование увлекательным и привлекательным</a:t>
            </a:r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1400" b="1" dirty="0" smtClean="0">
                <a:solidFill>
                  <a:srgbClr val="003399"/>
                </a:solidFill>
              </a:rPr>
              <a:t>Ученики, которые систематически работают с компьютерными программами, занимаются проектной деятельностью, реально повышают свое качество знан</a:t>
            </a:r>
            <a:r>
              <a:rPr lang="ru-RU" sz="1400" b="1" dirty="0" smtClean="0"/>
              <a:t>ий</a:t>
            </a:r>
            <a:endParaRPr lang="ru-RU" sz="1400" b="1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1111.jpg"/>
          <p:cNvPicPr>
            <a:picLocks noChangeAspect="1"/>
          </p:cNvPicPr>
          <p:nvPr/>
        </p:nvPicPr>
        <p:blipFill>
          <a:blip r:embed="rId2" cstate="print">
            <a:lum bright="25000" contrast="-20000"/>
          </a:blip>
          <a:stretch>
            <a:fillRect/>
          </a:stretch>
        </p:blipFill>
        <p:spPr>
          <a:xfrm>
            <a:off x="1" y="0"/>
            <a:ext cx="5115054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использования ИКТ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rgbClr val="0000CC"/>
                </a:solidFill>
              </a:rPr>
              <a:t>Общекультурное развитие учащихся</a:t>
            </a:r>
          </a:p>
          <a:p>
            <a:pPr lvl="0"/>
            <a:r>
              <a:rPr lang="ru-RU" sz="2000" dirty="0" smtClean="0">
                <a:solidFill>
                  <a:srgbClr val="0000CC"/>
                </a:solidFill>
              </a:rPr>
              <a:t>Совершенствование навыков владения компьютером</a:t>
            </a:r>
          </a:p>
          <a:p>
            <a:pPr lvl="0"/>
            <a:r>
              <a:rPr lang="ru-RU" sz="2000" dirty="0" smtClean="0">
                <a:solidFill>
                  <a:srgbClr val="0000CC"/>
                </a:solidFill>
              </a:rPr>
              <a:t>Совершенствование языкового уровня</a:t>
            </a:r>
          </a:p>
          <a:p>
            <a:pPr lvl="0"/>
            <a:r>
              <a:rPr lang="ru-RU" sz="2000" dirty="0" smtClean="0">
                <a:solidFill>
                  <a:srgbClr val="0000CC"/>
                </a:solidFill>
              </a:rPr>
              <a:t>Индивидуализация обучения (дифференцированные задания)</a:t>
            </a:r>
          </a:p>
          <a:p>
            <a:pPr lvl="0"/>
            <a:r>
              <a:rPr lang="ru-RU" sz="2000" dirty="0" smtClean="0">
                <a:solidFill>
                  <a:srgbClr val="0000CC"/>
                </a:solidFill>
              </a:rPr>
              <a:t>Самоутверждение учащихся</a:t>
            </a:r>
          </a:p>
          <a:p>
            <a:pPr lvl="0"/>
            <a:r>
              <a:rPr lang="ru-RU" sz="2000" dirty="0" smtClean="0">
                <a:solidFill>
                  <a:srgbClr val="0000CC"/>
                </a:solidFill>
              </a:rPr>
              <a:t>Повышение мотивации в изучении учебного предмета (уроки проходят “на одном дыхании”)</a:t>
            </a:r>
          </a:p>
          <a:p>
            <a:pPr lvl="0"/>
            <a:r>
              <a:rPr lang="ru-RU" sz="2000" dirty="0" smtClean="0">
                <a:solidFill>
                  <a:srgbClr val="0000CC"/>
                </a:solidFill>
              </a:rPr>
              <a:t>Экономия расходования материалов учителем (нет необходимости создавать бесчисленные карточки, печатные материалы)</a:t>
            </a:r>
          </a:p>
          <a:p>
            <a:pPr lvl="0"/>
            <a:r>
              <a:rPr lang="ru-RU" sz="2000" dirty="0" smtClean="0">
                <a:solidFill>
                  <a:srgbClr val="0000CC"/>
                </a:solidFill>
              </a:rPr>
              <a:t>Эстетичность презентации учебных материалов</a:t>
            </a:r>
          </a:p>
          <a:p>
            <a:pPr lvl="0"/>
            <a:r>
              <a:rPr lang="ru-RU" sz="2000" dirty="0" smtClean="0">
                <a:solidFill>
                  <a:srgbClr val="0000CC"/>
                </a:solidFill>
              </a:rPr>
              <a:t>Совершенствование процесса проверки работ учащихся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1111.jpg"/>
          <p:cNvPicPr>
            <a:picLocks noChangeAspect="1"/>
          </p:cNvPicPr>
          <p:nvPr/>
        </p:nvPicPr>
        <p:blipFill>
          <a:blip r:embed="rId2" cstate="print">
            <a:lum bright="25000" contrast="-20000"/>
          </a:blip>
          <a:stretch>
            <a:fillRect/>
          </a:stretch>
        </p:blipFill>
        <p:spPr>
          <a:xfrm>
            <a:off x="1" y="0"/>
            <a:ext cx="5115054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применения ИКТ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714620"/>
            <a:ext cx="7143800" cy="207170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3600" dirty="0" smtClean="0">
                <a:solidFill>
                  <a:srgbClr val="0000CC"/>
                </a:solidFill>
              </a:rPr>
              <a:t>Принцип необходимости 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>
                <a:solidFill>
                  <a:srgbClr val="0000CC"/>
                </a:solidFill>
              </a:rPr>
              <a:t>Принцип информативности 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>
                <a:solidFill>
                  <a:srgbClr val="0000CC"/>
                </a:solidFill>
              </a:rPr>
              <a:t>Принцип надежности 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1111.jpg"/>
          <p:cNvPicPr>
            <a:picLocks noChangeAspect="1"/>
          </p:cNvPicPr>
          <p:nvPr/>
        </p:nvPicPr>
        <p:blipFill>
          <a:blip r:embed="rId2" cstate="print">
            <a:lum bright="25000" contrast="-20000"/>
          </a:blip>
          <a:stretch>
            <a:fillRect/>
          </a:stretch>
        </p:blipFill>
        <p:spPr>
          <a:xfrm>
            <a:off x="1" y="0"/>
            <a:ext cx="5115054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применения ИКТ на уроках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3"/>
            <a:ext cx="8229600" cy="3357586"/>
          </a:xfrm>
        </p:spPr>
        <p:txBody>
          <a:bodyPr/>
          <a:lstStyle/>
          <a:p>
            <a:r>
              <a:rPr lang="ru-RU" sz="2000" dirty="0" smtClean="0">
                <a:solidFill>
                  <a:srgbClr val="003399"/>
                </a:solidFill>
              </a:rPr>
              <a:t>Использование готовых </a:t>
            </a:r>
            <a:r>
              <a:rPr lang="ru-RU" sz="2000" dirty="0" err="1" smtClean="0">
                <a:solidFill>
                  <a:srgbClr val="003399"/>
                </a:solidFill>
              </a:rPr>
              <a:t>мультимедийных</a:t>
            </a:r>
            <a:r>
              <a:rPr lang="ru-RU" sz="2000" dirty="0" smtClean="0">
                <a:solidFill>
                  <a:srgbClr val="003399"/>
                </a:solidFill>
              </a:rPr>
              <a:t> продуктов и компьютерных обучающих систем. </a:t>
            </a:r>
          </a:p>
          <a:p>
            <a:r>
              <a:rPr lang="ru-RU" sz="2000" dirty="0" smtClean="0">
                <a:solidFill>
                  <a:srgbClr val="003399"/>
                </a:solidFill>
              </a:rPr>
              <a:t>Создание собственных </a:t>
            </a:r>
            <a:r>
              <a:rPr lang="ru-RU" sz="2000" dirty="0" err="1" smtClean="0">
                <a:solidFill>
                  <a:srgbClr val="003399"/>
                </a:solidFill>
              </a:rPr>
              <a:t>мультимедийных</a:t>
            </a:r>
            <a:r>
              <a:rPr lang="ru-RU" sz="2000" dirty="0" smtClean="0">
                <a:solidFill>
                  <a:srgbClr val="003399"/>
                </a:solidFill>
              </a:rPr>
              <a:t> и обучающих программ. </a:t>
            </a:r>
          </a:p>
          <a:p>
            <a:r>
              <a:rPr lang="ru-RU" sz="2000" dirty="0" smtClean="0">
                <a:solidFill>
                  <a:srgbClr val="003399"/>
                </a:solidFill>
              </a:rPr>
              <a:t>Создание собственных </a:t>
            </a:r>
            <a:r>
              <a:rPr lang="ru-RU" sz="2000" dirty="0" err="1" smtClean="0">
                <a:solidFill>
                  <a:srgbClr val="003399"/>
                </a:solidFill>
              </a:rPr>
              <a:t>мультимедийных</a:t>
            </a:r>
            <a:r>
              <a:rPr lang="ru-RU" sz="2000" dirty="0" smtClean="0">
                <a:solidFill>
                  <a:srgbClr val="003399"/>
                </a:solidFill>
              </a:rPr>
              <a:t> презентаций. </a:t>
            </a:r>
          </a:p>
          <a:p>
            <a:r>
              <a:rPr lang="ru-RU" sz="2000" dirty="0" smtClean="0">
                <a:solidFill>
                  <a:srgbClr val="003399"/>
                </a:solidFill>
              </a:rPr>
              <a:t>Использование ИКТ во внеклассной работе. В нашем лицее особенно ярко выражен исследовательский метод обучения - метод проектов. </a:t>
            </a:r>
          </a:p>
          <a:p>
            <a:r>
              <a:rPr lang="ru-RU" sz="2000" dirty="0" smtClean="0">
                <a:solidFill>
                  <a:srgbClr val="003399"/>
                </a:solidFill>
              </a:rPr>
              <a:t>Использование ресурсов сети Интернет.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1111.jpg"/>
          <p:cNvPicPr>
            <a:picLocks noChangeAspect="1"/>
          </p:cNvPicPr>
          <p:nvPr/>
        </p:nvPicPr>
        <p:blipFill>
          <a:blip r:embed="rId2" cstate="print">
            <a:lum bright="25000" contrast="-20000"/>
          </a:blip>
          <a:stretch>
            <a:fillRect/>
          </a:stretch>
        </p:blipFill>
        <p:spPr>
          <a:xfrm>
            <a:off x="1" y="0"/>
            <a:ext cx="5115054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ИКТ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обучении обеспечивает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3"/>
            <a:ext cx="8229600" cy="3357586"/>
          </a:xfrm>
        </p:spPr>
        <p:txBody>
          <a:bodyPr/>
          <a:lstStyle/>
          <a:p>
            <a:r>
              <a:rPr lang="ru-RU" sz="2000" dirty="0" smtClean="0">
                <a:solidFill>
                  <a:srgbClr val="003399"/>
                </a:solidFill>
              </a:rPr>
              <a:t>оптимизацию управления обучением</a:t>
            </a:r>
          </a:p>
          <a:p>
            <a:r>
              <a:rPr lang="ru-RU" sz="2000" dirty="0" smtClean="0">
                <a:solidFill>
                  <a:srgbClr val="003399"/>
                </a:solidFill>
              </a:rPr>
              <a:t>получение информационной поддержки</a:t>
            </a:r>
          </a:p>
          <a:p>
            <a:r>
              <a:rPr lang="ru-RU" sz="2000" dirty="0" smtClean="0">
                <a:solidFill>
                  <a:srgbClr val="003399"/>
                </a:solidFill>
              </a:rPr>
              <a:t>диагностику, регистрацию и систематизацию параметров обучения</a:t>
            </a:r>
          </a:p>
          <a:p>
            <a:r>
              <a:rPr lang="ru-RU" sz="2000" dirty="0" smtClean="0">
                <a:solidFill>
                  <a:srgbClr val="003399"/>
                </a:solidFill>
              </a:rPr>
              <a:t>работу с учебными материалами (поиск, анализ, отбор, оформление, создание)</a:t>
            </a:r>
          </a:p>
          <a:p>
            <a:r>
              <a:rPr lang="ru-RU" sz="2000" dirty="0" smtClean="0">
                <a:solidFill>
                  <a:srgbClr val="003399"/>
                </a:solidFill>
              </a:rPr>
              <a:t>организацию коллективной работы; </a:t>
            </a:r>
          </a:p>
          <a:p>
            <a:r>
              <a:rPr lang="ru-RU" sz="2000" dirty="0" smtClean="0">
                <a:solidFill>
                  <a:srgbClr val="003399"/>
                </a:solidFill>
              </a:rPr>
              <a:t>осуществление дистанционного обучения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1111.jpg"/>
          <p:cNvPicPr>
            <a:picLocks noChangeAspect="1"/>
          </p:cNvPicPr>
          <p:nvPr/>
        </p:nvPicPr>
        <p:blipFill>
          <a:blip r:embed="rId2" cstate="print">
            <a:lum bright="25000" contrast="-20000"/>
          </a:blip>
          <a:stretch>
            <a:fillRect/>
          </a:stretch>
        </p:blipFill>
        <p:spPr>
          <a:xfrm>
            <a:off x="1" y="0"/>
            <a:ext cx="5115054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проектной методики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сочетании с ИКТ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2571767"/>
          </a:xfrm>
        </p:spPr>
        <p:txBody>
          <a:bodyPr/>
          <a:lstStyle/>
          <a:p>
            <a:r>
              <a:rPr lang="ru-RU" sz="2000" dirty="0" smtClean="0">
                <a:solidFill>
                  <a:srgbClr val="003399"/>
                </a:solidFill>
              </a:rPr>
              <a:t>актуально на средней и старшей ступени обучения (обучение использованию – на младшей ступени)</a:t>
            </a:r>
          </a:p>
          <a:p>
            <a:r>
              <a:rPr lang="ru-RU" sz="2000" dirty="0" smtClean="0">
                <a:solidFill>
                  <a:srgbClr val="003399"/>
                </a:solidFill>
              </a:rPr>
              <a:t>самостоятельное использование информационных технологий как средства получения новой информации, расширения знаний и применения их в новых областях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1111.jpg"/>
          <p:cNvPicPr>
            <a:picLocks noChangeAspect="1"/>
          </p:cNvPicPr>
          <p:nvPr/>
        </p:nvPicPr>
        <p:blipFill>
          <a:blip r:embed="rId2" cstate="print">
            <a:lum bright="25000" contrast="-20000"/>
          </a:blip>
          <a:stretch>
            <a:fillRect/>
          </a:stretch>
        </p:blipFill>
        <p:spPr>
          <a:xfrm>
            <a:off x="1" y="0"/>
            <a:ext cx="5115054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-технологии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различных типах уроков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2571768"/>
          </a:xfrm>
        </p:spPr>
        <p:txBody>
          <a:bodyPr/>
          <a:lstStyle/>
          <a:p>
            <a:r>
              <a:rPr lang="ru-RU" sz="2200" dirty="0" smtClean="0">
                <a:solidFill>
                  <a:srgbClr val="003399"/>
                </a:solidFill>
              </a:rPr>
              <a:t>Урок – проект (используется Интернет для сбора информации, выполнение презентации в программе </a:t>
            </a:r>
            <a:r>
              <a:rPr lang="en-US" sz="2200" dirty="0" smtClean="0">
                <a:solidFill>
                  <a:srgbClr val="003399"/>
                </a:solidFill>
              </a:rPr>
              <a:t>Power Point</a:t>
            </a:r>
            <a:r>
              <a:rPr lang="ru-RU" sz="2200" dirty="0" smtClean="0">
                <a:solidFill>
                  <a:srgbClr val="003399"/>
                </a:solidFill>
              </a:rPr>
              <a:t>, использование презентаций, компьютерных обучающих программ, таблиц, диаграмм)</a:t>
            </a:r>
          </a:p>
          <a:p>
            <a:r>
              <a:rPr lang="ru-RU" sz="2200" dirty="0" smtClean="0">
                <a:solidFill>
                  <a:srgbClr val="003399"/>
                </a:solidFill>
              </a:rPr>
              <a:t> Урок изучения  новой темы (Использование  возможностей ИКТ  поможет учителю  в подборе разнообразного, более интересного материала)</a:t>
            </a:r>
          </a:p>
          <a:p>
            <a:r>
              <a:rPr lang="ru-RU" sz="2200" dirty="0" smtClean="0">
                <a:solidFill>
                  <a:srgbClr val="003399"/>
                </a:solidFill>
              </a:rPr>
              <a:t>Итоговый урок (позволяет использовать  на уроке тесты более рационально и экономит время урока. Учащиеся могут узнать свой результат сразу  после тестирования. Применение ИКТ  дает возможность избежать субъективности оценки)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3976</TotalTime>
  <Words>470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Связи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Оформление по умолчанию</vt:lpstr>
      <vt:lpstr>I:\Педсовет_ИКТ\семинар_ИКТ\доклад_АЯ\мой доклад\Апаласова-11\скажи мне.ppt</vt:lpstr>
      <vt:lpstr>I:\Педсовет_ИКТ\семинар_ИКТ\доклад_АЯ\мой доклад\Апаласова-11\My first teacher!.pptx</vt:lpstr>
      <vt:lpstr>I:\Педсовет_ИКТ\семинар_ИКТ\доклад_АЯ\мой доклад\Апаласова-11\внеклассное мероприятие Рождество Потешкина С.Н..ppt</vt:lpstr>
      <vt:lpstr>I:\Педсовет_ИКТ\Забота и милосердие.ppt</vt:lpstr>
      <vt:lpstr>Применение информационных технологий в образовательной деятельности</vt:lpstr>
      <vt:lpstr>Слайд 2</vt:lpstr>
      <vt:lpstr>Что изменилось  с внедрением ИКТ  в процесс обучения? </vt:lpstr>
      <vt:lpstr>Эффективность использования ИКТ</vt:lpstr>
      <vt:lpstr>Принципы применения ИКТ</vt:lpstr>
      <vt:lpstr>Способы  применения ИКТ на уроках</vt:lpstr>
      <vt:lpstr> Применение ИКТ  в обучении обеспечивает </vt:lpstr>
      <vt:lpstr>Применение проектной методики  в сочетании с ИКТ </vt:lpstr>
      <vt:lpstr>IT-технологии  в различных типах уроков</vt:lpstr>
      <vt:lpstr> Сетевые возможности  применения ИКТ в обучении</vt:lpstr>
      <vt:lpstr>Учебное сотрудничество  и ИКТ</vt:lpstr>
      <vt:lpstr>Спасибо за внимание!</vt:lpstr>
    </vt:vector>
  </TitlesOfParts>
  <Company>school43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ИКТ в АЯ</dc:title>
  <dc:subject>Республиканский семинар</dc:subject>
  <dc:creator>Шиборин Г.В.</dc:creator>
  <cp:lastModifiedBy>Admin</cp:lastModifiedBy>
  <cp:revision>260</cp:revision>
  <dcterms:created xsi:type="dcterms:W3CDTF">2004-03-16T13:27:12Z</dcterms:created>
  <dcterms:modified xsi:type="dcterms:W3CDTF">2011-03-28T14:13:35Z</dcterms:modified>
</cp:coreProperties>
</file>