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wmf"/><Relationship Id="rId1" Type="http://schemas.openxmlformats.org/officeDocument/2006/relationships/image" Target="../media/image6.emf"/><Relationship Id="rId4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e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598613"/>
            <a:ext cx="40370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5025" y="3922713"/>
            <a:ext cx="40370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fld id="{B2789079-3688-478B-906A-ADD687481E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5613" y="1598613"/>
            <a:ext cx="4037012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598613"/>
            <a:ext cx="40370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5613" y="3922713"/>
            <a:ext cx="4037012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922713"/>
            <a:ext cx="40370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fld id="{CB7A78D7-F50B-4A77-8B00-97D4CF757D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5613" y="1598613"/>
            <a:ext cx="4037012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5613" y="3922713"/>
            <a:ext cx="4037012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fld id="{340547E7-A1C5-46AC-9DD1-DCB652DFAF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785926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Математический диктант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Выполнила: </a:t>
            </a:r>
            <a:r>
              <a:rPr lang="ru-RU" dirty="0" err="1" smtClean="0">
                <a:solidFill>
                  <a:srgbClr val="002060"/>
                </a:solidFill>
              </a:rPr>
              <a:t>Байгулова</a:t>
            </a:r>
            <a:r>
              <a:rPr lang="ru-RU" dirty="0" smtClean="0">
                <a:solidFill>
                  <a:srgbClr val="002060"/>
                </a:solidFill>
              </a:rPr>
              <a:t> Нина Витальевна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математики МАОУ СОШ №58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п. </a:t>
            </a:r>
            <a:r>
              <a:rPr lang="ru-RU" dirty="0" err="1" smtClean="0">
                <a:solidFill>
                  <a:srgbClr val="002060"/>
                </a:solidFill>
              </a:rPr>
              <a:t>Мулино</a:t>
            </a:r>
            <a:r>
              <a:rPr lang="ru-RU" dirty="0" smtClean="0">
                <a:solidFill>
                  <a:srgbClr val="002060"/>
                </a:solidFill>
              </a:rPr>
              <a:t> Володарский район Нижегородская область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86116" y="1214422"/>
            <a:ext cx="5643563" cy="238601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 smtClean="0">
                <a:latin typeface="Times New Roman CYR" pitchFamily="18" charset="0"/>
                <a:cs typeface="Times New Roman CYR" pitchFamily="18" charset="0"/>
              </a:rPr>
              <a:t>Через полу сумму оснований и высоту: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b="1" i="1" dirty="0" smtClean="0"/>
              <a:t>         </a:t>
            </a:r>
            <a:r>
              <a:rPr lang="en-US" sz="4000" b="1" i="1" dirty="0" smtClean="0"/>
              <a:t>S=</a:t>
            </a:r>
            <a:r>
              <a:rPr lang="ru-RU" sz="4000" b="1" i="1" dirty="0" smtClean="0"/>
              <a:t>          ∙ </a:t>
            </a:r>
            <a:r>
              <a:rPr lang="en-US" sz="4000" b="1" i="1" dirty="0" smtClean="0"/>
              <a:t>h</a:t>
            </a:r>
            <a:endParaRPr lang="ru-RU" sz="4000" b="1" i="1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500430" y="3786191"/>
            <a:ext cx="5500695" cy="285749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 smtClean="0">
                <a:latin typeface="Times New Roman CYR" pitchFamily="18" charset="0"/>
                <a:cs typeface="Times New Roman CYR" pitchFamily="18" charset="0"/>
              </a:rPr>
              <a:t>Через среднюю линию и высоту: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dirty="0" smtClean="0"/>
              <a:t>         </a:t>
            </a:r>
            <a:r>
              <a:rPr lang="en-US" sz="4000" b="1" i="1" dirty="0" smtClean="0"/>
              <a:t>S</a:t>
            </a:r>
            <a:r>
              <a:rPr lang="ru-RU" sz="4000" b="1" i="1" dirty="0" smtClean="0"/>
              <a:t>= </a:t>
            </a:r>
            <a:r>
              <a:rPr lang="en-US" sz="4000" b="1" i="1" dirty="0" smtClean="0"/>
              <a:t>MN∙ h</a:t>
            </a:r>
            <a:endParaRPr lang="ru-RU" sz="4000" b="1" i="1" dirty="0" smtClean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0" y="2214563"/>
          <a:ext cx="3692525" cy="2454275"/>
        </p:xfrm>
        <a:graphic>
          <a:graphicData uri="http://schemas.openxmlformats.org/presentationml/2006/ole">
            <p:oleObj spid="_x0000_s6146" name="Visio" r:id="rId3" imgW="2566949" imgH="1706270" progId="Visio.Drawing.11">
              <p:embed/>
            </p:oleObj>
          </a:graphicData>
        </a:graphic>
      </p:graphicFrame>
      <p:sp>
        <p:nvSpPr>
          <p:cNvPr id="1946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3" name="Rectangle 5"/>
          <p:cNvSpPr>
            <a:spLocks noChangeArrowheads="1"/>
          </p:cNvSpPr>
          <p:nvPr/>
        </p:nvSpPr>
        <p:spPr bwMode="auto">
          <a:xfrm>
            <a:off x="457200" y="752475"/>
            <a:ext cx="9144000" cy="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b="0"/>
          </a:p>
        </p:txBody>
      </p:sp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5" name="Rectangle 8"/>
          <p:cNvSpPr>
            <a:spLocks noChangeArrowheads="1"/>
          </p:cNvSpPr>
          <p:nvPr/>
        </p:nvSpPr>
        <p:spPr bwMode="auto">
          <a:xfrm>
            <a:off x="457200" y="752475"/>
            <a:ext cx="9144000" cy="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b="0"/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6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214554"/>
            <a:ext cx="857256" cy="9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Rectangle 11"/>
          <p:cNvSpPr>
            <a:spLocks noChangeArrowheads="1"/>
          </p:cNvSpPr>
          <p:nvPr/>
        </p:nvSpPr>
        <p:spPr bwMode="auto">
          <a:xfrm>
            <a:off x="457200" y="752475"/>
            <a:ext cx="9144000" cy="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ru-RU" b="0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трапеции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785938"/>
            <a:ext cx="7772400" cy="3286136"/>
          </a:xfrm>
        </p:spPr>
        <p:txBody>
          <a:bodyPr/>
          <a:lstStyle/>
          <a:p>
            <a:pPr eaLnBrk="1" hangingPunct="1">
              <a:buNone/>
            </a:pPr>
            <a:endParaRPr lang="ru-RU" sz="2800" dirty="0" smtClean="0">
              <a:latin typeface="Times New Roman CYR" charset="-52"/>
              <a:cs typeface="Times New Roman" pitchFamily="18" charset="0"/>
            </a:endParaRPr>
          </a:p>
          <a:p>
            <a:pPr eaLnBrk="1" hangingPunct="1"/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круга = </a:t>
            </a:r>
            <a:r>
              <a:rPr lang="el-GR" sz="4000" b="1" i="1" dirty="0" smtClean="0">
                <a:latin typeface="Times New Roman" pitchFamily="18" charset="0"/>
                <a:cs typeface="Times New Roman" pitchFamily="18" charset="0"/>
              </a:rPr>
              <a:t>π∙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²</a:t>
            </a:r>
          </a:p>
          <a:p>
            <a:pPr eaLnBrk="1" hangingPunct="1"/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окружности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4000" b="1" i="1" dirty="0" smtClean="0">
                <a:latin typeface="Times New Roman" pitchFamily="18" charset="0"/>
                <a:cs typeface="Times New Roman" pitchFamily="18" charset="0"/>
              </a:rPr>
              <a:t> π∙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dirty="0" smtClean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00760" y="3071810"/>
            <a:ext cx="2857520" cy="278608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358082" y="4357694"/>
            <a:ext cx="142876" cy="142876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endCxn id="6" idx="5"/>
          </p:cNvCxnSpPr>
          <p:nvPr/>
        </p:nvCxnSpPr>
        <p:spPr>
          <a:xfrm rot="16200000" flipH="1">
            <a:off x="7424289" y="4434363"/>
            <a:ext cx="1020748" cy="10102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715272" y="435769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2697057">
            <a:off x="7213854" y="4765217"/>
            <a:ext cx="901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радиус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358214" y="5357826"/>
            <a:ext cx="142876" cy="14287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круга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4595826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кольца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большего круга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меньшего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круга=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=</a:t>
            </a:r>
            <a:r>
              <a:rPr lang="el-GR" b="1" i="1" dirty="0" smtClean="0">
                <a:latin typeface="Times New Roman" pitchFamily="18" charset="0"/>
                <a:cs typeface="Times New Roman" pitchFamily="18" charset="0"/>
              </a:rPr>
              <a:t> π∙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² - </a:t>
            </a:r>
            <a:r>
              <a:rPr lang="el-GR" b="1" i="1" dirty="0" smtClean="0">
                <a:latin typeface="Times New Roman" pitchFamily="18" charset="0"/>
                <a:cs typeface="Times New Roman" pitchFamily="18" charset="0"/>
              </a:rPr>
              <a:t>π∙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²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786314" y="2857496"/>
            <a:ext cx="3429024" cy="33575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86446" y="3786190"/>
            <a:ext cx="1500198" cy="150019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500826" y="450057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768" y="485776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3929066"/>
            <a:ext cx="272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6" idx="5"/>
            <a:endCxn id="4" idx="5"/>
          </p:cNvCxnSpPr>
          <p:nvPr/>
        </p:nvCxnSpPr>
        <p:spPr>
          <a:xfrm rot="16200000" flipH="1">
            <a:off x="6617547" y="4627752"/>
            <a:ext cx="1100853" cy="10903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6580810" y="4063396"/>
            <a:ext cx="549028" cy="42324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кольца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Содержимое 2"/>
          <p:cNvSpPr>
            <a:spLocks noGrp="1"/>
          </p:cNvSpPr>
          <p:nvPr>
            <p:ph idx="1"/>
          </p:nvPr>
        </p:nvSpPr>
        <p:spPr>
          <a:xfrm>
            <a:off x="228600" y="1785926"/>
            <a:ext cx="8701118" cy="3643338"/>
          </a:xfrm>
        </p:spPr>
        <p:txBody>
          <a:bodyPr/>
          <a:lstStyle/>
          <a:p>
            <a:endParaRPr lang="ru-RU" sz="2800" dirty="0" smtClean="0">
              <a:latin typeface="Times New Roman CYR" charset="-52"/>
              <a:cs typeface="Times New Roman" pitchFamily="18" charset="0"/>
            </a:endParaRPr>
          </a:p>
          <a:p>
            <a:pPr>
              <a:buNone/>
            </a:pPr>
            <a:r>
              <a:rPr lang="en-US" sz="4000" b="1" i="1" dirty="0" smtClean="0">
                <a:latin typeface="Times New Roman CYR" charset="-52"/>
                <a:cs typeface="Times New Roman" pitchFamily="18" charset="0"/>
              </a:rPr>
              <a:t>S </a:t>
            </a:r>
            <a:r>
              <a:rPr lang="ru-RU" sz="4000" b="1" i="1" dirty="0" smtClean="0">
                <a:latin typeface="Times New Roman CYR" charset="-52"/>
                <a:cs typeface="Times New Roman" pitchFamily="18" charset="0"/>
              </a:rPr>
              <a:t>сектора = </a:t>
            </a:r>
            <a:r>
              <a:rPr lang="ru-RU" sz="4000" b="1" dirty="0" smtClean="0">
                <a:latin typeface="Times New Roman CYR" charset="-52"/>
                <a:cs typeface="Times New Roman" pitchFamily="18" charset="0"/>
              </a:rPr>
              <a:t>(</a:t>
            </a:r>
            <a:r>
              <a:rPr lang="el-GR" sz="4000" b="1" dirty="0" smtClean="0">
                <a:cs typeface="Times New Roman" pitchFamily="18" charset="0"/>
              </a:rPr>
              <a:t>π∙</a:t>
            </a:r>
            <a:r>
              <a:rPr lang="ru-RU" sz="4000" b="1" dirty="0" smtClean="0">
                <a:cs typeface="Times New Roman" pitchFamily="18" charset="0"/>
              </a:rPr>
              <a:t> </a:t>
            </a:r>
            <a:r>
              <a:rPr lang="en-US" sz="4000" b="1" dirty="0" smtClean="0">
                <a:cs typeface="Times New Roman" pitchFamily="18" charset="0"/>
              </a:rPr>
              <a:t>R</a:t>
            </a:r>
            <a:r>
              <a:rPr lang="ru-RU" sz="4000" b="1" dirty="0" smtClean="0">
                <a:cs typeface="Times New Roman" pitchFamily="18" charset="0"/>
              </a:rPr>
              <a:t>²</a:t>
            </a:r>
            <a:r>
              <a:rPr lang="ru-RU" sz="4000" b="1" dirty="0" smtClean="0">
                <a:latin typeface="Constantia"/>
                <a:cs typeface="Times New Roman" pitchFamily="18" charset="0"/>
              </a:rPr>
              <a:t>∙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∟ВОА) :360</a:t>
            </a:r>
            <a:r>
              <a:rPr lang="ru-RU" sz="4000" b="1" dirty="0" smtClean="0">
                <a:latin typeface="Constantia"/>
                <a:cs typeface="Times New Roman" pitchFamily="18" charset="0"/>
              </a:rPr>
              <a:t>⁰</a:t>
            </a:r>
            <a:endParaRPr lang="ru-RU" sz="4000" b="1" dirty="0" smtClean="0">
              <a:latin typeface="Times New Roman CYR" charset="-52"/>
              <a:cs typeface="Times New Roman" pitchFamily="18" charset="0"/>
            </a:endParaRPr>
          </a:p>
          <a:p>
            <a:endParaRPr lang="ru-RU" sz="2800" dirty="0" smtClean="0">
              <a:latin typeface="Times New Roman CYR" charset="-52"/>
              <a:cs typeface="Times New Roman" pitchFamily="18" charset="0"/>
            </a:endParaRPr>
          </a:p>
          <a:p>
            <a:endParaRPr lang="ru-RU" sz="2800" dirty="0" smtClean="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29124" y="3500438"/>
            <a:ext cx="2857520" cy="278608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ирог 7"/>
          <p:cNvSpPr/>
          <p:nvPr/>
        </p:nvSpPr>
        <p:spPr>
          <a:xfrm>
            <a:off x="4357686" y="3500438"/>
            <a:ext cx="2928958" cy="2771788"/>
          </a:xfrm>
          <a:prstGeom prst="pi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485776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5008" y="3143248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643570" y="4857760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358082" y="464344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881266">
            <a:off x="5357818" y="5214950"/>
            <a:ext cx="882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сектор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4214818"/>
            <a:ext cx="882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сектор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сектора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142984"/>
            <a:ext cx="6715172" cy="54292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 CYR" pitchFamily="18" charset="0"/>
                <a:cs typeface="Times New Roman CYR" pitchFamily="18" charset="0"/>
              </a:rPr>
              <a:t>Соответственные (сходственные) стороны пропорциональны:</a:t>
            </a:r>
          </a:p>
          <a:p>
            <a:pPr>
              <a:buNone/>
            </a:pP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a₁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a₂ =b₁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b₂ = c₁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c₂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.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</a:t>
            </a:r>
            <a:endParaRPr lang="ru-RU" sz="3600" b="1" i="1" dirty="0" smtClean="0">
              <a:latin typeface="Times New Roman CYR" pitchFamily="18" charset="0"/>
              <a:cs typeface="Times New Roman CYR" pitchFamily="18" charset="0"/>
            </a:endParaRPr>
          </a:p>
          <a:p>
            <a:r>
              <a:rPr lang="ru-RU" sz="3200" dirty="0" smtClean="0">
                <a:latin typeface="Times New Roman CYR" pitchFamily="18" charset="0"/>
                <a:cs typeface="Times New Roman CYR" pitchFamily="18" charset="0"/>
              </a:rPr>
              <a:t>Периметры относятся как сходственные стороны:</a:t>
            </a:r>
          </a:p>
          <a:p>
            <a:pPr>
              <a:buNone/>
            </a:pPr>
            <a:r>
              <a:rPr lang="en-US" sz="3600" b="1" dirty="0" smtClean="0">
                <a:latin typeface="Times New Roman CYR" pitchFamily="18" charset="0"/>
                <a:cs typeface="Times New Roman CYR" pitchFamily="18" charset="0"/>
              </a:rPr>
              <a:t>P₁</a:t>
            </a:r>
            <a:r>
              <a:rPr lang="ru-RU" sz="3600" b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dirty="0" smtClean="0">
                <a:latin typeface="Times New Roman CYR" pitchFamily="18" charset="0"/>
                <a:cs typeface="Times New Roman CYR" pitchFamily="18" charset="0"/>
              </a:rPr>
              <a:t> P₂ =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a₁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a₂ 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.</a:t>
            </a:r>
            <a:endParaRPr lang="ru-RU" sz="3600" b="1" dirty="0" smtClean="0">
              <a:latin typeface="Times New Roman CYR" pitchFamily="18" charset="0"/>
              <a:cs typeface="Times New Roman CYR" pitchFamily="18" charset="0"/>
            </a:endParaRPr>
          </a:p>
          <a:p>
            <a:r>
              <a:rPr lang="ru-RU" sz="3200" dirty="0" smtClean="0">
                <a:latin typeface="Times New Roman CYR" pitchFamily="18" charset="0"/>
                <a:cs typeface="Times New Roman CYR" pitchFamily="18" charset="0"/>
              </a:rPr>
              <a:t>Площади    относятся как квадраты сходственных сторон:</a:t>
            </a:r>
            <a:endParaRPr lang="en-US" sz="3200" dirty="0" smtClean="0">
              <a:latin typeface="Times New Roman CYR" pitchFamily="18" charset="0"/>
              <a:cs typeface="Times New Roman CYR" pitchFamily="18" charset="0"/>
            </a:endParaRPr>
          </a:p>
          <a:p>
            <a:pPr>
              <a:buNone/>
            </a:pPr>
            <a:r>
              <a:rPr lang="en-US" sz="3600" b="1" dirty="0" smtClean="0">
                <a:latin typeface="Times New Roman CYR" pitchFamily="18" charset="0"/>
                <a:cs typeface="Times New Roman CYR" pitchFamily="18" charset="0"/>
              </a:rPr>
              <a:t>S₁</a:t>
            </a:r>
            <a:r>
              <a:rPr lang="ru-RU" sz="3600" b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dirty="0" smtClean="0">
                <a:latin typeface="Times New Roman CYR" pitchFamily="18" charset="0"/>
                <a:cs typeface="Times New Roman CYR" pitchFamily="18" charset="0"/>
              </a:rPr>
              <a:t> S₂ = 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a²₁</a:t>
            </a:r>
            <a:r>
              <a:rPr lang="ru-RU" sz="3600" b="1" i="1" dirty="0" smtClean="0">
                <a:latin typeface="Times New Roman CYR" pitchFamily="18" charset="0"/>
                <a:cs typeface="Times New Roman CYR" pitchFamily="18" charset="0"/>
              </a:rPr>
              <a:t>:</a:t>
            </a:r>
            <a:r>
              <a:rPr lang="en-US" sz="3600" b="1" i="1" dirty="0" smtClean="0">
                <a:latin typeface="Times New Roman CYR" pitchFamily="18" charset="0"/>
                <a:cs typeface="Times New Roman CYR" pitchFamily="18" charset="0"/>
              </a:rPr>
              <a:t> a²₂ </a:t>
            </a:r>
            <a:r>
              <a:rPr lang="ru-RU" sz="3600" b="1" i="1" smtClean="0">
                <a:latin typeface="Times New Roman CYR" pitchFamily="18" charset="0"/>
                <a:cs typeface="Times New Roman CYR" pitchFamily="18" charset="0"/>
              </a:rPr>
              <a:t>.</a:t>
            </a:r>
            <a:endParaRPr lang="ru-RU" sz="3600" b="1" dirty="0" smtClean="0">
              <a:latin typeface="Times New Roman CYR" pitchFamily="18" charset="0"/>
              <a:cs typeface="Times New Roman CYR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72330" y="1928802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a₁</a:t>
            </a:r>
            <a:endParaRPr lang="ru-RU" sz="2800" i="1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86776" y="1785926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b₁</a:t>
            </a:r>
            <a:endParaRPr lang="ru-RU" sz="2800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24" y="2714620"/>
            <a:ext cx="489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c₁</a:t>
            </a:r>
            <a:endParaRPr lang="ru-RU" sz="2800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3702" y="4143380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a</a:t>
            </a:r>
            <a:r>
              <a:rPr lang="en-US" sz="2800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₂</a:t>
            </a:r>
            <a:endParaRPr lang="ru-RU" sz="2800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3900" y="4143380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b₂</a:t>
            </a:r>
            <a:endParaRPr lang="ru-RU" sz="2800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5272" y="5572140"/>
            <a:ext cx="489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 CYR" pitchFamily="18" charset="0"/>
                <a:cs typeface="Times New Roman CYR" pitchFamily="18" charset="0"/>
              </a:rPr>
              <a:t>c₂</a:t>
            </a:r>
            <a:endParaRPr lang="ru-RU" sz="2800" dirty="0">
              <a:solidFill>
                <a:srgbClr val="FF0000"/>
              </a:solidFill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20859738">
            <a:off x="7127059" y="1536210"/>
            <a:ext cx="1523263" cy="134557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20873774">
            <a:off x="6318381" y="3741364"/>
            <a:ext cx="2502854" cy="193210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8596" y="21429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Запишите 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свойства сторон, периметров, площадей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подобных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треугольников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43636" y="0"/>
            <a:ext cx="3000364" cy="185736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Запишите формулы</a:t>
            </a:r>
            <a:endParaRPr lang="ru-RU" sz="32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42910" y="4071942"/>
            <a:ext cx="521497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1107257" y="2536025"/>
            <a:ext cx="4000528" cy="714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14678" y="400050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29058" y="928670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857752" y="3500438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714876" y="1928802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4" name="Овал 23"/>
          <p:cNvSpPr/>
          <p:nvPr/>
        </p:nvSpPr>
        <p:spPr>
          <a:xfrm>
            <a:off x="3071802" y="4000504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286380" y="3500438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643306" y="128586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>
            <a:stCxn id="25" idx="0"/>
            <a:endCxn id="26" idx="5"/>
          </p:cNvCxnSpPr>
          <p:nvPr/>
        </p:nvCxnSpPr>
        <p:spPr>
          <a:xfrm rot="16200000" flipV="1">
            <a:off x="3515225" y="1657845"/>
            <a:ext cx="2092626" cy="15925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500562" y="235743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4822033" y="2821777"/>
            <a:ext cx="142876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000496" y="1785926"/>
            <a:ext cx="142876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4214810" y="1000108"/>
            <a:ext cx="119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₁; у₁) </a:t>
            </a:r>
            <a:endParaRPr lang="ru-RU" sz="24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072066" y="3571876"/>
            <a:ext cx="111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₂; у₂)</a:t>
            </a:r>
            <a:endParaRPr lang="ru-RU" sz="2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000628" y="2000240"/>
            <a:ext cx="895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; у)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14282" y="4429133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Длина отрезка: </a:t>
            </a:r>
            <a:endParaRPr lang="en-US" sz="2800" b="1" i="1" dirty="0" smtClean="0"/>
          </a:p>
          <a:p>
            <a:pPr>
              <a:buNone/>
            </a:pPr>
            <a:r>
              <a:rPr lang="ru-RU" sz="2800" b="1" i="1" dirty="0" err="1" smtClean="0">
                <a:solidFill>
                  <a:srgbClr val="C00000"/>
                </a:solidFill>
              </a:rPr>
              <a:t>АВ=√</a:t>
            </a:r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х₁-х</a:t>
            </a:r>
            <a:r>
              <a:rPr lang="ru-RU" sz="2800" b="1" i="1" dirty="0" smtClean="0">
                <a:solidFill>
                  <a:srgbClr val="C00000"/>
                </a:solidFill>
              </a:rPr>
              <a:t>₂)²+(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у₁-у</a:t>
            </a:r>
            <a:r>
              <a:rPr lang="ru-RU" sz="2800" b="1" i="1" dirty="0" smtClean="0">
                <a:solidFill>
                  <a:srgbClr val="C00000"/>
                </a:solidFill>
              </a:rPr>
              <a:t>₂)²</a:t>
            </a:r>
          </a:p>
          <a:p>
            <a:r>
              <a:rPr lang="ru-RU" sz="2800" b="1" i="1" dirty="0" smtClean="0"/>
              <a:t>Координаты середины отрезка:</a:t>
            </a:r>
          </a:p>
          <a:p>
            <a:pPr>
              <a:buNone/>
            </a:pPr>
            <a:r>
              <a:rPr lang="ru-RU" sz="2800" b="1" i="1" dirty="0" err="1" smtClean="0">
                <a:solidFill>
                  <a:srgbClr val="C00000"/>
                </a:solidFill>
              </a:rPr>
              <a:t>х=</a:t>
            </a:r>
            <a:r>
              <a:rPr lang="ru-RU" sz="2800" b="1" i="1" dirty="0" smtClean="0">
                <a:solidFill>
                  <a:srgbClr val="C00000"/>
                </a:solidFill>
              </a:rPr>
              <a:t> 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х₁+х</a:t>
            </a:r>
            <a:r>
              <a:rPr lang="ru-RU" sz="2800" b="1" i="1" dirty="0" smtClean="0">
                <a:solidFill>
                  <a:srgbClr val="C00000"/>
                </a:solidFill>
              </a:rPr>
              <a:t>₂):2         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у=</a:t>
            </a:r>
            <a:r>
              <a:rPr lang="ru-RU" sz="2800" b="1" i="1" dirty="0" smtClean="0">
                <a:solidFill>
                  <a:srgbClr val="C00000"/>
                </a:solidFill>
              </a:rPr>
              <a:t> 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у₁+у</a:t>
            </a:r>
            <a:r>
              <a:rPr lang="ru-RU" sz="2800" b="1" i="1" dirty="0" smtClean="0">
                <a:solidFill>
                  <a:srgbClr val="C00000"/>
                </a:solidFill>
              </a:rPr>
              <a:t>₂):2               </a:t>
            </a:r>
          </a:p>
          <a:p>
            <a:r>
              <a:rPr lang="ru-RU" sz="2800" b="1" i="1" dirty="0" smtClean="0"/>
              <a:t>Угловой коэффициент 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</a:rPr>
              <a:t>k=</a:t>
            </a:r>
            <a:r>
              <a:rPr lang="en-US" sz="2800" b="1" i="1" dirty="0" err="1" smtClean="0">
                <a:solidFill>
                  <a:srgbClr val="C00000"/>
                </a:solidFill>
              </a:rPr>
              <a:t>tg</a:t>
            </a:r>
            <a:r>
              <a:rPr lang="en-US" sz="2800" b="1" i="1" dirty="0" smtClean="0">
                <a:solidFill>
                  <a:srgbClr val="C00000"/>
                </a:solidFill>
              </a:rPr>
              <a:t> </a:t>
            </a:r>
            <a:r>
              <a:rPr lang="el-GR" sz="2800" b="1" i="1" dirty="0" smtClean="0">
                <a:solidFill>
                  <a:srgbClr val="C00000"/>
                </a:solidFill>
              </a:rPr>
              <a:t>α </a:t>
            </a:r>
            <a:r>
              <a:rPr lang="ru-RU" sz="2800" b="1" i="1" dirty="0" smtClean="0"/>
              <a:t>прямой </a:t>
            </a:r>
            <a:r>
              <a:rPr lang="ru-RU" sz="2800" b="1" i="1" dirty="0" err="1" smtClean="0"/>
              <a:t>у=</a:t>
            </a:r>
            <a:r>
              <a:rPr lang="en-US" sz="2800" b="1" i="1" dirty="0" err="1" smtClean="0"/>
              <a:t>kx+b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857224" y="1785926"/>
            <a:ext cx="3857652" cy="264320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 rot="2054958">
            <a:off x="1382658" y="2013763"/>
            <a:ext cx="1205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/>
              <a:t>у=</a:t>
            </a:r>
            <a:r>
              <a:rPr lang="en-US" sz="2400" b="1" i="1" dirty="0" err="1" smtClean="0"/>
              <a:t>kx+b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000496" y="328612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C00000"/>
                </a:solidFill>
              </a:rPr>
              <a:t>α</a:t>
            </a:r>
            <a:endParaRPr lang="ru-RU" sz="2800" dirty="0"/>
          </a:p>
        </p:txBody>
      </p:sp>
      <p:sp>
        <p:nvSpPr>
          <p:cNvPr id="70" name="Дуга 69"/>
          <p:cNvSpPr/>
          <p:nvPr/>
        </p:nvSpPr>
        <p:spPr>
          <a:xfrm>
            <a:off x="3143240" y="3643314"/>
            <a:ext cx="1357322" cy="842962"/>
          </a:xfrm>
          <a:prstGeom prst="arc">
            <a:avLst>
              <a:gd name="adj1" fmla="val 14478376"/>
              <a:gd name="adj2" fmla="val 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1071538" y="5000636"/>
            <a:ext cx="228601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3786182" y="1857364"/>
            <a:ext cx="2286016" cy="64294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643306" y="642918"/>
            <a:ext cx="2214578" cy="7143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857224" y="2214554"/>
            <a:ext cx="514353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2393141" y="1678769"/>
            <a:ext cx="235745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19" idx="5"/>
          </p:cNvCxnSpPr>
          <p:nvPr/>
        </p:nvCxnSpPr>
        <p:spPr>
          <a:xfrm rot="16200000" flipH="1">
            <a:off x="1336366" y="693432"/>
            <a:ext cx="663866" cy="166399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14282" y="3000372"/>
            <a:ext cx="4227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Координаты </a:t>
            </a:r>
            <a:r>
              <a:rPr lang="ru-RU" sz="2800" b="1" i="1" dirty="0" smtClean="0"/>
              <a:t>вектора </a:t>
            </a:r>
            <a:r>
              <a:rPr lang="ru-RU" sz="2800" b="1" i="1" dirty="0" smtClean="0">
                <a:solidFill>
                  <a:srgbClr val="C00000"/>
                </a:solidFill>
              </a:rPr>
              <a:t>АВ</a:t>
            </a:r>
            <a:endParaRPr lang="ru-RU" sz="2800" b="1" i="1" dirty="0" smtClean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571876"/>
            <a:ext cx="3159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Длина </a:t>
            </a:r>
            <a:r>
              <a:rPr lang="ru-RU" sz="2800" b="1" i="1" dirty="0" smtClean="0"/>
              <a:t>вектора </a:t>
            </a:r>
            <a:r>
              <a:rPr lang="ru-RU" sz="2800" b="1" i="1" dirty="0" smtClean="0">
                <a:solidFill>
                  <a:srgbClr val="C00000"/>
                </a:solidFill>
              </a:rPr>
              <a:t>АВ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4214818"/>
            <a:ext cx="5708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Координаты суммы </a:t>
            </a:r>
            <a:r>
              <a:rPr lang="ru-RU" sz="2800" b="1" i="1" dirty="0" smtClean="0"/>
              <a:t>векторов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а</a:t>
            </a:r>
            <a:r>
              <a:rPr lang="ru-RU" sz="2800" b="1" i="1" dirty="0" err="1" smtClean="0"/>
              <a:t>+</a:t>
            </a:r>
            <a:r>
              <a:rPr lang="en-US" sz="2800" b="1" i="1" dirty="0" smtClean="0">
                <a:solidFill>
                  <a:srgbClr val="00B050"/>
                </a:solidFill>
              </a:rPr>
              <a:t>b</a:t>
            </a:r>
            <a:endParaRPr lang="ru-RU" sz="2800" b="1" i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4857761"/>
            <a:ext cx="8836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Координаты разности </a:t>
            </a:r>
            <a:r>
              <a:rPr lang="ru-RU" sz="2800" b="1" i="1" dirty="0" smtClean="0"/>
              <a:t>векторов</a:t>
            </a:r>
            <a:r>
              <a:rPr lang="ru-RU" sz="2800" b="1" i="1" dirty="0" smtClean="0">
                <a:solidFill>
                  <a:srgbClr val="0070C0"/>
                </a:solidFill>
              </a:rPr>
              <a:t> а</a:t>
            </a:r>
            <a:r>
              <a:rPr lang="en-US" sz="2800" b="1" i="1" dirty="0" smtClean="0"/>
              <a:t>-</a:t>
            </a:r>
            <a:r>
              <a:rPr lang="en-US" sz="2800" b="1" i="1" dirty="0" smtClean="0">
                <a:solidFill>
                  <a:srgbClr val="00B050"/>
                </a:solidFill>
              </a:rPr>
              <a:t>b</a:t>
            </a:r>
            <a:endParaRPr lang="ru-RU" sz="2800" b="1" i="1" dirty="0" smtClean="0"/>
          </a:p>
          <a:p>
            <a:endParaRPr lang="ru-RU" sz="28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5500702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Координаты вектора умноженного </a:t>
            </a:r>
            <a:endParaRPr lang="ru-RU" sz="2800" b="1" i="1" dirty="0" smtClean="0"/>
          </a:p>
          <a:p>
            <a:r>
              <a:rPr lang="ru-RU" sz="2800" b="1" i="1" dirty="0" smtClean="0"/>
              <a:t>на число </a:t>
            </a:r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smtClean="0">
                <a:solidFill>
                  <a:srgbClr val="7030A0"/>
                </a:solidFill>
              </a:rPr>
              <a:t>а</a:t>
            </a:r>
            <a:endParaRPr lang="ru-RU" sz="2800" b="1" i="1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1357298"/>
            <a:ext cx="1394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В(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₁; у₁)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642918"/>
            <a:ext cx="1323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₂; у₂)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214290"/>
            <a:ext cx="124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а(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; у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sp>
        <p:nvSpPr>
          <p:cNvPr id="19" name="Овал 18"/>
          <p:cNvSpPr/>
          <p:nvPr/>
        </p:nvSpPr>
        <p:spPr>
          <a:xfrm>
            <a:off x="714348" y="107154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178592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20853768">
            <a:off x="4139315" y="1624654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b</a:t>
            </a:r>
            <a:r>
              <a:rPr lang="ru-RU" sz="2400" b="1" i="1" dirty="0" smtClean="0"/>
              <a:t>(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₂</a:t>
            </a:r>
            <a:r>
              <a:rPr lang="ru-RU" sz="2400" b="1" i="1" dirty="0" smtClean="0"/>
              <a:t>; у</a:t>
            </a:r>
            <a:r>
              <a:rPr lang="ru-RU" sz="2400" b="1" i="1" dirty="0" smtClean="0">
                <a:latin typeface="Calibri"/>
              </a:rPr>
              <a:t>₂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928926" y="1285860"/>
            <a:ext cx="2928958" cy="7143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786182" y="857233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k</a:t>
            </a:r>
            <a:r>
              <a:rPr lang="ru-RU" sz="2400" b="1" i="1" dirty="0" smtClean="0"/>
              <a:t>а(</a:t>
            </a:r>
            <a:r>
              <a:rPr lang="en-US" sz="2400" b="1" i="1" dirty="0" smtClean="0"/>
              <a:t>k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; </a:t>
            </a:r>
            <a:r>
              <a:rPr lang="en-US" sz="2400" b="1" i="1" dirty="0" smtClean="0"/>
              <a:t>k</a:t>
            </a:r>
            <a:r>
              <a:rPr lang="ru-RU" sz="2400" b="1" i="1" dirty="0" smtClean="0"/>
              <a:t>у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071670" y="5929330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 (</a:t>
            </a:r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х</a:t>
            </a:r>
            <a:r>
              <a:rPr lang="ru-RU" sz="2800" b="1" i="1" dirty="0" smtClean="0">
                <a:solidFill>
                  <a:srgbClr val="7030A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7030A0"/>
                </a:solidFill>
              </a:rPr>
              <a:t>; </a:t>
            </a:r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smtClean="0">
                <a:solidFill>
                  <a:srgbClr val="7030A0"/>
                </a:solidFill>
              </a:rPr>
              <a:t>у</a:t>
            </a:r>
            <a:r>
              <a:rPr lang="ru-RU" sz="2800" b="1" i="1" dirty="0" smtClean="0">
                <a:solidFill>
                  <a:srgbClr val="7030A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7030A0"/>
                </a:solidFill>
              </a:rPr>
              <a:t>)</a:t>
            </a:r>
            <a:endParaRPr lang="ru-RU" sz="2800" i="1" dirty="0">
              <a:solidFill>
                <a:srgbClr val="7030A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15140" y="428604"/>
            <a:ext cx="206678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Запишите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формулы 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3000372"/>
            <a:ext cx="3251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</a:rPr>
              <a:t> 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</a:rPr>
              <a:t>₁ -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</a:rPr>
              <a:t>₂;  у 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</a:t>
            </a:r>
            <a:r>
              <a:rPr lang="ru-RU" sz="2800" b="1" i="1" dirty="0" smtClean="0">
                <a:solidFill>
                  <a:srgbClr val="C00000"/>
                </a:solidFill>
              </a:rPr>
              <a:t>₁-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</a:t>
            </a:r>
            <a:r>
              <a:rPr lang="ru-RU" sz="2800" b="1" i="1" dirty="0" smtClean="0">
                <a:solidFill>
                  <a:srgbClr val="C00000"/>
                </a:solidFill>
              </a:rPr>
              <a:t>₂)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214678" y="3571876"/>
            <a:ext cx="4254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√х</a:t>
            </a:r>
            <a:r>
              <a:rPr lang="ru-RU" sz="2800" b="1" i="1" dirty="0" smtClean="0">
                <a:solidFill>
                  <a:srgbClr val="C00000"/>
                </a:solidFill>
              </a:rPr>
              <a:t>² + у²</a:t>
            </a:r>
            <a:r>
              <a:rPr lang="en-US" sz="2800" b="1" i="1" dirty="0" smtClean="0">
                <a:solidFill>
                  <a:srgbClr val="C00000"/>
                </a:solidFill>
              </a:rPr>
              <a:t>=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√</a:t>
            </a:r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х₁-х</a:t>
            </a:r>
            <a:r>
              <a:rPr lang="ru-RU" sz="2800" b="1" i="1" dirty="0" smtClean="0">
                <a:solidFill>
                  <a:srgbClr val="C00000"/>
                </a:solidFill>
              </a:rPr>
              <a:t>₂)²+(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у₁-у</a:t>
            </a:r>
            <a:r>
              <a:rPr lang="ru-RU" sz="2800" b="1" i="1" dirty="0" smtClean="0">
                <a:solidFill>
                  <a:srgbClr val="C00000"/>
                </a:solidFill>
              </a:rPr>
              <a:t>₂)²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5214942" y="3714752"/>
            <a:ext cx="207170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786182" y="3714752"/>
            <a:ext cx="114300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786446" y="4214818"/>
            <a:ext cx="2042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(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х₁</a:t>
            </a:r>
            <a:r>
              <a:rPr lang="ru-RU" sz="2800" b="1" i="1" dirty="0" err="1" smtClean="0"/>
              <a:t>+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х</a:t>
            </a:r>
            <a:r>
              <a:rPr lang="ru-RU" sz="2800" b="1" i="1" dirty="0" smtClean="0">
                <a:solidFill>
                  <a:srgbClr val="00B050"/>
                </a:solidFill>
              </a:rPr>
              <a:t>₂ </a:t>
            </a:r>
            <a:r>
              <a:rPr lang="ru-RU" sz="2800" b="1" i="1" dirty="0" smtClean="0"/>
              <a:t>;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у₁</a:t>
            </a:r>
            <a:r>
              <a:rPr lang="ru-RU" sz="2800" b="1" i="1" dirty="0" err="1" smtClean="0"/>
              <a:t>+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у</a:t>
            </a:r>
            <a:r>
              <a:rPr lang="ru-RU" sz="2800" b="1" i="1" dirty="0" smtClean="0">
                <a:solidFill>
                  <a:srgbClr val="00B050"/>
                </a:solidFill>
              </a:rPr>
              <a:t>₂</a:t>
            </a:r>
            <a:r>
              <a:rPr lang="ru-RU" sz="2800" b="1" i="1" dirty="0" smtClean="0"/>
              <a:t>)</a:t>
            </a:r>
            <a:endParaRPr lang="ru-RU" sz="2800" b="1" i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143636" y="4857760"/>
            <a:ext cx="1904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(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х₁</a:t>
            </a:r>
            <a:r>
              <a:rPr lang="ru-RU" sz="2800" b="1" i="1" dirty="0" err="1" smtClean="0"/>
              <a:t>-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х</a:t>
            </a:r>
            <a:r>
              <a:rPr lang="ru-RU" sz="2800" b="1" i="1" dirty="0" smtClean="0">
                <a:solidFill>
                  <a:srgbClr val="00B050"/>
                </a:solidFill>
              </a:rPr>
              <a:t>₂ </a:t>
            </a:r>
            <a:r>
              <a:rPr lang="ru-RU" sz="2800" b="1" i="1" dirty="0" smtClean="0"/>
              <a:t>;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у₁</a:t>
            </a:r>
            <a:r>
              <a:rPr lang="ru-RU" sz="2800" b="1" i="1" dirty="0" err="1" smtClean="0"/>
              <a:t>-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у</a:t>
            </a:r>
            <a:r>
              <a:rPr lang="ru-RU" sz="2800" b="1" i="1" dirty="0" smtClean="0">
                <a:solidFill>
                  <a:srgbClr val="00B050"/>
                </a:solidFill>
              </a:rPr>
              <a:t>₂</a:t>
            </a:r>
            <a:r>
              <a:rPr lang="ru-RU" sz="2800" b="1" i="1" dirty="0" smtClean="0"/>
              <a:t>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30" grpId="0"/>
      <p:bldP spid="31" grpId="0"/>
      <p:bldP spid="35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треугольника используя обозначения рисунка</a:t>
            </a:r>
          </a:p>
        </p:txBody>
      </p:sp>
      <p:sp>
        <p:nvSpPr>
          <p:cNvPr id="24579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8115328" cy="585789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Через сторону и высоту: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ru-RU" sz="3900" b="1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bh</a:t>
            </a:r>
            <a:r>
              <a:rPr lang="en-US" sz="3900" b="1" i="1" baseline="-250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900" b="1" i="1" baseline="-25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3900" b="1" i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sz="39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Через две стороны и угол между ними: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sinC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=0,5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ac sin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 sin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eaLnBrk="1" hangingPunct="1">
              <a:lnSpc>
                <a:spcPct val="80000"/>
              </a:lnSpc>
            </a:pPr>
            <a:endParaRPr lang="en-US" sz="39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Через стороны: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S=√p(p-a)(p-b)(p-c)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где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полупериметр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6" name="Равнобедренный треугольник 5"/>
          <p:cNvSpPr/>
          <p:nvPr/>
        </p:nvSpPr>
        <p:spPr>
          <a:xfrm rot="636305">
            <a:off x="5726458" y="3377105"/>
            <a:ext cx="2786082" cy="263634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500826" y="5929330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а</a:t>
            </a:r>
            <a:endParaRPr lang="ru-RU" sz="2400" b="1" i="1" dirty="0"/>
          </a:p>
        </p:txBody>
      </p:sp>
      <p:sp>
        <p:nvSpPr>
          <p:cNvPr id="15" name="Блок-схема: процесс 14"/>
          <p:cNvSpPr/>
          <p:nvPr/>
        </p:nvSpPr>
        <p:spPr>
          <a:xfrm rot="477177">
            <a:off x="7019776" y="5728315"/>
            <a:ext cx="212252" cy="287731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500958" y="3429000"/>
            <a:ext cx="21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143768" y="464344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</a:t>
            </a:r>
            <a:endParaRPr lang="ru-RU" sz="24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8215338" y="6143644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143504" y="5643578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</a:t>
            </a:r>
            <a:endParaRPr lang="ru-RU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215074" y="407194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b</a:t>
            </a:r>
            <a:endParaRPr lang="ru-RU" sz="24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7858148" y="4714884"/>
            <a:ext cx="33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c</a:t>
            </a:r>
            <a:endParaRPr lang="ru-RU" sz="2400" b="1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5893603" y="4536289"/>
            <a:ext cx="2571768" cy="3571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71604" y="5500702"/>
            <a:ext cx="30718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7686700" cy="528641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Через радиус вписанной окружности и полупериметр: </a:t>
            </a:r>
          </a:p>
          <a:p>
            <a:pPr>
              <a:lnSpc>
                <a:spcPct val="80000"/>
              </a:lnSpc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rp</a:t>
            </a:r>
            <a:endParaRPr lang="en-US" sz="39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Через радиус  описанной окружности и стороны:</a:t>
            </a:r>
          </a:p>
          <a:p>
            <a:pPr>
              <a:lnSpc>
                <a:spcPct val="80000"/>
              </a:lnSpc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S=(</a:t>
            </a:r>
            <a:r>
              <a:rPr lang="en-US" sz="3900" b="1" i="1" dirty="0" err="1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9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900" b="1" i="1" dirty="0" smtClean="0">
                <a:latin typeface="Times New Roman" pitchFamily="18" charset="0"/>
                <a:cs typeface="Times New Roman" pitchFamily="18" charset="0"/>
              </a:rPr>
              <a:t>4R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143372" y="2357430"/>
            <a:ext cx="2643206" cy="1857388"/>
          </a:xfrm>
          <a:prstGeom prst="triangl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86314" y="2857496"/>
            <a:ext cx="1357322" cy="135732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929190" y="3143248"/>
            <a:ext cx="500066" cy="4286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143504" y="3071810"/>
            <a:ext cx="272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6715140" y="4214818"/>
            <a:ext cx="2214578" cy="2143140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 rot="636305">
            <a:off x="7014084" y="4193161"/>
            <a:ext cx="1619002" cy="1821182"/>
          </a:xfrm>
          <a:prstGeom prst="triangl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>
            <a:stCxn id="29" idx="0"/>
            <a:endCxn id="38" idx="4"/>
          </p:cNvCxnSpPr>
          <p:nvPr/>
        </p:nvCxnSpPr>
        <p:spPr>
          <a:xfrm rot="16200000" flipH="1" flipV="1">
            <a:off x="7350103" y="4788197"/>
            <a:ext cx="1220549" cy="615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7643834" y="4714884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R</a:t>
            </a:r>
            <a:endParaRPr lang="ru-RU" i="1" dirty="0"/>
          </a:p>
        </p:txBody>
      </p:sp>
      <p:sp>
        <p:nvSpPr>
          <p:cNvPr id="37" name="Овал 36"/>
          <p:cNvSpPr/>
          <p:nvPr/>
        </p:nvSpPr>
        <p:spPr>
          <a:xfrm>
            <a:off x="5357818" y="350043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7858148" y="528638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8596" y="214290"/>
            <a:ext cx="8229600" cy="919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Запишите формулы площади треугольника используя обозначения рисунка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881578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Площадь через гипотенузу и высоту: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Площадь через катеты: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=0,5а ∙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6000760" y="3071810"/>
            <a:ext cx="1928826" cy="2857520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000760" y="5715016"/>
            <a:ext cx="271458" cy="21431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43636" y="2643182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58148" y="5929330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43570" y="5857892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15140" y="5929330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a</a:t>
            </a:r>
            <a:endParaRPr lang="ru-RU" sz="24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435769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b</a:t>
            </a:r>
            <a:endParaRPr lang="ru-RU" sz="2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86578" y="3786190"/>
            <a:ext cx="333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c</a:t>
            </a:r>
            <a:endParaRPr lang="ru-RU" sz="2400" b="1" i="1" dirty="0"/>
          </a:p>
        </p:txBody>
      </p:sp>
      <p:sp>
        <p:nvSpPr>
          <p:cNvPr id="16" name="TextBox 15"/>
          <p:cNvSpPr txBox="1"/>
          <p:nvPr/>
        </p:nvSpPr>
        <p:spPr>
          <a:xfrm rot="3277173">
            <a:off x="6783523" y="4568403"/>
            <a:ext cx="1408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гипотенуза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5813305" y="4545149"/>
            <a:ext cx="744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катет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00826" y="5572140"/>
            <a:ext cx="744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катет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00826" y="4857760"/>
            <a:ext cx="490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i="1" baseline="-25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6000760" y="5000636"/>
            <a:ext cx="1285884" cy="92869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треугольника используя обозначения рисунка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57224" y="2714620"/>
            <a:ext cx="27093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=0,5 с ∙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="1" i="1" baseline="-25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4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714348" y="2714620"/>
          <a:ext cx="2879725" cy="1895475"/>
        </p:xfrm>
        <a:graphic>
          <a:graphicData uri="http://schemas.openxmlformats.org/presentationml/2006/ole">
            <p:oleObj spid="_x0000_s1026" name="Visio" r:id="rId3" imgW="2206904" imgH="1452181" progId="Visio.Drawing.11">
              <p:embed/>
            </p:oleObj>
          </a:graphicData>
        </a:graphic>
      </p:graphicFrame>
      <p:sp>
        <p:nvSpPr>
          <p:cNvPr id="193542" name="Text Box 6"/>
          <p:cNvSpPr txBox="1">
            <a:spLocks noChangeArrowheads="1"/>
          </p:cNvSpPr>
          <p:nvPr/>
        </p:nvSpPr>
        <p:spPr bwMode="auto">
          <a:xfrm>
            <a:off x="4071934" y="1285860"/>
            <a:ext cx="4321175" cy="218521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b="0" dirty="0" smtClean="0"/>
              <a:t>Через стороны:</a:t>
            </a:r>
            <a:r>
              <a:rPr lang="en-US" sz="3600" b="0" dirty="0" smtClean="0"/>
              <a:t> </a:t>
            </a:r>
            <a:endParaRPr lang="ru-RU" sz="3600" b="0" dirty="0" smtClean="0"/>
          </a:p>
          <a:p>
            <a:pPr>
              <a:spcBef>
                <a:spcPct val="50000"/>
              </a:spcBef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en-US" sz="4000" b="1" i="1" dirty="0" smtClean="0">
                <a:latin typeface="Times New Roman CYR" pitchFamily="18" charset="0"/>
                <a:cs typeface="Times New Roman CYR" pitchFamily="18" charset="0"/>
              </a:rPr>
              <a:t>S=</a:t>
            </a:r>
            <a:r>
              <a:rPr lang="en-US" sz="4000" b="1" i="1" dirty="0" err="1" smtClean="0">
                <a:latin typeface="Times New Roman CYR" pitchFamily="18" charset="0"/>
                <a:cs typeface="Times New Roman CYR" pitchFamily="18" charset="0"/>
              </a:rPr>
              <a:t>a∙b</a:t>
            </a:r>
            <a:endParaRPr lang="en-US" sz="4000" b="1" i="1" dirty="0">
              <a:latin typeface="Times New Roman CYR" pitchFamily="18" charset="0"/>
              <a:cs typeface="Times New Roman CYR" pitchFamily="18" charset="0"/>
            </a:endParaRPr>
          </a:p>
          <a:p>
            <a:pPr>
              <a:spcBef>
                <a:spcPct val="50000"/>
              </a:spcBef>
            </a:pPr>
            <a:endParaRPr lang="en-US" sz="2400" b="0" dirty="0"/>
          </a:p>
        </p:txBody>
      </p:sp>
      <p:graphicFrame>
        <p:nvGraphicFramePr>
          <p:cNvPr id="193545" name="Object 9"/>
          <p:cNvGraphicFramePr>
            <a:graphicFrameLocks noChangeAspect="1"/>
          </p:cNvGraphicFramePr>
          <p:nvPr>
            <p:ph sz="quarter" idx="3"/>
          </p:nvPr>
        </p:nvGraphicFramePr>
        <p:xfrm>
          <a:off x="4824278" y="5286388"/>
          <a:ext cx="2605242" cy="1208257"/>
        </p:xfrm>
        <a:graphic>
          <a:graphicData uri="http://schemas.openxmlformats.org/presentationml/2006/ole">
            <p:oleObj spid="_x0000_s1027" name="Формула" r:id="rId4" imgW="1066680" imgH="49500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071934" y="2643182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ru-RU" sz="3200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 smtClean="0"/>
              <a:t>Через диагональ и угол между диагоналями</a:t>
            </a:r>
            <a:r>
              <a:rPr lang="en-US" sz="3600" dirty="0" smtClean="0"/>
              <a:t>:</a:t>
            </a:r>
            <a:endParaRPr lang="ru-RU" sz="3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29634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прямоугольника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3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3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3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1000100" y="2214554"/>
          <a:ext cx="2305050" cy="2125663"/>
        </p:xfrm>
        <a:graphic>
          <a:graphicData uri="http://schemas.openxmlformats.org/presentationml/2006/ole">
            <p:oleObj spid="_x0000_s2050" name="Visio" r:id="rId3" imgW="1486814" imgH="1372286" progId="Visio.Drawing.11">
              <p:embed/>
            </p:oleObj>
          </a:graphicData>
        </a:graphic>
      </p:graphicFrame>
      <p:sp>
        <p:nvSpPr>
          <p:cNvPr id="181253" name="Text Box 5"/>
          <p:cNvSpPr txBox="1">
            <a:spLocks noChangeArrowheads="1"/>
          </p:cNvSpPr>
          <p:nvPr/>
        </p:nvSpPr>
        <p:spPr bwMode="auto">
          <a:xfrm>
            <a:off x="4714844" y="1428736"/>
            <a:ext cx="4429156" cy="1477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b="0" dirty="0">
                <a:latin typeface="Times New Roman CYR" pitchFamily="18" charset="0"/>
                <a:cs typeface="Times New Roman CYR" pitchFamily="18" charset="0"/>
              </a:rPr>
              <a:t>Через сторону</a:t>
            </a:r>
            <a:r>
              <a:rPr lang="en-US" sz="3600" b="0" dirty="0">
                <a:latin typeface="Times New Roman CYR" pitchFamily="18" charset="0"/>
                <a:cs typeface="Times New Roman CYR" pitchFamily="18" charset="0"/>
              </a:rPr>
              <a:t>:</a:t>
            </a:r>
          </a:p>
          <a:p>
            <a:pPr>
              <a:spcBef>
                <a:spcPct val="50000"/>
              </a:spcBef>
            </a:pPr>
            <a:endParaRPr lang="en-US" sz="3600" b="0" dirty="0">
              <a:latin typeface="Times New Roman CYR" pitchFamily="18" charset="0"/>
              <a:cs typeface="Times New Roman CYR" pitchFamily="18" charset="0"/>
            </a:endParaRPr>
          </a:p>
        </p:txBody>
      </p:sp>
      <p:pic>
        <p:nvPicPr>
          <p:cNvPr id="1812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000240"/>
            <a:ext cx="151753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1255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5286380" y="4643446"/>
          <a:ext cx="1571636" cy="1635967"/>
        </p:xfrm>
        <a:graphic>
          <a:graphicData uri="http://schemas.openxmlformats.org/presentationml/2006/ole">
            <p:oleObj spid="_x0000_s2051" name="Формула" r:id="rId5" imgW="545760" imgH="58392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43438" y="3429000"/>
            <a:ext cx="3233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 smtClean="0">
                <a:latin typeface="Times New Roman CYR" pitchFamily="18" charset="0"/>
                <a:cs typeface="Times New Roman CYR" pitchFamily="18" charset="0"/>
              </a:rPr>
              <a:t>Через диагональ: </a:t>
            </a:r>
            <a:endParaRPr lang="ru-RU" sz="3600" dirty="0"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квадрата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21" name="Object 5"/>
          <p:cNvGraphicFramePr>
            <a:graphicFrameLocks noChangeAspect="1"/>
          </p:cNvGraphicFramePr>
          <p:nvPr>
            <p:ph sz="quarter" idx="1"/>
          </p:nvPr>
        </p:nvGraphicFramePr>
        <p:xfrm>
          <a:off x="900113" y="1412875"/>
          <a:ext cx="3230562" cy="2052638"/>
        </p:xfrm>
        <a:graphic>
          <a:graphicData uri="http://schemas.openxmlformats.org/presentationml/2006/ole">
            <p:oleObj spid="_x0000_s3074" name="Visio" r:id="rId3" imgW="2268626" imgH="1441209" progId="Visio.Drawing.11">
              <p:embed/>
            </p:oleObj>
          </a:graphicData>
        </a:graphic>
      </p:graphicFrame>
      <p:sp>
        <p:nvSpPr>
          <p:cNvPr id="162822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500562" y="1357298"/>
            <a:ext cx="4181476" cy="217170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 </a:t>
            </a:r>
            <a:r>
              <a:rPr lang="ru-RU" sz="3600" dirty="0">
                <a:latin typeface="Times New Roman CYR" pitchFamily="18" charset="0"/>
                <a:cs typeface="Times New Roman CYR" pitchFamily="18" charset="0"/>
              </a:rPr>
              <a:t>Через сторону и опущенную на нее высоту: </a:t>
            </a:r>
            <a:endParaRPr lang="en-US" sz="3600" dirty="0">
              <a:latin typeface="Times New Roman CYR" pitchFamily="18" charset="0"/>
              <a:cs typeface="Times New Roman CYR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dirty="0"/>
              <a:t>                     </a:t>
            </a:r>
          </a:p>
        </p:txBody>
      </p:sp>
      <p:graphicFrame>
        <p:nvGraphicFramePr>
          <p:cNvPr id="162825" name="Object 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183042" y="2857496"/>
          <a:ext cx="3475494" cy="933452"/>
        </p:xfrm>
        <a:graphic>
          <a:graphicData uri="http://schemas.openxmlformats.org/presentationml/2006/ole">
            <p:oleObj spid="_x0000_s3075" name="Формула" r:id="rId4" imgW="850680" imgH="228600" progId="Equation.3">
              <p:embed/>
            </p:oleObj>
          </a:graphicData>
        </a:graphic>
      </p:graphicFrame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971550" y="3898900"/>
          <a:ext cx="3241675" cy="2060575"/>
        </p:xfrm>
        <a:graphic>
          <a:graphicData uri="http://schemas.openxmlformats.org/presentationml/2006/ole">
            <p:oleObj spid="_x0000_s3076" name="Visio" r:id="rId5" imgW="2268626" imgH="1441209" progId="Visio.Drawing.11">
              <p:embed/>
            </p:oleObj>
          </a:graphicData>
        </a:graphic>
      </p:graphicFrame>
      <p:sp>
        <p:nvSpPr>
          <p:cNvPr id="162827" name="Text Box 11"/>
          <p:cNvSpPr txBox="1">
            <a:spLocks noChangeArrowheads="1"/>
          </p:cNvSpPr>
          <p:nvPr/>
        </p:nvSpPr>
        <p:spPr bwMode="auto">
          <a:xfrm>
            <a:off x="5003800" y="4024313"/>
            <a:ext cx="3600450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0"/>
              <a:t> </a:t>
            </a:r>
            <a:endParaRPr lang="ru-RU" sz="2400" b="0"/>
          </a:p>
        </p:txBody>
      </p:sp>
      <p:graphicFrame>
        <p:nvGraphicFramePr>
          <p:cNvPr id="162828" name="Object 12"/>
          <p:cNvGraphicFramePr>
            <a:graphicFrameLocks noChangeAspect="1"/>
          </p:cNvGraphicFramePr>
          <p:nvPr/>
        </p:nvGraphicFramePr>
        <p:xfrm>
          <a:off x="5143504" y="5286388"/>
          <a:ext cx="3125164" cy="714380"/>
        </p:xfrm>
        <a:graphic>
          <a:graphicData uri="http://schemas.openxmlformats.org/presentationml/2006/ole">
            <p:oleObj spid="_x0000_s3077" name="Формула" r:id="rId6" imgW="761760" imgH="177480" progId="Equation.3">
              <p:embed/>
            </p:oleObj>
          </a:graphicData>
        </a:graphic>
      </p:graphicFrame>
      <p:sp>
        <p:nvSpPr>
          <p:cNvPr id="162829" name="Rectangle 13"/>
          <p:cNvSpPr>
            <a:spLocks noGrp="1" noChangeArrowheads="1"/>
          </p:cNvSpPr>
          <p:nvPr>
            <p:ph sz="quarter" idx="3"/>
          </p:nvPr>
        </p:nvSpPr>
        <p:spPr>
          <a:xfrm>
            <a:off x="4429124" y="3857628"/>
            <a:ext cx="4714876" cy="1714512"/>
          </a:xfrm>
        </p:spPr>
        <p:txBody>
          <a:bodyPr>
            <a:normAutofit fontScale="77500" lnSpcReduction="20000"/>
          </a:bodyPr>
          <a:lstStyle/>
          <a:p>
            <a:r>
              <a:rPr lang="ru-RU" sz="4200" dirty="0">
                <a:effectLst/>
                <a:latin typeface="Times New Roman CYR" pitchFamily="18" charset="0"/>
                <a:cs typeface="Times New Roman CYR" pitchFamily="18" charset="0"/>
              </a:rPr>
              <a:t>Через две прилежащие стороны и угол между ними:</a:t>
            </a:r>
            <a:endParaRPr lang="en-US" sz="4200" dirty="0">
              <a:effectLst/>
              <a:latin typeface="Times New Roman CYR" pitchFamily="18" charset="0"/>
              <a:cs typeface="Times New Roman CYR" pitchFamily="18" charset="0"/>
            </a:endParaRPr>
          </a:p>
          <a:p>
            <a:endParaRPr lang="ru-RU" sz="2400" dirty="0" smtClean="0">
              <a:effectLst/>
            </a:endParaRPr>
          </a:p>
          <a:p>
            <a:endParaRPr lang="ru-RU" sz="2400" dirty="0">
              <a:effectLst/>
            </a:endParaRPr>
          </a:p>
          <a:p>
            <a:pPr>
              <a:buNone/>
            </a:pPr>
            <a:endParaRPr lang="ru-RU" sz="2400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параллелограмма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2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2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2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6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 build="p"/>
      <p:bldP spid="16282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6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857224" y="2143116"/>
          <a:ext cx="3417887" cy="2171700"/>
        </p:xfrm>
        <a:graphic>
          <a:graphicData uri="http://schemas.openxmlformats.org/presentationml/2006/ole">
            <p:oleObj spid="_x0000_s4098" name="Visio" r:id="rId3" imgW="2268626" imgH="1441209" progId="Visio.Drawing.11">
              <p:embed/>
            </p:oleObj>
          </a:graphicData>
        </a:graphic>
      </p:graphicFrame>
      <p:sp>
        <p:nvSpPr>
          <p:cNvPr id="161797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4429124" y="1857364"/>
            <a:ext cx="4322764" cy="2381256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 CYR" pitchFamily="18" charset="0"/>
                <a:cs typeface="Times New Roman CYR" pitchFamily="18" charset="0"/>
              </a:rPr>
              <a:t>Через диагонали и угол между ними:</a:t>
            </a:r>
          </a:p>
          <a:p>
            <a:endParaRPr lang="ru-RU" sz="2400" dirty="0"/>
          </a:p>
        </p:txBody>
      </p:sp>
      <p:graphicFrame>
        <p:nvGraphicFramePr>
          <p:cNvPr id="161801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786314" y="3571876"/>
          <a:ext cx="3532055" cy="1285884"/>
        </p:xfrm>
        <a:graphic>
          <a:graphicData uri="http://schemas.openxmlformats.org/presentationml/2006/ole">
            <p:oleObj spid="_x0000_s4099" name="Формула" r:id="rId4" imgW="1231560" imgH="495000" progId="Equation.3">
              <p:embed/>
            </p:oleObj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параллелограмма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9" name="Object 5"/>
          <p:cNvGraphicFramePr>
            <a:graphicFrameLocks noChangeAspect="1"/>
          </p:cNvGraphicFramePr>
          <p:nvPr>
            <p:ph sz="quarter" idx="1"/>
          </p:nvPr>
        </p:nvGraphicFramePr>
        <p:xfrm>
          <a:off x="755650" y="1412875"/>
          <a:ext cx="2847975" cy="4746625"/>
        </p:xfrm>
        <a:graphic>
          <a:graphicData uri="http://schemas.openxmlformats.org/presentationml/2006/ole">
            <p:oleObj spid="_x0000_s5122" name="Visio" r:id="rId3" imgW="2803208" imgH="4673727" progId="Visio.Drawing.11">
              <p:embed/>
            </p:oleObj>
          </a:graphicData>
        </a:graphic>
      </p:graphicFrame>
      <p:sp>
        <p:nvSpPr>
          <p:cNvPr id="169990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3571868" y="1142984"/>
            <a:ext cx="5572132" cy="1008062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>
                <a:latin typeface="Times New Roman CYR" pitchFamily="18" charset="0"/>
                <a:cs typeface="Times New Roman CYR" pitchFamily="18" charset="0"/>
              </a:rPr>
              <a:t>Через сторону и высоту</a:t>
            </a:r>
            <a:r>
              <a:rPr lang="en-US" sz="3200" dirty="0">
                <a:latin typeface="Times New Roman CYR" pitchFamily="18" charset="0"/>
                <a:cs typeface="Times New Roman CYR" pitchFamily="18" charset="0"/>
              </a:rPr>
              <a:t>:</a:t>
            </a:r>
            <a:endParaRPr lang="ru-RU" sz="3200" dirty="0">
              <a:latin typeface="Times New Roman CYR" pitchFamily="18" charset="0"/>
              <a:cs typeface="Times New Roman CYR" pitchFamily="18" charset="0"/>
            </a:endParaRPr>
          </a:p>
          <a:p>
            <a:endParaRPr lang="ru-RU" sz="3600" dirty="0">
              <a:latin typeface="Times New Roman CYR" pitchFamily="18" charset="0"/>
              <a:cs typeface="Times New Roman CYR" pitchFamily="18" charset="0"/>
            </a:endParaRPr>
          </a:p>
        </p:txBody>
      </p:sp>
      <p:graphicFrame>
        <p:nvGraphicFramePr>
          <p:cNvPr id="169996" name="Object 1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857884" y="1785926"/>
          <a:ext cx="1428760" cy="616364"/>
        </p:xfrm>
        <a:graphic>
          <a:graphicData uri="http://schemas.openxmlformats.org/presentationml/2006/ole">
            <p:oleObj spid="_x0000_s5123" name="Формула" r:id="rId4" imgW="647640" imgH="279360" progId="Equation.3">
              <p:embed/>
            </p:oleObj>
          </a:graphicData>
        </a:graphic>
      </p:graphicFrame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3500430" y="2285992"/>
            <a:ext cx="4824413" cy="10772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115000"/>
              <a:buFont typeface="Arial" pitchFamily="34" charset="0"/>
              <a:buChar char="•"/>
            </a:pPr>
            <a:r>
              <a:rPr lang="ru-RU" sz="28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 CYR" pitchFamily="18" charset="0"/>
                <a:cs typeface="Times New Roman CYR" pitchFamily="18" charset="0"/>
              </a:rPr>
              <a:t>Через сторону и радиус вписанной окружности:</a:t>
            </a:r>
          </a:p>
        </p:txBody>
      </p:sp>
      <p:sp>
        <p:nvSpPr>
          <p:cNvPr id="169998" name="Text Box 14"/>
          <p:cNvSpPr txBox="1">
            <a:spLocks noChangeArrowheads="1"/>
          </p:cNvSpPr>
          <p:nvPr/>
        </p:nvSpPr>
        <p:spPr bwMode="auto">
          <a:xfrm>
            <a:off x="3571868" y="4000504"/>
            <a:ext cx="5072098" cy="172354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tx2"/>
              </a:buClr>
              <a:buSzPct val="115000"/>
              <a:buFont typeface="Arial" pitchFamily="34" charset="0"/>
              <a:buChar char="•"/>
            </a:pPr>
            <a:r>
              <a:rPr lang="ru-RU" sz="28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0" dirty="0">
                <a:latin typeface="Times New Roman CYR" pitchFamily="18" charset="0"/>
                <a:cs typeface="Times New Roman CYR" pitchFamily="18" charset="0"/>
              </a:rPr>
              <a:t>Через</a:t>
            </a:r>
            <a: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сторону и угол ромба:</a:t>
            </a:r>
          </a:p>
          <a:p>
            <a:pPr>
              <a:spcBef>
                <a:spcPct val="50000"/>
              </a:spcBef>
            </a:pPr>
            <a:endParaRPr lang="ru-RU" sz="2800" b="0" dirty="0"/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3714744" y="4868863"/>
            <a:ext cx="4600581" cy="176048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endParaRPr lang="ru-RU" sz="28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115000"/>
              <a:buFont typeface="Arial" pitchFamily="34" charset="0"/>
              <a:buChar char="•"/>
            </a:pPr>
            <a:r>
              <a:rPr lang="ru-RU" sz="2800" b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 CYR" pitchFamily="18" charset="0"/>
                <a:cs typeface="Times New Roman CYR" pitchFamily="18" charset="0"/>
              </a:rPr>
              <a:t>Через диагонали</a:t>
            </a:r>
            <a:r>
              <a:rPr lang="en-US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 CYR" pitchFamily="18" charset="0"/>
                <a:cs typeface="Times New Roman CYR" pitchFamily="18" charset="0"/>
              </a:rPr>
              <a:t>:</a:t>
            </a:r>
            <a:endParaRPr lang="ru-RU" sz="3200" b="0" dirty="0">
              <a:effectLst>
                <a:outerShdw blurRad="38100" dist="38100" dir="2700000" algn="tl">
                  <a:srgbClr val="C0C0C0"/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  <a:p>
            <a:pPr>
              <a:spcBef>
                <a:spcPct val="50000"/>
              </a:spcBef>
            </a:pPr>
            <a:endParaRPr lang="ru-RU" sz="2800" b="0" dirty="0"/>
          </a:p>
        </p:txBody>
      </p:sp>
      <p:graphicFrame>
        <p:nvGraphicFramePr>
          <p:cNvPr id="170000" name="Object 16"/>
          <p:cNvGraphicFramePr>
            <a:graphicFrameLocks noChangeAspect="1"/>
          </p:cNvGraphicFramePr>
          <p:nvPr/>
        </p:nvGraphicFramePr>
        <p:xfrm>
          <a:off x="5643570" y="3429000"/>
          <a:ext cx="1633557" cy="576104"/>
        </p:xfrm>
        <a:graphic>
          <a:graphicData uri="http://schemas.openxmlformats.org/presentationml/2006/ole">
            <p:oleObj spid="_x0000_s5124" name="Формула" r:id="rId5" imgW="698400" imgH="279360" progId="Equation.3">
              <p:embed/>
            </p:oleObj>
          </a:graphicData>
        </a:graphic>
      </p:graphicFrame>
      <p:graphicFrame>
        <p:nvGraphicFramePr>
          <p:cNvPr id="170001" name="Object 17"/>
          <p:cNvGraphicFramePr>
            <a:graphicFrameLocks noChangeAspect="1"/>
          </p:cNvGraphicFramePr>
          <p:nvPr/>
        </p:nvGraphicFramePr>
        <p:xfrm>
          <a:off x="5715008" y="4572008"/>
          <a:ext cx="2538794" cy="785818"/>
        </p:xfrm>
        <a:graphic>
          <a:graphicData uri="http://schemas.openxmlformats.org/presentationml/2006/ole">
            <p:oleObj spid="_x0000_s5125" name="Формула" r:id="rId6" imgW="1079280" imgH="330120" progId="Equation.3">
              <p:embed/>
            </p:oleObj>
          </a:graphicData>
        </a:graphic>
      </p:graphicFrame>
      <p:graphicFrame>
        <p:nvGraphicFramePr>
          <p:cNvPr id="170002" name="Object 18"/>
          <p:cNvGraphicFramePr>
            <a:graphicFrameLocks noChangeAspect="1"/>
          </p:cNvGraphicFramePr>
          <p:nvPr/>
        </p:nvGraphicFramePr>
        <p:xfrm>
          <a:off x="5572132" y="5857892"/>
          <a:ext cx="2071702" cy="942438"/>
        </p:xfrm>
        <a:graphic>
          <a:graphicData uri="http://schemas.openxmlformats.org/presentationml/2006/ole">
            <p:oleObj spid="_x0000_s5126" name="Формула" r:id="rId7" imgW="774360" imgH="431640" progId="Equation.3">
              <p:embed/>
            </p:oleObj>
          </a:graphicData>
        </a:graphic>
      </p:graphicFrame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Запишите формулы площади ромба используя обозначения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9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9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9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7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7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69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69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69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7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0" grpId="0" build="p"/>
      <p:bldP spid="169997" grpId="0"/>
      <p:bldP spid="16999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44</TotalTime>
  <Words>683</Words>
  <Application>Microsoft Office PowerPoint</Application>
  <PresentationFormat>Экран (4:3)</PresentationFormat>
  <Paragraphs>145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 Office</vt:lpstr>
      <vt:lpstr>Visio</vt:lpstr>
      <vt:lpstr>Формула</vt:lpstr>
      <vt:lpstr>Математический диктант</vt:lpstr>
      <vt:lpstr>Запишите формулы площади треугольника используя обозначения рисунка</vt:lpstr>
      <vt:lpstr>Слайд 3</vt:lpstr>
      <vt:lpstr>Запишите формулы площади треугольника используя обозначения рисунка</vt:lpstr>
      <vt:lpstr>Запишите формулы площади прямоугольника используя обозначения рисунка</vt:lpstr>
      <vt:lpstr>Запишите формулы площади квадрата используя обозначения рисунка</vt:lpstr>
      <vt:lpstr>Запишите формулы площади параллелограмма используя обозначения рисунка</vt:lpstr>
      <vt:lpstr>Запишите формулы площади параллелограмма используя обозначения рисунка</vt:lpstr>
      <vt:lpstr>Запишите формулы площади ромба используя обозначения рисунка</vt:lpstr>
      <vt:lpstr>Запишите формулы площади трапеции используя обозначения рисунка</vt:lpstr>
      <vt:lpstr>Запишите формулы площади круга используя обозначения рисунка</vt:lpstr>
      <vt:lpstr>Запишите формулы площади кольца используя обозначения рисунка</vt:lpstr>
      <vt:lpstr>Запишите формулы площади сектора используя обозначения рисунка</vt:lpstr>
      <vt:lpstr>Слайд 14</vt:lpstr>
      <vt:lpstr>Запишите формулы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диктант</dc:title>
  <cp:lastModifiedBy>Нина Байгулова</cp:lastModifiedBy>
  <cp:revision>9</cp:revision>
  <dcterms:modified xsi:type="dcterms:W3CDTF">2013-03-29T17:05:01Z</dcterms:modified>
</cp:coreProperties>
</file>