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6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996633"/>
    <a:srgbClr val="4BEFDB"/>
    <a:srgbClr val="FF66CC"/>
    <a:srgbClr val="FF9966"/>
    <a:srgbClr val="9966FF"/>
    <a:srgbClr val="CCECFF"/>
    <a:srgbClr val="0066FF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0BEFC3-EA25-4CAD-A451-C3B3177856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3051E-1DDE-486B-A403-7AE50AA18A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24DF-B377-40C1-9223-836272B9B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1A8472-114A-49E1-AB01-889D7D51F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03E2-04F5-408B-B9C8-D02E301C0A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FC7A-0C89-4F90-B99E-F13F27271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8D2F2C-F3CC-4D43-86B1-F7A38F729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6CDB0-FC19-4731-B212-99EADB9B9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24AC4-ED40-44EB-BAAF-BEA93276F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0E8D-DEEF-4FE9-82EE-485FD9E5A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50C-14A3-4B2C-9796-CB56C63CE6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FA67EF-EF66-41F5-900D-B4CB68F48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1272570"/>
            <a:ext cx="496001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kern="10" dirty="0" smtClean="0">
                <a:ln w="9525">
                  <a:solidFill>
                    <a:srgbClr val="99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egoe Print" pitchFamily="2" charset="0"/>
                <a:cs typeface="Arial"/>
              </a:rPr>
              <a:t>Правильные </a:t>
            </a:r>
          </a:p>
          <a:p>
            <a:pPr algn="ctr"/>
            <a:r>
              <a:rPr lang="ru-RU" sz="4800" b="1" kern="10" dirty="0" smtClean="0">
                <a:ln w="9525">
                  <a:solidFill>
                    <a:srgbClr val="9966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egoe Print" pitchFamily="2" charset="0"/>
                <a:cs typeface="Arial"/>
              </a:rPr>
              <a:t>многогранники</a:t>
            </a:r>
            <a:endParaRPr lang="ru-RU" sz="4800" b="1" kern="10" dirty="0">
              <a:ln w="9525">
                <a:solidFill>
                  <a:srgbClr val="9966FF"/>
                </a:solidFill>
                <a:round/>
                <a:headEnd/>
                <a:tailEnd/>
              </a:ln>
              <a:solidFill>
                <a:srgbClr val="FF0000"/>
              </a:solidFill>
              <a:latin typeface="Segoe Print" pitchFamily="2" charset="0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810000"/>
            <a:ext cx="47900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Ученика  5 класса МОУ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«Гимназия №1»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г. Печоры Республики Коми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Пахомова Е.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867400" y="1272570"/>
            <a:ext cx="2740114" cy="3009900"/>
            <a:chOff x="3600" y="3024"/>
            <a:chExt cx="768" cy="768"/>
          </a:xfrm>
        </p:grpSpPr>
        <p:sp>
          <p:nvSpPr>
            <p:cNvPr id="5" name="AutoShape 9"/>
            <p:cNvSpPr>
              <a:spLocks noChangeArrowheads="1"/>
            </p:cNvSpPr>
            <p:nvPr/>
          </p:nvSpPr>
          <p:spPr bwMode="auto">
            <a:xfrm>
              <a:off x="3600" y="302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792" y="30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3600" y="36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792" y="36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5099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Рисунок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01" y="1600200"/>
            <a:ext cx="7192474" cy="411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03190" y="762000"/>
            <a:ext cx="3870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/>
              <a:t>«Тайная вечеря»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343400" y="762000"/>
            <a:ext cx="366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/>
              <a:t>Сальвадор Дали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30069"/>
            <a:ext cx="3257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Мои работы: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r="3726"/>
          <a:stretch/>
        </p:blipFill>
        <p:spPr>
          <a:xfrm>
            <a:off x="152400" y="2248436"/>
            <a:ext cx="5296558" cy="45344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54" t="-461" r="2881" b="461"/>
          <a:stretch/>
        </p:blipFill>
        <p:spPr>
          <a:xfrm>
            <a:off x="3924000" y="838200"/>
            <a:ext cx="5220000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48958" y="5887792"/>
            <a:ext cx="3674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Звездчатый икосаэдр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46" y="1647557"/>
            <a:ext cx="144621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803" y="2714357"/>
            <a:ext cx="16573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14287"/>
            <a:ext cx="199231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381000" y="609600"/>
            <a:ext cx="83058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66FF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Arial"/>
                <a:cs typeface="Arial"/>
              </a:rPr>
              <a:t>Правильные многогранники</a:t>
            </a: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857375"/>
            <a:ext cx="16129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4803686" y="3314700"/>
            <a:ext cx="1600200" cy="1600200"/>
            <a:chOff x="3600" y="3024"/>
            <a:chExt cx="768" cy="768"/>
          </a:xfrm>
        </p:grpSpPr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>
              <a:off x="3600" y="302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3792" y="30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 flipV="1">
              <a:off x="3600" y="36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3792" y="36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0" y="4953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Правильным называют многогранник, все грани которого – равные правильные многоугольники и в каждой вершине сходится одинаковое число граней.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1000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0541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524000" y="181098"/>
            <a:ext cx="7239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Правильный тетраэдр составлен из четырех равносторонних треугольников. Каждая его вершина является вершиной трех треугольников</a:t>
            </a:r>
            <a:r>
              <a:rPr lang="ru-RU" b="1" i="1" dirty="0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1371600" cy="133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676400" y="1522413"/>
            <a:ext cx="7162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Правильный октаэдр составлен из восьми равносторонних треугольников. Каждая его вершина является вершиной четырех треугольников.</a:t>
            </a:r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1143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611" name="Group 11"/>
          <p:cNvGrpSpPr>
            <a:grpSpLocks/>
          </p:cNvGrpSpPr>
          <p:nvPr/>
        </p:nvGrpSpPr>
        <p:grpSpPr bwMode="auto">
          <a:xfrm>
            <a:off x="304800" y="4343400"/>
            <a:ext cx="990600" cy="914400"/>
            <a:chOff x="3600" y="3024"/>
            <a:chExt cx="768" cy="768"/>
          </a:xfrm>
        </p:grpSpPr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>
              <a:off x="3600" y="302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3792" y="30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 flipV="1">
              <a:off x="3600" y="360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3792" y="36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752600" y="2970213"/>
            <a:ext cx="7162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4BEF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Правильный икосаэдр составлен из двадцати равносторонних треугольников. Каждая его вершина является вершиной пяти треугольников.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1828800" y="4265613"/>
            <a:ext cx="716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Куб (гексаэдр) составлен из шести квадратов. Каждая его вершина является вершиной трех квадратов.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1828800" y="5484813"/>
            <a:ext cx="7162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Правильный додекаэдр составлен из двенадцати правильных пятиугольников. Каждая его вершина является вершиной трех правильных пятиугольников</a:t>
            </a:r>
            <a:r>
              <a:rPr lang="ru-RU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25624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11811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5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5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786765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9933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3366"/>
                    </a:gs>
                    <a:gs pos="50000">
                      <a:srgbClr val="993366">
                        <a:gamma/>
                        <a:shade val="0"/>
                        <a:invGamma/>
                      </a:srgbClr>
                    </a:gs>
                    <a:gs pos="100000">
                      <a:srgbClr val="993366"/>
                    </a:gs>
                  </a:gsLst>
                  <a:lin ang="5400000" scaled="1"/>
                </a:gradFill>
                <a:latin typeface="Arial"/>
                <a:cs typeface="Arial"/>
              </a:rPr>
              <a:t>Исследовательская работа "Формула Эйлера"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1524000" y="1828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6761" name="Group 137"/>
          <p:cNvGraphicFramePr>
            <a:graphicFrameLocks noGrp="1"/>
          </p:cNvGraphicFramePr>
          <p:nvPr/>
        </p:nvGraphicFramePr>
        <p:xfrm>
          <a:off x="457200" y="1600200"/>
          <a:ext cx="8305800" cy="329184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Правильный многогранник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граней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вершин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ребер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Додекаэдр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Икосаэдер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62" name="Text Box 138"/>
          <p:cNvSpPr txBox="1">
            <a:spLocks noChangeArrowheads="1"/>
          </p:cNvSpPr>
          <p:nvPr/>
        </p:nvSpPr>
        <p:spPr bwMode="auto">
          <a:xfrm>
            <a:off x="76200" y="53340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Используя модели правильных многогранников заполните таблицу.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457200" y="1600200"/>
          <a:ext cx="8305800" cy="329184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Правильный многогранник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граней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вершин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ребер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Додекаэдр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Икосаэдер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99060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Таблица №1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22" name="Group 50"/>
          <p:cNvGraphicFramePr>
            <a:graphicFrameLocks noGrp="1"/>
          </p:cNvGraphicFramePr>
          <p:nvPr/>
        </p:nvGraphicFramePr>
        <p:xfrm>
          <a:off x="1524000" y="1857375"/>
          <a:ext cx="6096000" cy="4391979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Правильный многогранник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граней и вершин (Г+В)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ребер (Р)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Додекаэдр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Икосаэдр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381000" y="60960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Заполните таблицу №2, используя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предыдущие данные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Group 4"/>
          <p:cNvGraphicFramePr>
            <a:graphicFrameLocks noGrp="1"/>
          </p:cNvGraphicFramePr>
          <p:nvPr/>
        </p:nvGraphicFramePr>
        <p:xfrm>
          <a:off x="1524000" y="1857375"/>
          <a:ext cx="6096000" cy="4391979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Правильный многогранник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граней и вершин (Г+В)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Число ребер (Р)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Тетраэдр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4+4=8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6+8=14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Октаэдр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8+6=14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Додекаэдр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12+20=32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Икосаэдр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20+12=32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3246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Формула Эйлера</a:t>
            </a:r>
          </a:p>
        </p:txBody>
      </p:sp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1981200" y="2438400"/>
            <a:ext cx="5257800" cy="1447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Г+В=Р+2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0" y="45720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Сумма числа граней и вершин равна числу ребер, увеличенному на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0" b="2362"/>
          <a:stretch>
            <a:fillRect/>
          </a:stretch>
        </p:blipFill>
        <p:spPr bwMode="auto">
          <a:xfrm>
            <a:off x="304800" y="304800"/>
            <a:ext cx="2514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429000" y="609600"/>
            <a:ext cx="5181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Икосаэдро - додекаэдровая </a:t>
            </a:r>
          </a:p>
          <a:p>
            <a:pPr algn="ctr"/>
            <a:r>
              <a:rPr lang="ru-RU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Земли</a:t>
            </a:r>
          </a:p>
        </p:txBody>
      </p:sp>
      <p:pic>
        <p:nvPicPr>
          <p:cNvPr id="31750" name="Picture 6" descr="kepler-spheres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27241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733800" y="3962400"/>
            <a:ext cx="4572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Модель Солнечной</a:t>
            </a:r>
          </a:p>
          <a:p>
            <a:pPr algn="ctr"/>
            <a:r>
              <a:rPr lang="ru-RU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И. Кеплера</a:t>
            </a:r>
          </a:p>
          <a:p>
            <a:pPr algn="ctr"/>
            <a:r>
              <a:rPr lang="ru-RU" sz="32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«Космический кубок»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279</Words>
  <Application>Microsoft Office PowerPoint</Application>
  <PresentationFormat>Экран (4:3)</PresentationFormat>
  <Paragraphs>88</Paragraphs>
  <Slides>11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mama</dc:creator>
  <cp:lastModifiedBy>mama</cp:lastModifiedBy>
  <cp:revision>10</cp:revision>
  <cp:lastPrinted>1601-01-01T00:00:00Z</cp:lastPrinted>
  <dcterms:created xsi:type="dcterms:W3CDTF">1601-01-01T00:00:00Z</dcterms:created>
  <dcterms:modified xsi:type="dcterms:W3CDTF">2013-11-05T16:36:03Z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