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8" r:id="rId12"/>
    <p:sldId id="265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2F35-6D20-49FE-AD72-63CD9B9D487C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886F-4341-4433-9FD4-B0EEED9DB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564904"/>
            <a:ext cx="864096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dirty="0" smtClean="0">
                <a:latin typeface="+mn-lt"/>
              </a:rPr>
              <a:t>Использование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ru-RU" dirty="0" smtClean="0">
                <a:latin typeface="+mn-lt"/>
              </a:rPr>
              <a:t>алгоритма </a:t>
            </a:r>
            <a:r>
              <a:rPr lang="ru-RU" dirty="0">
                <a:latin typeface="+mn-lt"/>
              </a:rPr>
              <a:t>ветвления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при решении физико-математических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ru-RU" dirty="0" smtClean="0">
                <a:latin typeface="+mn-lt"/>
              </a:rPr>
              <a:t>задач на </a:t>
            </a:r>
            <a:r>
              <a:rPr lang="ru-RU" dirty="0">
                <a:latin typeface="+mn-lt"/>
              </a:rPr>
              <a:t>Паскале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Блок-схема решения задачи №3</a:t>
            </a:r>
            <a:endParaRPr lang="ru-RU" sz="2400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99792" y="1412776"/>
            <a:ext cx="2592288" cy="514306"/>
          </a:xfrm>
          <a:prstGeom prst="flowChartInputOutpu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051" name="AutoShape 3"/>
          <p:cNvCxnSpPr>
            <a:cxnSpLocks noChangeShapeType="1"/>
          </p:cNvCxnSpPr>
          <p:nvPr/>
        </p:nvCxnSpPr>
        <p:spPr bwMode="auto">
          <a:xfrm>
            <a:off x="5436096" y="3573016"/>
            <a:ext cx="0" cy="64807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52" name="AutoShape 4"/>
          <p:cNvCxnSpPr>
            <a:cxnSpLocks noChangeShapeType="1"/>
          </p:cNvCxnSpPr>
          <p:nvPr/>
        </p:nvCxnSpPr>
        <p:spPr bwMode="auto">
          <a:xfrm>
            <a:off x="2411760" y="3573016"/>
            <a:ext cx="0" cy="64807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59832" y="1484784"/>
            <a:ext cx="2016224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введите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сопр-я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362025" y="4299145"/>
            <a:ext cx="2232248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r0=r1*r2/(r1+r2)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059832" y="3140968"/>
            <a:ext cx="1584176" cy="864096"/>
          </a:xfrm>
          <a:prstGeom prst="flowChartDecision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419872" y="3429000"/>
            <a:ext cx="901824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 = 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753484" y="4253594"/>
            <a:ext cx="1440160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r0=r1+r2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H="1">
            <a:off x="2411760" y="3573016"/>
            <a:ext cx="65722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>
            <a:off x="4644008" y="3573016"/>
            <a:ext cx="790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716016" y="3212976"/>
            <a:ext cx="648072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11760" y="3212976"/>
            <a:ext cx="515491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555776" y="2276872"/>
            <a:ext cx="2808312" cy="514306"/>
          </a:xfrm>
          <a:prstGeom prst="flowChartInputOutpu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771800" y="2348880"/>
            <a:ext cx="2664296" cy="4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введите тип цепи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64" name="AutoShape 16"/>
          <p:cNvCxnSpPr>
            <a:cxnSpLocks noChangeShapeType="1"/>
          </p:cNvCxnSpPr>
          <p:nvPr/>
        </p:nvCxnSpPr>
        <p:spPr bwMode="auto">
          <a:xfrm>
            <a:off x="3851920" y="2780928"/>
            <a:ext cx="0" cy="35354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5" name="AutoShape 17"/>
          <p:cNvCxnSpPr>
            <a:cxnSpLocks noChangeShapeType="1"/>
          </p:cNvCxnSpPr>
          <p:nvPr/>
        </p:nvCxnSpPr>
        <p:spPr bwMode="auto">
          <a:xfrm>
            <a:off x="3851920" y="1916832"/>
            <a:ext cx="0" cy="35354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475656" y="4221088"/>
            <a:ext cx="1676772" cy="4285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283968" y="4221088"/>
            <a:ext cx="2016224" cy="50059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068" name="AutoShape 20"/>
          <p:cNvCxnSpPr>
            <a:cxnSpLocks noChangeShapeType="1"/>
          </p:cNvCxnSpPr>
          <p:nvPr/>
        </p:nvCxnSpPr>
        <p:spPr bwMode="auto">
          <a:xfrm>
            <a:off x="2411760" y="4653136"/>
            <a:ext cx="0" cy="36004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5436096" y="4725144"/>
            <a:ext cx="0" cy="28803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3851920" y="5013176"/>
            <a:ext cx="0" cy="22858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>
            <a:off x="2411760" y="5013176"/>
            <a:ext cx="3024336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2699792" y="5229200"/>
            <a:ext cx="2160240" cy="419064"/>
          </a:xfrm>
          <a:prstGeom prst="flowChartInputOutpu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97799" y="5212000"/>
            <a:ext cx="1296144" cy="32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вывод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4" name="AutoShape 26"/>
          <p:cNvCxnSpPr>
            <a:cxnSpLocks noChangeShapeType="1"/>
          </p:cNvCxnSpPr>
          <p:nvPr/>
        </p:nvCxnSpPr>
        <p:spPr bwMode="auto">
          <a:xfrm>
            <a:off x="3851920" y="5661248"/>
            <a:ext cx="0" cy="22858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064896" cy="645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i="1" dirty="0" smtClean="0"/>
              <a:t>program   </a:t>
            </a:r>
            <a:r>
              <a:rPr lang="en-US" sz="2800" i="1" dirty="0" err="1" smtClean="0"/>
              <a:t>rezistor</a:t>
            </a:r>
            <a:r>
              <a:rPr lang="en-US" sz="2800" i="1" dirty="0" smtClean="0"/>
              <a:t>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err="1" smtClean="0"/>
              <a:t>var</a:t>
            </a:r>
            <a:r>
              <a:rPr lang="en-US" sz="2800" i="1" dirty="0" smtClean="0"/>
              <a:t>   r1,r2,k  :integer;  r0 :real;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begin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err="1" smtClean="0"/>
              <a:t>writeln</a:t>
            </a:r>
            <a:r>
              <a:rPr lang="ru-RU" sz="2800" i="1" dirty="0" smtClean="0"/>
              <a:t>(‘введите два сопротивления);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err="1" smtClean="0"/>
              <a:t>readln</a:t>
            </a:r>
            <a:r>
              <a:rPr lang="ru-RU" sz="2800" i="1" dirty="0" smtClean="0"/>
              <a:t> (</a:t>
            </a:r>
            <a:r>
              <a:rPr lang="en-US" sz="2800" i="1" dirty="0" smtClean="0"/>
              <a:t>r</a:t>
            </a:r>
            <a:r>
              <a:rPr lang="ru-RU" sz="2800" i="1" dirty="0" smtClean="0"/>
              <a:t>1,</a:t>
            </a:r>
            <a:r>
              <a:rPr lang="en-US" sz="2800" i="1" dirty="0" smtClean="0"/>
              <a:t>r</a:t>
            </a:r>
            <a:r>
              <a:rPr lang="ru-RU" sz="2800" i="1" dirty="0" smtClean="0"/>
              <a:t>2);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err="1" smtClean="0"/>
              <a:t>writeln</a:t>
            </a:r>
            <a:r>
              <a:rPr lang="ru-RU" sz="2800" i="1" dirty="0" smtClean="0"/>
              <a:t>(‘введите тип соединения: </a:t>
            </a:r>
            <a:endParaRPr lang="en-US" sz="2800" i="1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               </a:t>
            </a:r>
            <a:r>
              <a:rPr lang="ru-RU" sz="2800" i="1" dirty="0" smtClean="0"/>
              <a:t>1- последов., 2 – </a:t>
            </a:r>
            <a:r>
              <a:rPr lang="ru-RU" sz="2800" i="1" dirty="0" err="1" smtClean="0"/>
              <a:t>паралл</a:t>
            </a:r>
            <a:r>
              <a:rPr lang="ru-RU" sz="2800" i="1" dirty="0" smtClean="0"/>
              <a:t>.');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err="1" smtClean="0"/>
              <a:t>readln</a:t>
            </a:r>
            <a:r>
              <a:rPr lang="en-US" sz="2800" i="1" dirty="0" smtClean="0"/>
              <a:t> (k);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if k=1 then r0 = r1 + r2 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     else 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ru-RU" sz="2800" i="1" dirty="0" smtClean="0"/>
              <a:t>           </a:t>
            </a:r>
            <a:r>
              <a:rPr lang="en-US" sz="2800" i="1" dirty="0" smtClean="0"/>
              <a:t>r</a:t>
            </a:r>
            <a:r>
              <a:rPr lang="ru-RU" sz="2800" i="1" dirty="0" smtClean="0"/>
              <a:t>0 = </a:t>
            </a:r>
            <a:r>
              <a:rPr lang="en-US" sz="2800" i="1" dirty="0" smtClean="0"/>
              <a:t>r</a:t>
            </a:r>
            <a:r>
              <a:rPr lang="ru-RU" sz="2800" i="1" dirty="0" smtClean="0"/>
              <a:t>1 * </a:t>
            </a:r>
            <a:r>
              <a:rPr lang="en-US" sz="2800" i="1" dirty="0" smtClean="0"/>
              <a:t>r</a:t>
            </a:r>
            <a:r>
              <a:rPr lang="ru-RU" sz="2800" i="1" dirty="0" smtClean="0"/>
              <a:t>2 / (</a:t>
            </a:r>
            <a:r>
              <a:rPr lang="en-US" sz="2800" i="1" dirty="0" smtClean="0"/>
              <a:t>r</a:t>
            </a:r>
            <a:r>
              <a:rPr lang="ru-RU" sz="2800" i="1" dirty="0" smtClean="0"/>
              <a:t>1 + </a:t>
            </a:r>
            <a:r>
              <a:rPr lang="en-US" sz="2800" i="1" dirty="0" smtClean="0"/>
              <a:t>r</a:t>
            </a:r>
            <a:r>
              <a:rPr lang="ru-RU" sz="2800" i="1" dirty="0" smtClean="0"/>
              <a:t>2);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write</a:t>
            </a:r>
            <a:r>
              <a:rPr lang="ru-RU" sz="2800" i="1" dirty="0" smtClean="0"/>
              <a:t> (‘общее сопротивление цепи = ‘, r0 :4 :1);</a:t>
            </a:r>
            <a:endParaRPr lang="ru-RU" sz="2800" dirty="0" smtClean="0"/>
          </a:p>
          <a:p>
            <a:pPr>
              <a:lnSpc>
                <a:spcPct val="114000"/>
              </a:lnSpc>
            </a:pPr>
            <a:r>
              <a:rPr lang="en-US" sz="2800" i="1" dirty="0" smtClean="0"/>
              <a:t>end</a:t>
            </a:r>
            <a:r>
              <a:rPr lang="ru-RU" sz="2800" i="1" dirty="0" smtClean="0"/>
              <a:t>.</a:t>
            </a:r>
            <a:r>
              <a:rPr lang="ru-RU" sz="2800" dirty="0" smtClean="0"/>
              <a:t>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784887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Задача №4</a:t>
            </a:r>
          </a:p>
          <a:p>
            <a:pPr algn="just">
              <a:spcBef>
                <a:spcPts val="600"/>
              </a:spcBef>
            </a:pPr>
            <a:r>
              <a:rPr lang="ru-RU" sz="2800" dirty="0" smtClean="0"/>
              <a:t>Программа запрашивает ввод двух координат некоей точки, анализирует введенные числа и выводит сообщение – какой четверти координатной плоскости принадлежит эта </a:t>
            </a:r>
            <a:r>
              <a:rPr lang="ru-RU" sz="2800" dirty="0" smtClean="0"/>
              <a:t>точка.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820891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 smtClean="0"/>
              <a:t>Алгоритм решения:</a:t>
            </a:r>
          </a:p>
          <a:p>
            <a:r>
              <a:rPr lang="ru-RU" sz="2800" dirty="0" smtClean="0"/>
              <a:t>- запросить и ввести координаты точки;</a:t>
            </a:r>
          </a:p>
          <a:p>
            <a:pPr>
              <a:buFontTx/>
              <a:buChar char="-"/>
            </a:pPr>
            <a:r>
              <a:rPr lang="ru-RU" sz="2800" dirty="0" smtClean="0"/>
              <a:t> проанализировать четыре различных комбинации чисел;</a:t>
            </a:r>
          </a:p>
          <a:p>
            <a:pPr>
              <a:buFontTx/>
              <a:buChar char="-"/>
            </a:pPr>
            <a:r>
              <a:rPr lang="ru-RU" sz="2800" dirty="0" smtClean="0"/>
              <a:t> для каждого случая сделать вывод соответствующего </a:t>
            </a:r>
            <a:r>
              <a:rPr lang="ru-RU" sz="2800" dirty="0" smtClean="0"/>
              <a:t>сообщения.</a:t>
            </a:r>
            <a:endParaRPr lang="ru-RU" sz="2800" dirty="0" smtClean="0"/>
          </a:p>
          <a:p>
            <a:pPr>
              <a:spcBef>
                <a:spcPts val="1200"/>
              </a:spcBef>
            </a:pPr>
            <a:r>
              <a:rPr lang="ru-RU" sz="2800" dirty="0" smtClean="0"/>
              <a:t>Решение задачи будет более простым, если использовать неполное ветвление.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20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i="1" dirty="0" smtClean="0"/>
              <a:t>program    </a:t>
            </a:r>
            <a:r>
              <a:rPr lang="en-US" sz="2800" i="1" dirty="0" err="1" smtClean="0"/>
              <a:t>koordinat_plosk</a:t>
            </a:r>
            <a:r>
              <a:rPr lang="en-US" sz="2800" i="1" dirty="0" smtClean="0"/>
              <a:t>;</a:t>
            </a: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en-US" sz="2800" i="1" dirty="0" err="1" smtClean="0"/>
              <a:t>var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a,b</a:t>
            </a:r>
            <a:r>
              <a:rPr lang="en-US" sz="2800" i="1" dirty="0" smtClean="0"/>
              <a:t> :integer;</a:t>
            </a: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en-US" sz="2800" i="1" dirty="0" smtClean="0"/>
              <a:t>begin</a:t>
            </a: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en-US" sz="2800" i="1" dirty="0" err="1" smtClean="0"/>
              <a:t>writeln</a:t>
            </a:r>
            <a:r>
              <a:rPr lang="ru-RU" sz="2800" i="1" dirty="0" smtClean="0"/>
              <a:t>(‘введите две координаты точки’);</a:t>
            </a: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en-US" sz="2800" i="1" dirty="0" err="1" smtClean="0"/>
              <a:t>readln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a,b</a:t>
            </a:r>
            <a:r>
              <a:rPr lang="en-US" sz="2800" i="1" dirty="0" smtClean="0"/>
              <a:t>);</a:t>
            </a:r>
            <a:endParaRPr lang="ru-RU" sz="2800" dirty="0" smtClean="0"/>
          </a:p>
          <a:p>
            <a:pPr>
              <a:lnSpc>
                <a:spcPct val="130000"/>
              </a:lnSpc>
            </a:pPr>
            <a:r>
              <a:rPr lang="en-US" sz="2800" i="1" dirty="0" smtClean="0"/>
              <a:t>if (a</a:t>
            </a:r>
            <a:r>
              <a:rPr lang="ru-RU" sz="2800" i="1" dirty="0" smtClean="0"/>
              <a:t> </a:t>
            </a:r>
            <a:r>
              <a:rPr lang="en-US" sz="2800" i="1" dirty="0" smtClean="0"/>
              <a:t>&gt; 0) and (b</a:t>
            </a:r>
            <a:r>
              <a:rPr lang="ru-RU" sz="2800" i="1" dirty="0" smtClean="0"/>
              <a:t> </a:t>
            </a:r>
            <a:r>
              <a:rPr lang="en-US" sz="2800" i="1" dirty="0" smtClean="0"/>
              <a:t>&gt; 0) then write (‘</a:t>
            </a:r>
            <a:r>
              <a:rPr lang="ru-RU" sz="2800" i="1" dirty="0" smtClean="0"/>
              <a:t>1 четверть</a:t>
            </a:r>
            <a:r>
              <a:rPr lang="en-US" sz="2800" i="1" dirty="0" smtClean="0"/>
              <a:t>’) ;</a:t>
            </a:r>
          </a:p>
          <a:p>
            <a:pPr>
              <a:lnSpc>
                <a:spcPct val="130000"/>
              </a:lnSpc>
            </a:pPr>
            <a:r>
              <a:rPr lang="en-US" sz="2800" i="1" dirty="0" smtClean="0"/>
              <a:t>if (a</a:t>
            </a:r>
            <a:r>
              <a:rPr lang="ru-RU" sz="2800" i="1" dirty="0" smtClean="0"/>
              <a:t> </a:t>
            </a:r>
            <a:r>
              <a:rPr lang="en-US" sz="2800" i="1" dirty="0" smtClean="0"/>
              <a:t>&lt; 0) and (b</a:t>
            </a:r>
            <a:r>
              <a:rPr lang="ru-RU" sz="2800" i="1" dirty="0" smtClean="0"/>
              <a:t> </a:t>
            </a:r>
            <a:r>
              <a:rPr lang="en-US" sz="2800" i="1" dirty="0" smtClean="0"/>
              <a:t>&gt; 0) then write (‘</a:t>
            </a:r>
            <a:r>
              <a:rPr lang="ru-RU" sz="2800" i="1" dirty="0" smtClean="0"/>
              <a:t>2 четверть</a:t>
            </a:r>
            <a:r>
              <a:rPr lang="en-US" sz="2800" i="1" dirty="0" smtClean="0"/>
              <a:t>’) ;</a:t>
            </a:r>
          </a:p>
          <a:p>
            <a:pPr>
              <a:lnSpc>
                <a:spcPct val="130000"/>
              </a:lnSpc>
            </a:pPr>
            <a:r>
              <a:rPr lang="en-US" sz="2800" i="1" dirty="0" smtClean="0"/>
              <a:t>if (a</a:t>
            </a:r>
            <a:r>
              <a:rPr lang="ru-RU" sz="2800" i="1" dirty="0" smtClean="0"/>
              <a:t> </a:t>
            </a:r>
            <a:r>
              <a:rPr lang="en-US" sz="2800" i="1" dirty="0" smtClean="0"/>
              <a:t>&lt; 0) and (b</a:t>
            </a:r>
            <a:r>
              <a:rPr lang="ru-RU" sz="2800" i="1" dirty="0" smtClean="0"/>
              <a:t> </a:t>
            </a:r>
            <a:r>
              <a:rPr lang="en-US" sz="2800" i="1" dirty="0" smtClean="0"/>
              <a:t>&lt; 0) then write (‘</a:t>
            </a:r>
            <a:r>
              <a:rPr lang="ru-RU" sz="2800" i="1" dirty="0" smtClean="0"/>
              <a:t>3 четверть</a:t>
            </a:r>
            <a:r>
              <a:rPr lang="en-US" sz="2800" i="1" dirty="0" smtClean="0"/>
              <a:t>’) ;</a:t>
            </a:r>
          </a:p>
          <a:p>
            <a:pPr>
              <a:lnSpc>
                <a:spcPct val="130000"/>
              </a:lnSpc>
            </a:pPr>
            <a:r>
              <a:rPr lang="en-US" sz="2800" i="1" dirty="0" smtClean="0"/>
              <a:t>if (a</a:t>
            </a:r>
            <a:r>
              <a:rPr lang="ru-RU" sz="2800" i="1" dirty="0" smtClean="0"/>
              <a:t> </a:t>
            </a:r>
            <a:r>
              <a:rPr lang="en-US" sz="2800" i="1" dirty="0" smtClean="0"/>
              <a:t>&gt; 0) and (b</a:t>
            </a:r>
            <a:r>
              <a:rPr lang="ru-RU" sz="2800" i="1" dirty="0" smtClean="0"/>
              <a:t> </a:t>
            </a:r>
            <a:r>
              <a:rPr lang="en-US" sz="2800" i="1" dirty="0" smtClean="0"/>
              <a:t>&lt; 0) then write (‘</a:t>
            </a:r>
            <a:r>
              <a:rPr lang="ru-RU" sz="2800" i="1" dirty="0" smtClean="0"/>
              <a:t>4 четверть</a:t>
            </a:r>
            <a:r>
              <a:rPr lang="en-US" sz="2800" i="1" dirty="0" smtClean="0"/>
              <a:t>’) ;</a:t>
            </a:r>
          </a:p>
          <a:p>
            <a:pPr>
              <a:lnSpc>
                <a:spcPct val="130000"/>
              </a:lnSpc>
            </a:pPr>
            <a:r>
              <a:rPr lang="en-US" sz="2800" i="1" dirty="0" smtClean="0"/>
              <a:t>end.</a:t>
            </a:r>
            <a:r>
              <a:rPr lang="en-US" sz="2800" dirty="0" smtClean="0"/>
              <a:t> 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424936" cy="428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800" dirty="0" smtClean="0"/>
              <a:t>От станции к даче едет велосипедист. Проезжая мимо лодочной станции, он имел скорость </a:t>
            </a:r>
            <a:r>
              <a:rPr lang="en-US" sz="3200" b="1" dirty="0" smtClean="0"/>
              <a:t>v</a:t>
            </a:r>
            <a:r>
              <a:rPr lang="ru-RU" sz="3200" b="1" baseline="-25000" dirty="0" smtClean="0"/>
              <a:t>0</a:t>
            </a:r>
            <a:r>
              <a:rPr lang="ru-RU" sz="3200" dirty="0" smtClean="0"/>
              <a:t> </a:t>
            </a:r>
            <a:r>
              <a:rPr lang="ru-RU" sz="2800" dirty="0" smtClean="0"/>
              <a:t>км/час. До дачи ему оставалось проехать </a:t>
            </a:r>
            <a:r>
              <a:rPr lang="en-US" sz="3200" b="1" dirty="0" smtClean="0"/>
              <a:t>s</a:t>
            </a:r>
            <a:r>
              <a:rPr lang="ru-RU" sz="2800" dirty="0" smtClean="0"/>
              <a:t> км. На это он потратил времени </a:t>
            </a:r>
            <a:r>
              <a:rPr lang="en-US" sz="3200" b="1" dirty="0" smtClean="0"/>
              <a:t>t</a:t>
            </a:r>
            <a:r>
              <a:rPr lang="ru-RU" sz="2800" dirty="0" smtClean="0"/>
              <a:t> час. Нужно ввести значения </a:t>
            </a:r>
            <a:r>
              <a:rPr lang="en-US" sz="3200" b="1" dirty="0" smtClean="0"/>
              <a:t>s</a:t>
            </a:r>
            <a:r>
              <a:rPr lang="ru-RU" sz="3200" b="1" dirty="0" smtClean="0"/>
              <a:t>,  </a:t>
            </a:r>
            <a:r>
              <a:rPr lang="en-US" sz="3200" b="1" dirty="0" smtClean="0"/>
              <a:t>t</a:t>
            </a:r>
            <a:r>
              <a:rPr lang="ru-RU" sz="3200" b="1" dirty="0" smtClean="0"/>
              <a:t>,   </a:t>
            </a:r>
            <a:r>
              <a:rPr lang="en-US" sz="3200" b="1" dirty="0" smtClean="0"/>
              <a:t>v</a:t>
            </a:r>
            <a:r>
              <a:rPr lang="ru-RU" sz="3200" b="1" baseline="-25000" dirty="0" smtClean="0"/>
              <a:t>0 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и ответить, каким было движение велосипедиста – равномерным, равноускоренным или </a:t>
            </a:r>
            <a:r>
              <a:rPr lang="ru-RU" sz="2800" dirty="0" err="1" smtClean="0"/>
              <a:t>равно-замедленным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6632"/>
            <a:ext cx="8424936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ru-RU" sz="2800" u="sng" dirty="0" smtClean="0"/>
              <a:t>Повторение пройденного материала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что называется алгоритмом?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какие базовые типы алгоритмов?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в чем отличие условных алгоритмов с полным и неполным ветвлением?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какова структура программы на Паскале?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какие типы переменных используются в языке Паскаль?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какова структура ветвления на Паскале?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сколько операторов разрешает синтаксис IF ставить после THEN и ELSE?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как преодолеть эту трудность? Как записывается составной оператор?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sz="2800" dirty="0" smtClean="0"/>
              <a:t>что такое форматируемый вывод и для чего он нужен?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777686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u="sng" dirty="0"/>
              <a:t>Задача №1</a:t>
            </a:r>
          </a:p>
          <a:p>
            <a:r>
              <a:rPr lang="ru-RU" sz="2800" dirty="0"/>
              <a:t>Т</a:t>
            </a:r>
            <a:r>
              <a:rPr lang="ru-RU" sz="2800" dirty="0" smtClean="0"/>
              <a:t>ребуется </a:t>
            </a:r>
            <a:r>
              <a:rPr lang="ru-RU" sz="2800" dirty="0"/>
              <a:t>запросить значения трех углов и по введенным значениям определить, можно ли по этим углам построить треугольник</a:t>
            </a:r>
            <a:r>
              <a:rPr lang="ru-RU" sz="2800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852936"/>
            <a:ext cx="784887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/>
              <a:t>Алгоритм решения: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запрашиваем значения углов и вводим их с клавиатуры;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анализируем сумму углов: если она равна 180</a:t>
            </a:r>
            <a:r>
              <a:rPr lang="ru-RU" sz="2800" baseline="30000" dirty="0" smtClean="0"/>
              <a:t>0</a:t>
            </a:r>
            <a:r>
              <a:rPr lang="ru-RU" sz="2800" dirty="0" smtClean="0"/>
              <a:t>, то сообщаем «треугольник существует», в противном случае выводим «треугольник не существует».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79512" y="4396663"/>
            <a:ext cx="3215060" cy="854114"/>
          </a:xfrm>
          <a:prstGeom prst="flowChartInputOutpu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683719" y="1268760"/>
            <a:ext cx="7970031" cy="5328592"/>
            <a:chOff x="3008" y="3444"/>
            <a:chExt cx="6247" cy="4155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4800" y="3444"/>
              <a:ext cx="2280" cy="810"/>
            </a:xfrm>
            <a:prstGeom prst="flowChartInputOutpu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4875" y="4673"/>
              <a:ext cx="2070" cy="1381"/>
            </a:xfrm>
            <a:prstGeom prst="flowChartDecis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6780" y="5883"/>
              <a:ext cx="2475" cy="666"/>
            </a:xfrm>
            <a:prstGeom prst="flowChartInputOutpu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6151" name="AutoShape 7"/>
            <p:cNvCxnSpPr>
              <a:cxnSpLocks noChangeShapeType="1"/>
            </p:cNvCxnSpPr>
            <p:nvPr/>
          </p:nvCxnSpPr>
          <p:spPr bwMode="auto">
            <a:xfrm>
              <a:off x="5910" y="4254"/>
              <a:ext cx="0" cy="4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52" name="AutoShape 8"/>
            <p:cNvCxnSpPr>
              <a:cxnSpLocks noChangeShapeType="1"/>
            </p:cNvCxnSpPr>
            <p:nvPr/>
          </p:nvCxnSpPr>
          <p:spPr bwMode="auto">
            <a:xfrm>
              <a:off x="3840" y="5370"/>
              <a:ext cx="1" cy="5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53" name="AutoShape 9"/>
            <p:cNvCxnSpPr>
              <a:cxnSpLocks noChangeShapeType="1"/>
            </p:cNvCxnSpPr>
            <p:nvPr/>
          </p:nvCxnSpPr>
          <p:spPr bwMode="auto">
            <a:xfrm>
              <a:off x="8190" y="5370"/>
              <a:ext cx="1" cy="51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54" name="AutoShape 10"/>
            <p:cNvCxnSpPr>
              <a:cxnSpLocks noChangeShapeType="1"/>
            </p:cNvCxnSpPr>
            <p:nvPr/>
          </p:nvCxnSpPr>
          <p:spPr bwMode="auto">
            <a:xfrm>
              <a:off x="3840" y="6549"/>
              <a:ext cx="0" cy="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5" name="AutoShape 11"/>
            <p:cNvCxnSpPr>
              <a:cxnSpLocks noChangeShapeType="1"/>
            </p:cNvCxnSpPr>
            <p:nvPr/>
          </p:nvCxnSpPr>
          <p:spPr bwMode="auto">
            <a:xfrm>
              <a:off x="8190" y="6549"/>
              <a:ext cx="0" cy="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6" name="AutoShape 12"/>
            <p:cNvCxnSpPr>
              <a:cxnSpLocks noChangeShapeType="1"/>
            </p:cNvCxnSpPr>
            <p:nvPr/>
          </p:nvCxnSpPr>
          <p:spPr bwMode="auto">
            <a:xfrm>
              <a:off x="6000" y="7074"/>
              <a:ext cx="0" cy="5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57" name="AutoShape 13"/>
            <p:cNvCxnSpPr>
              <a:cxnSpLocks noChangeShapeType="1"/>
            </p:cNvCxnSpPr>
            <p:nvPr/>
          </p:nvCxnSpPr>
          <p:spPr bwMode="auto">
            <a:xfrm>
              <a:off x="3840" y="7074"/>
              <a:ext cx="43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5115" y="3624"/>
              <a:ext cx="1740" cy="5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введите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,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5040" y="5154"/>
              <a:ext cx="1740" cy="5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a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+ 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+ 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 = 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4870" y="4679"/>
              <a:ext cx="2070" cy="1381"/>
            </a:xfrm>
            <a:prstGeom prst="flowChartDecision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5153" y="5128"/>
              <a:ext cx="1580" cy="5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) =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180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?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3008" y="6027"/>
              <a:ext cx="1693" cy="5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выводим «Да»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7128" y="6027"/>
              <a:ext cx="1854" cy="42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выводим «Нет»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64" name="AutoShape 20"/>
            <p:cNvCxnSpPr>
              <a:cxnSpLocks noChangeShapeType="1"/>
            </p:cNvCxnSpPr>
            <p:nvPr/>
          </p:nvCxnSpPr>
          <p:spPr bwMode="auto">
            <a:xfrm flipH="1">
              <a:off x="3840" y="5370"/>
              <a:ext cx="103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65" name="AutoShape 21"/>
            <p:cNvCxnSpPr>
              <a:cxnSpLocks noChangeShapeType="1"/>
            </p:cNvCxnSpPr>
            <p:nvPr/>
          </p:nvCxnSpPr>
          <p:spPr bwMode="auto">
            <a:xfrm>
              <a:off x="6945" y="5370"/>
              <a:ext cx="124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7015" y="5016"/>
              <a:ext cx="522" cy="3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нет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4080" y="5016"/>
              <a:ext cx="470" cy="28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0" y="3326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Блок-схема решения задачи №1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smtClean="0"/>
              <a:t>program treug-1;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err="1" smtClean="0"/>
              <a:t>var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a,b,c</a:t>
            </a:r>
            <a:r>
              <a:rPr lang="en-US" sz="2800" i="1" dirty="0" smtClean="0"/>
              <a:t> :integer;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smtClean="0"/>
              <a:t>begin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err="1" smtClean="0"/>
              <a:t>writeln</a:t>
            </a:r>
            <a:r>
              <a:rPr lang="ru-RU" sz="2800" i="1" dirty="0" smtClean="0"/>
              <a:t>(‘введите три угла’);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smtClean="0"/>
              <a:t>read (</a:t>
            </a:r>
            <a:r>
              <a:rPr lang="en-US" sz="2800" i="1" dirty="0" err="1" smtClean="0"/>
              <a:t>a,b,c</a:t>
            </a:r>
            <a:r>
              <a:rPr lang="en-US" sz="2800" i="1" dirty="0" smtClean="0"/>
              <a:t>);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smtClean="0"/>
              <a:t>if (</a:t>
            </a:r>
            <a:r>
              <a:rPr lang="en-US" sz="2800" i="1" dirty="0" err="1" smtClean="0"/>
              <a:t>a+b+c</a:t>
            </a:r>
            <a:r>
              <a:rPr lang="en-US" sz="2800" i="1" dirty="0" smtClean="0"/>
              <a:t>)=180 </a:t>
            </a:r>
            <a:r>
              <a:rPr lang="en-US" sz="2800" i="1" dirty="0" smtClean="0"/>
              <a:t>then write (‘</a:t>
            </a:r>
            <a:r>
              <a:rPr lang="ru-RU" sz="2800" i="1" dirty="0" smtClean="0"/>
              <a:t>треугольник существует</a:t>
            </a:r>
            <a:r>
              <a:rPr lang="en-US" sz="2800" i="1" dirty="0" smtClean="0"/>
              <a:t>’)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smtClean="0"/>
              <a:t>     else write</a:t>
            </a:r>
            <a:r>
              <a:rPr lang="ru-RU" sz="2800" i="1" dirty="0" smtClean="0"/>
              <a:t> (‘треугольник не существует’);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en-US" sz="2800" i="1" dirty="0" smtClean="0"/>
              <a:t>end.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28092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u="sng" dirty="0"/>
              <a:t>Задача №2</a:t>
            </a:r>
          </a:p>
          <a:p>
            <a:pPr algn="just"/>
            <a:r>
              <a:rPr lang="ru-RU" sz="2800" dirty="0" smtClean="0"/>
              <a:t>В задаче №1 в случае, если треугольник по введенным углам построить можно, уточнить</a:t>
            </a:r>
            <a:r>
              <a:rPr lang="ru-RU" sz="2800" dirty="0"/>
              <a:t>, а какой именно треугольник </a:t>
            </a:r>
            <a:r>
              <a:rPr lang="ru-RU" sz="2800" dirty="0" smtClean="0"/>
              <a:t>будет построен – </a:t>
            </a:r>
            <a:r>
              <a:rPr lang="ru-RU" sz="2800" dirty="0"/>
              <a:t>прямоугольный, остроугольный или тупоугольный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05064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решении задачи будем использовать вложенные условия, а также сложные условия, связанные логическим «ИЛИ» (</a:t>
            </a:r>
            <a:r>
              <a:rPr lang="en-US" sz="2800" dirty="0" smtClean="0"/>
              <a:t>OR)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372200" y="2996952"/>
            <a:ext cx="2448273" cy="422910"/>
          </a:xfrm>
          <a:prstGeom prst="flowChartInputOutpu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660232" y="2996952"/>
            <a:ext cx="201622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выводим «Нет»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51520" y="3212976"/>
            <a:ext cx="2160240" cy="422910"/>
          </a:xfrm>
          <a:prstGeom prst="flowChartInputOutpu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419872" y="764704"/>
            <a:ext cx="2266084" cy="514350"/>
          </a:xfrm>
          <a:prstGeom prst="flowChartInputOutpu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03" name="AutoShape 7"/>
          <p:cNvCxnSpPr>
            <a:cxnSpLocks noChangeShapeType="1"/>
          </p:cNvCxnSpPr>
          <p:nvPr/>
        </p:nvCxnSpPr>
        <p:spPr bwMode="auto">
          <a:xfrm>
            <a:off x="4427984" y="1268760"/>
            <a:ext cx="0" cy="26606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04" name="AutoShape 8"/>
          <p:cNvCxnSpPr>
            <a:cxnSpLocks noChangeShapeType="1"/>
          </p:cNvCxnSpPr>
          <p:nvPr/>
        </p:nvCxnSpPr>
        <p:spPr bwMode="auto">
          <a:xfrm>
            <a:off x="2915816" y="1916832"/>
            <a:ext cx="804" cy="46977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05" name="AutoShape 9"/>
          <p:cNvCxnSpPr>
            <a:cxnSpLocks noChangeShapeType="1"/>
          </p:cNvCxnSpPr>
          <p:nvPr/>
        </p:nvCxnSpPr>
        <p:spPr bwMode="auto">
          <a:xfrm>
            <a:off x="7740352" y="1916832"/>
            <a:ext cx="0" cy="108012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06" name="AutoShape 10"/>
          <p:cNvCxnSpPr>
            <a:cxnSpLocks noChangeShapeType="1"/>
            <a:endCxn id="4138" idx="0"/>
          </p:cNvCxnSpPr>
          <p:nvPr/>
        </p:nvCxnSpPr>
        <p:spPr bwMode="auto">
          <a:xfrm>
            <a:off x="1983982" y="4828344"/>
            <a:ext cx="0" cy="47286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7" name="AutoShape 11"/>
          <p:cNvCxnSpPr>
            <a:cxnSpLocks noChangeShapeType="1"/>
          </p:cNvCxnSpPr>
          <p:nvPr/>
        </p:nvCxnSpPr>
        <p:spPr bwMode="auto">
          <a:xfrm>
            <a:off x="7740352" y="3429000"/>
            <a:ext cx="18698" cy="292303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09" name="AutoShape 13"/>
          <p:cNvCxnSpPr>
            <a:cxnSpLocks noChangeShapeType="1"/>
          </p:cNvCxnSpPr>
          <p:nvPr/>
        </p:nvCxnSpPr>
        <p:spPr bwMode="auto">
          <a:xfrm>
            <a:off x="1979712" y="5949280"/>
            <a:ext cx="424847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635896" y="836712"/>
            <a:ext cx="1694646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введите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67544" y="3212976"/>
            <a:ext cx="201622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прямоуг.треуг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15" name="AutoShape 19"/>
          <p:cNvCxnSpPr>
            <a:cxnSpLocks noChangeShapeType="1"/>
          </p:cNvCxnSpPr>
          <p:nvPr/>
        </p:nvCxnSpPr>
        <p:spPr bwMode="auto">
          <a:xfrm flipH="1">
            <a:off x="2915816" y="1936288"/>
            <a:ext cx="340178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16" name="AutoShape 20"/>
          <p:cNvCxnSpPr>
            <a:cxnSpLocks noChangeShapeType="1"/>
          </p:cNvCxnSpPr>
          <p:nvPr/>
        </p:nvCxnSpPr>
        <p:spPr bwMode="auto">
          <a:xfrm>
            <a:off x="5580112" y="1916832"/>
            <a:ext cx="216024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652120" y="1556792"/>
            <a:ext cx="723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555776" y="1484784"/>
            <a:ext cx="651566" cy="323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1259632" y="2204864"/>
            <a:ext cx="3312368" cy="1008112"/>
          </a:xfrm>
          <a:prstGeom prst="flowChartDecision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3275856" y="1494513"/>
            <a:ext cx="2308074" cy="864096"/>
          </a:xfrm>
          <a:prstGeom prst="flowChartDecision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491880" y="1700808"/>
            <a:ext cx="2043396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+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&lt;&gt; 180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547664" y="2492896"/>
            <a:ext cx="278563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=90)or(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=90)or(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=90)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83568" y="2780928"/>
            <a:ext cx="504056" cy="30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716016" y="2348880"/>
            <a:ext cx="59123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2339752" y="4293096"/>
            <a:ext cx="3479752" cy="1103630"/>
            <a:chOff x="2791256" y="4106256"/>
            <a:chExt cx="3479752" cy="1103630"/>
          </a:xfrm>
        </p:grpSpPr>
        <p:sp>
          <p:nvSpPr>
            <p:cNvPr id="4129" name="AutoShape 33"/>
            <p:cNvSpPr>
              <a:spLocks noChangeArrowheads="1"/>
            </p:cNvSpPr>
            <p:nvPr/>
          </p:nvSpPr>
          <p:spPr bwMode="auto">
            <a:xfrm>
              <a:off x="2791256" y="4106256"/>
              <a:ext cx="3456384" cy="1103630"/>
            </a:xfrm>
            <a:prstGeom prst="flowChartDecision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3174664" y="4398200"/>
              <a:ext cx="3096344" cy="4381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(a&gt;90) or (b&gt;90) or  (c&gt;90)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131" name="AutoShape 35"/>
          <p:cNvCxnSpPr>
            <a:cxnSpLocks noChangeShapeType="1"/>
          </p:cNvCxnSpPr>
          <p:nvPr/>
        </p:nvCxnSpPr>
        <p:spPr bwMode="auto">
          <a:xfrm flipH="1">
            <a:off x="1979712" y="4839976"/>
            <a:ext cx="398956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132" name="AutoShape 36"/>
          <p:cNvCxnSpPr>
            <a:cxnSpLocks noChangeShapeType="1"/>
          </p:cNvCxnSpPr>
          <p:nvPr/>
        </p:nvCxnSpPr>
        <p:spPr bwMode="auto">
          <a:xfrm>
            <a:off x="5786408" y="4839976"/>
            <a:ext cx="44644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5724128" y="4437112"/>
            <a:ext cx="59123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907704" y="4437112"/>
            <a:ext cx="470575" cy="23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971600" y="5301208"/>
            <a:ext cx="2027093" cy="422910"/>
          </a:xfrm>
          <a:prstGeom prst="flowChartInputOutpu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5292080" y="5232651"/>
            <a:ext cx="2315125" cy="422910"/>
          </a:xfrm>
          <a:prstGeom prst="flowChartInputOutpu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137" name="AutoShape 41"/>
          <p:cNvCxnSpPr>
            <a:cxnSpLocks noChangeShapeType="1"/>
            <a:stCxn id="4135" idx="4"/>
          </p:cNvCxnSpPr>
          <p:nvPr/>
        </p:nvCxnSpPr>
        <p:spPr bwMode="auto">
          <a:xfrm flipH="1">
            <a:off x="1979712" y="5724118"/>
            <a:ext cx="5435" cy="25635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187624" y="5301208"/>
            <a:ext cx="1592716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туп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оуг.треуг</a:t>
            </a:r>
            <a:r>
              <a:rPr lang="ru-RU" sz="2000" dirty="0" smtClean="0">
                <a:latin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508104" y="5266104"/>
            <a:ext cx="172819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остроуг.треуг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40" name="AutoShape 44"/>
          <p:cNvCxnSpPr>
            <a:cxnSpLocks noChangeShapeType="1"/>
          </p:cNvCxnSpPr>
          <p:nvPr/>
        </p:nvCxnSpPr>
        <p:spPr bwMode="auto">
          <a:xfrm>
            <a:off x="6228184" y="5661248"/>
            <a:ext cx="0" cy="28803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42" name="AutoShape 46"/>
          <p:cNvCxnSpPr>
            <a:cxnSpLocks noChangeShapeType="1"/>
          </p:cNvCxnSpPr>
          <p:nvPr/>
        </p:nvCxnSpPr>
        <p:spPr bwMode="auto">
          <a:xfrm flipV="1">
            <a:off x="4716016" y="6352669"/>
            <a:ext cx="3080841" cy="2865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43" name="AutoShape 47"/>
          <p:cNvCxnSpPr>
            <a:cxnSpLocks noChangeShapeType="1"/>
          </p:cNvCxnSpPr>
          <p:nvPr/>
        </p:nvCxnSpPr>
        <p:spPr bwMode="auto">
          <a:xfrm>
            <a:off x="6218456" y="4830248"/>
            <a:ext cx="9728" cy="39895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44" name="AutoShape 48"/>
          <p:cNvCxnSpPr>
            <a:cxnSpLocks noChangeShapeType="1"/>
          </p:cNvCxnSpPr>
          <p:nvPr/>
        </p:nvCxnSpPr>
        <p:spPr bwMode="auto">
          <a:xfrm>
            <a:off x="4716016" y="5949280"/>
            <a:ext cx="0" cy="64807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6084168" y="764704"/>
            <a:ext cx="2473536" cy="871220"/>
          </a:xfrm>
          <a:prstGeom prst="wedgeEllipseCallout">
            <a:avLst>
              <a:gd name="adj1" fmla="val -51280"/>
              <a:gd name="adj2" fmla="val 229319"/>
            </a:avLst>
          </a:prstGeom>
          <a:solidFill>
            <a:srgbClr val="FFFFFF"/>
          </a:solidFill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6372200" y="908720"/>
            <a:ext cx="199089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комбинируем оба типа ветвления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9512" y="11663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Блок-схема решения задачи №2</a:t>
            </a:r>
            <a:endParaRPr lang="ru-RU" sz="2400" dirty="0"/>
          </a:p>
        </p:txBody>
      </p:sp>
      <p:cxnSp>
        <p:nvCxnSpPr>
          <p:cNvPr id="64" name="Прямая со стрелкой 63"/>
          <p:cNvCxnSpPr>
            <a:stCxn id="4119" idx="1"/>
          </p:cNvCxnSpPr>
          <p:nvPr/>
        </p:nvCxnSpPr>
        <p:spPr>
          <a:xfrm>
            <a:off x="1259632" y="2708920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AutoShape 10"/>
          <p:cNvCxnSpPr>
            <a:cxnSpLocks noChangeShapeType="1"/>
          </p:cNvCxnSpPr>
          <p:nvPr/>
        </p:nvCxnSpPr>
        <p:spPr bwMode="auto">
          <a:xfrm>
            <a:off x="1259632" y="3645024"/>
            <a:ext cx="0" cy="43204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6" name="AutoShape 13"/>
          <p:cNvCxnSpPr>
            <a:cxnSpLocks noChangeShapeType="1"/>
          </p:cNvCxnSpPr>
          <p:nvPr/>
        </p:nvCxnSpPr>
        <p:spPr bwMode="auto">
          <a:xfrm>
            <a:off x="1259632" y="4077072"/>
            <a:ext cx="396044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9" name="AutoShape 36"/>
          <p:cNvCxnSpPr>
            <a:cxnSpLocks noChangeShapeType="1"/>
          </p:cNvCxnSpPr>
          <p:nvPr/>
        </p:nvCxnSpPr>
        <p:spPr bwMode="auto">
          <a:xfrm flipV="1">
            <a:off x="4572000" y="2708920"/>
            <a:ext cx="648072" cy="194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1" name="AutoShape 48"/>
          <p:cNvCxnSpPr>
            <a:cxnSpLocks noChangeShapeType="1"/>
          </p:cNvCxnSpPr>
          <p:nvPr/>
        </p:nvCxnSpPr>
        <p:spPr bwMode="auto">
          <a:xfrm>
            <a:off x="5220072" y="2708920"/>
            <a:ext cx="0" cy="136815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9" name="AutoShape 44"/>
          <p:cNvCxnSpPr>
            <a:cxnSpLocks noChangeShapeType="1"/>
          </p:cNvCxnSpPr>
          <p:nvPr/>
        </p:nvCxnSpPr>
        <p:spPr bwMode="auto">
          <a:xfrm>
            <a:off x="4067944" y="4077072"/>
            <a:ext cx="0" cy="21602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26981"/>
            <a:ext cx="7704856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i="1" dirty="0" smtClean="0"/>
              <a:t>program treug_2;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err="1" smtClean="0"/>
              <a:t>var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a,b,c</a:t>
            </a:r>
            <a:r>
              <a:rPr lang="en-US" sz="2800" i="1" dirty="0" smtClean="0"/>
              <a:t> :integer;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begin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err="1" smtClean="0"/>
              <a:t>writeln</a:t>
            </a:r>
            <a:r>
              <a:rPr lang="ru-RU" sz="2800" i="1" dirty="0" smtClean="0"/>
              <a:t>(‘введите три угла’);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err="1" smtClean="0"/>
              <a:t>readln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a,b,c</a:t>
            </a:r>
            <a:r>
              <a:rPr lang="en-US" sz="2800" i="1" dirty="0" smtClean="0"/>
              <a:t>);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if (</a:t>
            </a:r>
            <a:r>
              <a:rPr lang="en-US" sz="2800" i="1" dirty="0" err="1" smtClean="0"/>
              <a:t>a+b+c</a:t>
            </a:r>
            <a:r>
              <a:rPr lang="en-US" sz="2800" i="1" dirty="0" smtClean="0"/>
              <a:t>)&lt;&gt;180 then write (‘</a:t>
            </a:r>
            <a:r>
              <a:rPr lang="ru-RU" sz="2800" i="1" dirty="0" smtClean="0"/>
              <a:t>Нет</a:t>
            </a:r>
            <a:r>
              <a:rPr lang="en-US" sz="2800" i="1" dirty="0" smtClean="0"/>
              <a:t>’) 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else 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      if (a=90) or (b=90) or (c=90) then write          </a:t>
            </a:r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                     (‘</a:t>
            </a:r>
            <a:r>
              <a:rPr lang="ru-RU" sz="2800" i="1" dirty="0" err="1" smtClean="0"/>
              <a:t>прямоуг</a:t>
            </a:r>
            <a:r>
              <a:rPr lang="en-US" sz="2800" i="1" dirty="0" smtClean="0"/>
              <a:t>.</a:t>
            </a:r>
            <a:r>
              <a:rPr lang="ru-RU" sz="2800" i="1" dirty="0" err="1" smtClean="0"/>
              <a:t>треуг</a:t>
            </a:r>
            <a:r>
              <a:rPr lang="en-US" sz="2800" i="1" dirty="0" smtClean="0"/>
              <a:t>’);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     if (a&gt;90) or(b&gt;90) or (c&gt;90) then write </a:t>
            </a:r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                     (‘</a:t>
            </a:r>
            <a:r>
              <a:rPr lang="ru-RU" sz="2800" i="1" dirty="0" err="1" smtClean="0"/>
              <a:t>тупоуг</a:t>
            </a:r>
            <a:r>
              <a:rPr lang="en-US" sz="2800" i="1" dirty="0" smtClean="0"/>
              <a:t>.</a:t>
            </a:r>
            <a:r>
              <a:rPr lang="ru-RU" sz="2800" i="1" dirty="0" err="1" smtClean="0"/>
              <a:t>треуг</a:t>
            </a:r>
            <a:r>
              <a:rPr lang="en-US" sz="2800" i="1" dirty="0" smtClean="0"/>
              <a:t>’)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                else write (‘</a:t>
            </a:r>
            <a:r>
              <a:rPr lang="ru-RU" sz="2800" i="1" dirty="0" err="1" smtClean="0"/>
              <a:t>остроуг</a:t>
            </a:r>
            <a:r>
              <a:rPr lang="en-US" sz="2800" i="1" dirty="0" smtClean="0"/>
              <a:t>.</a:t>
            </a:r>
            <a:r>
              <a:rPr lang="ru-RU" sz="2800" i="1" dirty="0" err="1" smtClean="0"/>
              <a:t>треуг</a:t>
            </a:r>
            <a:r>
              <a:rPr lang="en-US" sz="2800" i="1" dirty="0" smtClean="0"/>
              <a:t>’);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en-US" sz="2800" i="1" dirty="0" smtClean="0"/>
              <a:t>end.</a:t>
            </a:r>
            <a:r>
              <a:rPr lang="en-US" sz="2800" dirty="0" smtClean="0"/>
              <a:t>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82047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800" u="sng" dirty="0"/>
              <a:t>Задача </a:t>
            </a:r>
            <a:r>
              <a:rPr lang="ru-RU" sz="2800" u="sng" dirty="0" smtClean="0"/>
              <a:t>№3</a:t>
            </a:r>
            <a:endParaRPr lang="ru-RU" sz="2800" u="sng" dirty="0"/>
          </a:p>
          <a:p>
            <a:r>
              <a:rPr lang="ru-RU" sz="2800" dirty="0" smtClean="0"/>
              <a:t>Запросить значения двух сопротивлений цепи R</a:t>
            </a:r>
            <a:r>
              <a:rPr lang="ru-RU" sz="2800" baseline="-25000" dirty="0" smtClean="0"/>
              <a:t>1 </a:t>
            </a:r>
            <a:r>
              <a:rPr lang="ru-RU" sz="2800" dirty="0" smtClean="0"/>
              <a:t>и </a:t>
            </a:r>
            <a:r>
              <a:rPr lang="en-US" sz="2800" dirty="0" smtClean="0"/>
              <a:t>R</a:t>
            </a:r>
            <a:r>
              <a:rPr lang="ru-RU" sz="2800" baseline="-25000" dirty="0" smtClean="0"/>
              <a:t>2,</a:t>
            </a:r>
            <a:endParaRPr lang="ru-RU" sz="2800" dirty="0" smtClean="0"/>
          </a:p>
          <a:p>
            <a:r>
              <a:rPr lang="ru-RU" sz="2800" dirty="0" smtClean="0"/>
              <a:t>а также вид соединения (1-последовательное или 2-параллельное). Посчитать и вывести значение общего сопротивления цепи R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96952"/>
            <a:ext cx="82809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последовательном соединении: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797152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параллельном соединении: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R</a:t>
            </a:r>
            <a:r>
              <a:rPr lang="ru-RU" sz="2800" baseline="-25000" dirty="0"/>
              <a:t>0</a:t>
            </a:r>
            <a:r>
              <a:rPr lang="ru-RU" sz="2800" dirty="0"/>
              <a:t> = R</a:t>
            </a:r>
            <a:r>
              <a:rPr lang="ru-RU" sz="2800" baseline="-25000" dirty="0"/>
              <a:t>1</a:t>
            </a:r>
            <a:r>
              <a:rPr lang="ru-RU" sz="2800" dirty="0"/>
              <a:t> + </a:t>
            </a:r>
            <a:r>
              <a:rPr lang="en-US" sz="2800" dirty="0"/>
              <a:t>R</a:t>
            </a:r>
            <a:r>
              <a:rPr lang="ru-RU" sz="2800" baseline="-25000" dirty="0"/>
              <a:t>2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551723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</a:t>
            </a:r>
            <a:r>
              <a:rPr lang="en-US" sz="2800" baseline="-25000" dirty="0"/>
              <a:t>0 </a:t>
            </a:r>
            <a:r>
              <a:rPr lang="en-US" sz="2800" dirty="0"/>
              <a:t>= R</a:t>
            </a:r>
            <a:r>
              <a:rPr lang="en-US" sz="2800" baseline="-25000" dirty="0"/>
              <a:t>1</a:t>
            </a:r>
            <a:r>
              <a:rPr lang="en-US" sz="2800" dirty="0"/>
              <a:t>* R</a:t>
            </a:r>
            <a:r>
              <a:rPr lang="en-US" sz="2800" baseline="-25000" dirty="0"/>
              <a:t>2</a:t>
            </a:r>
            <a:r>
              <a:rPr lang="en-US" sz="2800" dirty="0"/>
              <a:t>/( R</a:t>
            </a:r>
            <a:r>
              <a:rPr lang="en-US" sz="2800" baseline="-25000" dirty="0"/>
              <a:t>1</a:t>
            </a:r>
            <a:r>
              <a:rPr lang="en-US" sz="2800" dirty="0"/>
              <a:t>+ R</a:t>
            </a:r>
            <a:r>
              <a:rPr lang="en-US" sz="2800" baseline="-25000" dirty="0"/>
              <a:t>2</a:t>
            </a:r>
            <a:r>
              <a:rPr lang="en-US" sz="2800" dirty="0"/>
              <a:t> 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799</Words>
  <Application>Microsoft Office PowerPoint</Application>
  <PresentationFormat>Экран (4:3)</PresentationFormat>
  <Paragraphs>112</Paragraphs>
  <Slides>14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Использование алгоритма ветвления  при решении физико-математических  задач на Паскале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алгоритма ветвления  при решении физико-математических  задач на Паскале</dc:title>
  <dc:creator>MS</dc:creator>
  <cp:lastModifiedBy>MS</cp:lastModifiedBy>
  <cp:revision>24</cp:revision>
  <dcterms:created xsi:type="dcterms:W3CDTF">2013-10-15T17:45:53Z</dcterms:created>
  <dcterms:modified xsi:type="dcterms:W3CDTF">2014-03-26T17:05:14Z</dcterms:modified>
</cp:coreProperties>
</file>