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81" r:id="rId3"/>
    <p:sldId id="259" r:id="rId4"/>
    <p:sldId id="257" r:id="rId5"/>
    <p:sldId id="258" r:id="rId6"/>
    <p:sldId id="261" r:id="rId7"/>
    <p:sldId id="264" r:id="rId8"/>
    <p:sldId id="262" r:id="rId9"/>
    <p:sldId id="263" r:id="rId10"/>
    <p:sldId id="267" r:id="rId11"/>
    <p:sldId id="266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BA3"/>
    <a:srgbClr val="F4E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3811" autoAdjust="0"/>
  </p:normalViewPr>
  <p:slideViewPr>
    <p:cSldViewPr>
      <p:cViewPr varScale="1">
        <p:scale>
          <a:sx n="109" d="100"/>
          <a:sy n="109" d="100"/>
        </p:scale>
        <p:origin x="7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A9BE5-6BB2-42C1-B268-618E85C0F193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6A8BD-4942-419C-B4E5-9996A73F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7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A8BD-4942-419C-B4E5-9996A73F72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4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37C7-20AF-4BE5-A865-1F955AE805D3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8482-314F-43AC-A95D-D3F040382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8B67-83C9-4879-8C68-8C60AC885D47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8FC8-BD58-4331-B6F9-E291CA900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7827-D2F4-4384-856A-D9328862681E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43E38-C14E-41F4-AC44-9FD5E1A13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1D37E-1ECD-47AC-8C61-94AEA238217D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D653-4ABD-4584-AA9E-E0F9CD6F9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82E45-017D-46C0-AF7A-B3EF2A405F98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D3E16-D0F2-4990-9AD0-FC2A9D871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7757F-303C-4F20-B234-553EC15E3557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CA9C-0A9A-4436-B839-43AC611A4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ABDB8-886D-4F5F-9172-1AB8991E9F21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B81F-2C76-4DF1-967D-4D8B92696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EAEE-A289-43B0-8152-F93F4B721B3B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3D23-34A7-4627-9464-7BF103A43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13A7-80ED-44D1-A14E-F45EB2B4C0F5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AE09C-D79E-44AF-B822-567DC7B0A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8AE8-460B-45F1-94FD-3800EE67DB42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75E3-0CA6-4E86-91BF-9A4EDBB23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6805-C2CD-42AB-8EB3-884DEE71E1A4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F5DD-A4D4-4436-9F66-494512CA3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57C0-9FA9-4A3F-8752-2157C875AF6D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E79F5-2441-4D25-8B44-08013953D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441B-5F4B-487C-9246-A788168D3141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338D-C673-44E3-AE8E-0CB8DA402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85062C-6141-46DA-85A9-8206F89133C3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125D23-839A-494F-BE43-884E3D029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2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Прямоугольник 310"/>
          <p:cNvSpPr/>
          <p:nvPr/>
        </p:nvSpPr>
        <p:spPr bwMode="auto">
          <a:xfrm>
            <a:off x="-540568" y="3068960"/>
            <a:ext cx="10297144" cy="4176464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0" name="Прямоугольник 309"/>
          <p:cNvSpPr/>
          <p:nvPr/>
        </p:nvSpPr>
        <p:spPr bwMode="auto">
          <a:xfrm>
            <a:off x="0" y="3325048"/>
            <a:ext cx="93245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Всемирная Паутина. Электронная почта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27584" y="188640"/>
            <a:ext cx="7848872" cy="830997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7200" algn="ctr">
              <a:tabLst>
                <a:tab pos="479425" algn="l"/>
              </a:tabLst>
            </a:pPr>
            <a:r>
              <a:rPr lang="ru-RU" sz="2400" dirty="0"/>
              <a:t>Выберите действия, которые можно выполнять с электронной почтой и вычеркните лишние пункты: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000750" y="5857875"/>
            <a:ext cx="31432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</a:t>
            </a:r>
            <a:r>
              <a:rPr lang="ru-RU" sz="4400" dirty="0" smtClean="0"/>
              <a:t>15 </a:t>
            </a:r>
            <a:r>
              <a:rPr lang="ru-RU" sz="4400" dirty="0"/>
              <a:t>баллов</a:t>
            </a:r>
          </a:p>
        </p:txBody>
      </p:sp>
      <p:sp>
        <p:nvSpPr>
          <p:cNvPr id="63" name="Овал 62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3 мин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43508" y="1129382"/>
            <a:ext cx="8856984" cy="47089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рассылать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копии письма сразу нескольким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получателям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включать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письма текстовые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файлы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нельзя переслать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какой-либо файл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себе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Пересылать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e-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можно не только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текстовые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но и двоичные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файлы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отвечать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письма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автоматически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Нельзя создавать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несколько подразделов почтового ящика для разного рода корреспонденции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дает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проводить телеконференции и дискуссии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Используя e-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нельзя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дать листинг какой-то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директории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Нельзя посылать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почту в сопредельные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Используя e-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пользоваться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системой «отражателей почты» для ведения дискуссий группой собеседников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232" y="5671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Преподаватель истории и обществоведения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32" y="5643578"/>
            <a:ext cx="64466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877812" y="121756"/>
            <a:ext cx="7848872" cy="830997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7200" algn="ctr">
              <a:tabLst>
                <a:tab pos="479425" algn="l"/>
              </a:tabLst>
            </a:pPr>
            <a:r>
              <a:rPr lang="ru-RU" sz="2400" dirty="0"/>
              <a:t>Выберите действия, которые можно выполнять с электронной почтой и вычеркните лишние пункты:</a:t>
            </a:r>
            <a:endParaRPr lang="ru-RU" sz="24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14282" y="1033133"/>
            <a:ext cx="8856984" cy="47089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рассылать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копии письма сразу нескольким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получателям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включать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письма текстовые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файлы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strike="sngStrik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Используя </a:t>
            </a:r>
            <a:r>
              <a:rPr lang="ru-RU" sz="2000" b="1" strike="sngStrik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2000" b="1" strike="sngStrike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000" b="1" strike="sngStrik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strike="sngStrik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переслать </a:t>
            </a:r>
            <a:r>
              <a:rPr lang="ru-RU" sz="2000" b="1" strike="sngStrik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какой-либо файл </a:t>
            </a:r>
            <a:r>
              <a:rPr lang="ru-RU" sz="2000" b="1" strike="sngStrik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Пересылать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e-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можно не только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текстовые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но и двоичные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файлы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отвечать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письма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автоматически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strike="sngStrik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создавать </a:t>
            </a:r>
            <a:r>
              <a:rPr lang="ru-RU" sz="2000" b="1" strike="sngStrik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подразделов почтового ящика для разного рода корреспонденции </a:t>
            </a:r>
            <a:endParaRPr lang="ru-RU" sz="2000" b="1" strike="sngStrike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strike="sngStrik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2000" b="1" strike="sngStrike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000" b="1" strike="sngStrik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trike="sngStrik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дает </a:t>
            </a:r>
            <a:r>
              <a:rPr lang="ru-RU" sz="2000" b="1" strike="sngStrik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проводить телеконференции и дискуссии </a:t>
            </a:r>
            <a:endParaRPr lang="ru-RU" sz="2000" b="1" strike="sngStrike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strike="sngStrik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Используя e-</a:t>
            </a:r>
            <a:r>
              <a:rPr lang="ru-RU" sz="2000" b="1" strike="sngStrike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000" b="1" strike="sngStrik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strike="sngStrik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 </a:t>
            </a:r>
            <a:r>
              <a:rPr lang="ru-RU" sz="2000" b="1" strike="sngStrik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листинг какой-то </a:t>
            </a:r>
            <a:r>
              <a:rPr lang="ru-RU" sz="2000" b="1" strike="sngStrik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директории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strike="sngStrik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посылать </a:t>
            </a:r>
            <a:r>
              <a:rPr lang="ru-RU" sz="2000" b="1" strike="sngStrik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почту в сопредельные </a:t>
            </a:r>
            <a:r>
              <a:rPr lang="ru-RU" sz="2000" b="1" strike="sngStrik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Используя e-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пользоваться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системой «отражателей почты» для ведения дискуссий группой собеседников </a:t>
            </a:r>
          </a:p>
        </p:txBody>
      </p:sp>
      <p:sp>
        <p:nvSpPr>
          <p:cNvPr id="25" name="Стрелка влево 24">
            <a:hlinkClick r:id="rId4" action="ppaction://hlinksldjump"/>
          </p:cNvPr>
          <p:cNvSpPr/>
          <p:nvPr/>
        </p:nvSpPr>
        <p:spPr>
          <a:xfrm>
            <a:off x="6000760" y="5643578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51520" y="5661248"/>
            <a:ext cx="31432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</a:t>
            </a:r>
            <a:r>
              <a:rPr lang="ru-RU" sz="4400" dirty="0" smtClean="0"/>
              <a:t>15 </a:t>
            </a:r>
            <a:r>
              <a:rPr lang="ru-RU" sz="4400" dirty="0"/>
              <a:t>баллов</a:t>
            </a:r>
          </a:p>
        </p:txBody>
      </p:sp>
      <p:sp>
        <p:nvSpPr>
          <p:cNvPr id="63" name="Овал 62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1 мин</a:t>
            </a:r>
            <a:endParaRPr lang="ru-RU" sz="1600" dirty="0"/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319534" y="285750"/>
            <a:ext cx="6996882" cy="954107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Дайте определение следующим понятиям:</a:t>
            </a:r>
            <a:endParaRPr lang="ru-RU" sz="2800" dirty="0"/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331640" y="1484784"/>
            <a:ext cx="6984776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b="1" dirty="0" smtClean="0"/>
              <a:t>Компьютерная сеть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/>
              <a:t>Локальная сеть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/>
              <a:t>Глобальная сеть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14282" y="428604"/>
            <a:ext cx="642942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319534" y="673532"/>
            <a:ext cx="7716962" cy="523220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Дайте определение следующим понятиям:</a:t>
            </a:r>
            <a:endParaRPr lang="ru-RU" sz="2800" dirty="0"/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331640" y="1484784"/>
            <a:ext cx="7704856" cy="4632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500" b="1" u="sng" dirty="0" smtClean="0"/>
              <a:t>Компьютерная сеть </a:t>
            </a:r>
            <a:r>
              <a:rPr lang="ru-RU" sz="2500" b="1" dirty="0" smtClean="0"/>
              <a:t>- соединение компьютеров при помощи каналов связи для обмена информацией и совместного использования ресурсов и услуг.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500" b="1" u="sng" dirty="0" smtClean="0"/>
              <a:t>Локальная сеть </a:t>
            </a:r>
            <a:r>
              <a:rPr lang="ru-RU" sz="2500" b="1" dirty="0" smtClean="0"/>
              <a:t>- соединение компьютеров внутри здания или в пределах небольшой территории для совместного использования информации, устройств и услуг.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500" b="1" u="sng" dirty="0" smtClean="0"/>
              <a:t>Глобальная сеть </a:t>
            </a:r>
            <a:r>
              <a:rPr lang="ru-RU" sz="2500" b="1" dirty="0" smtClean="0"/>
              <a:t>- соединение компьютеров на большой географической территории.</a:t>
            </a:r>
          </a:p>
          <a:p>
            <a:pPr marL="742950" indent="-742950"/>
            <a:endParaRPr lang="ru-RU" sz="2000" b="1" dirty="0"/>
          </a:p>
        </p:txBody>
      </p:sp>
      <p:sp>
        <p:nvSpPr>
          <p:cNvPr id="59" name="Стрелка влево 58">
            <a:hlinkClick r:id="rId3" action="ppaction://hlinksldjump"/>
          </p:cNvPr>
          <p:cNvSpPr/>
          <p:nvPr/>
        </p:nvSpPr>
        <p:spPr>
          <a:xfrm>
            <a:off x="6000760" y="5884682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475656" y="2060848"/>
            <a:ext cx="6953399" cy="2554545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anose="030F0702030302020204" pitchFamily="66" charset="0"/>
              </a:rPr>
              <a:t>Каким документом определяется общепринятый </a:t>
            </a:r>
            <a:r>
              <a:rPr lang="ru-RU" sz="4000" b="1" dirty="0">
                <a:latin typeface="Comic Sans MS" panose="030F0702030302020204" pitchFamily="66" charset="0"/>
              </a:rPr>
              <a:t>формат </a:t>
            </a:r>
            <a:r>
              <a:rPr lang="ru-RU" sz="4000" b="1" dirty="0" smtClean="0">
                <a:latin typeface="Comic Sans MS" panose="030F0702030302020204" pitchFamily="66" charset="0"/>
              </a:rPr>
              <a:t>послания?</a:t>
            </a:r>
            <a:endParaRPr lang="ru-RU" sz="40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652120" y="5517232"/>
            <a:ext cx="31432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</a:t>
            </a:r>
            <a:r>
              <a:rPr lang="ru-RU" sz="4400" dirty="0" smtClean="0"/>
              <a:t>10 </a:t>
            </a:r>
            <a:r>
              <a:rPr lang="ru-RU" sz="4400" dirty="0"/>
              <a:t>баллов</a:t>
            </a:r>
          </a:p>
        </p:txBody>
      </p:sp>
      <p:sp>
        <p:nvSpPr>
          <p:cNvPr id="63" name="Овал 62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2 мин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428604"/>
            <a:ext cx="642942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16" name="Стрелка влево 15">
            <a:hlinkClick r:id="rId3" action="ppaction://hlinksldjump"/>
          </p:cNvPr>
          <p:cNvSpPr/>
          <p:nvPr/>
        </p:nvSpPr>
        <p:spPr>
          <a:xfrm>
            <a:off x="6000760" y="5643578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475656" y="2060848"/>
            <a:ext cx="6953399" cy="1938992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latin typeface="Comic Sans MS" panose="030F0702030302020204" pitchFamily="66" charset="0"/>
              </a:rPr>
              <a:t>Standard</a:t>
            </a:r>
            <a:r>
              <a:rPr lang="ru-RU" sz="4000" b="1" dirty="0"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</a:rPr>
              <a:t>for</a:t>
            </a:r>
            <a:r>
              <a:rPr lang="ru-RU" sz="4000" b="1" dirty="0"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</a:rPr>
              <a:t>the</a:t>
            </a:r>
            <a:r>
              <a:rPr lang="ru-RU" sz="4000" b="1" dirty="0"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</a:rPr>
              <a:t>Format</a:t>
            </a:r>
            <a:r>
              <a:rPr lang="ru-RU" sz="4000" b="1" dirty="0"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</a:rPr>
              <a:t>of</a:t>
            </a:r>
            <a:r>
              <a:rPr lang="ru-RU" sz="4000" b="1" dirty="0">
                <a:latin typeface="Comic Sans MS" panose="030F0702030302020204" pitchFamily="66" charset="0"/>
              </a:rPr>
              <a:t> ARPA - </a:t>
            </a:r>
            <a:r>
              <a:rPr lang="ru-RU" sz="4000" b="1" dirty="0" err="1">
                <a:latin typeface="Comic Sans MS" panose="030F0702030302020204" pitchFamily="66" charset="0"/>
              </a:rPr>
              <a:t>Internet</a:t>
            </a:r>
            <a:r>
              <a:rPr lang="ru-RU" sz="4000" b="1" dirty="0"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</a:rPr>
              <a:t>Text</a:t>
            </a:r>
            <a:r>
              <a:rPr lang="ru-RU" sz="4000" b="1" dirty="0"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</a:rPr>
              <a:t>messages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868144" y="5733256"/>
            <a:ext cx="31432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+ 15 баллов</a:t>
            </a:r>
          </a:p>
        </p:txBody>
      </p:sp>
      <p:sp>
        <p:nvSpPr>
          <p:cNvPr id="63" name="Овал 62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30 сек</a:t>
            </a:r>
            <a:endParaRPr lang="ru-RU" sz="16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1865630"/>
            <a:ext cx="8568952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>
              <a:tabLst>
                <a:tab pos="388938" algn="l"/>
              </a:tabLst>
            </a:pPr>
            <a:r>
              <a:rPr lang="ru-RU" sz="4000" dirty="0"/>
              <a:t>Ч</a:t>
            </a:r>
            <a:r>
              <a:rPr lang="ru-RU" sz="4000" dirty="0" smtClean="0"/>
              <a:t>то является основными </a:t>
            </a:r>
            <a:r>
              <a:rPr lang="ru-RU" sz="4000" dirty="0"/>
              <a:t>структурными единицами в </a:t>
            </a:r>
            <a:r>
              <a:rPr lang="ru-RU" sz="4000" dirty="0" smtClean="0"/>
              <a:t>Интернет?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4564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28604"/>
            <a:ext cx="642942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43" name="Стрелка влево 42">
            <a:hlinkClick r:id="rId3" action="ppaction://hlinksldjump"/>
          </p:cNvPr>
          <p:cNvSpPr/>
          <p:nvPr/>
        </p:nvSpPr>
        <p:spPr>
          <a:xfrm>
            <a:off x="6000760" y="5929306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31640" y="2481183"/>
            <a:ext cx="756084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>
              <a:tabLst>
                <a:tab pos="388938" algn="l"/>
              </a:tabLst>
            </a:pPr>
            <a:r>
              <a:rPr lang="en-US" sz="4000" dirty="0" smtClean="0"/>
              <a:t>Web-</a:t>
            </a:r>
            <a:r>
              <a:rPr lang="ru-RU" sz="4000" dirty="0" smtClean="0"/>
              <a:t>страница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391542" y="116632"/>
            <a:ext cx="7500938" cy="1477328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Для записи </a:t>
            </a:r>
            <a:r>
              <a:rPr lang="en-US" dirty="0" smtClean="0"/>
              <a:t>URL </a:t>
            </a:r>
            <a:r>
              <a:rPr lang="ru-RU" dirty="0" smtClean="0"/>
              <a:t>используется следующая формула:</a:t>
            </a:r>
          </a:p>
          <a:p>
            <a:pPr algn="ctr"/>
            <a:r>
              <a:rPr lang="ru-RU" b="1" dirty="0" err="1" smtClean="0"/>
              <a:t>имя_протокола:описание_ресурса</a:t>
            </a:r>
            <a:endParaRPr lang="ru-RU" dirty="0" smtClean="0"/>
          </a:p>
          <a:p>
            <a:pPr algn="ctr"/>
            <a:r>
              <a:rPr lang="ru-RU" dirty="0" smtClean="0"/>
              <a:t>Например, ссылка на главную страницу </a:t>
            </a:r>
            <a:r>
              <a:rPr lang="ru-RU" dirty="0" err="1" smtClean="0"/>
              <a:t>Яндекса</a:t>
            </a:r>
            <a:r>
              <a:rPr lang="ru-RU" dirty="0" smtClean="0"/>
              <a:t> (крупнейшая российская поисковая система) записывается так:</a:t>
            </a:r>
          </a:p>
          <a:p>
            <a:pPr algn="ctr"/>
            <a:r>
              <a:rPr lang="en-US" b="1" dirty="0" smtClean="0"/>
              <a:t>http</a:t>
            </a:r>
            <a:r>
              <a:rPr lang="ru-RU" b="1" dirty="0" smtClean="0"/>
              <a:t>://</a:t>
            </a:r>
            <a:r>
              <a:rPr lang="en-US" b="1" dirty="0" smtClean="0"/>
              <a:t>www</a:t>
            </a:r>
            <a:r>
              <a:rPr lang="ru-RU" b="1" dirty="0" smtClean="0"/>
              <a:t>.</a:t>
            </a:r>
            <a:r>
              <a:rPr lang="en-US" b="1" dirty="0" err="1" smtClean="0"/>
              <a:t>yandex</a:t>
            </a:r>
            <a:r>
              <a:rPr lang="ru-RU" b="1" dirty="0" smtClean="0"/>
              <a:t>.</a:t>
            </a:r>
            <a:r>
              <a:rPr lang="en-US" b="1" dirty="0" err="1" smtClean="0"/>
              <a:t>ru</a:t>
            </a:r>
            <a:endParaRPr lang="ru-RU" dirty="0" smtClean="0"/>
          </a:p>
        </p:txBody>
      </p:sp>
      <p:sp>
        <p:nvSpPr>
          <p:cNvPr id="63" name="Овал 62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2 мин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700808"/>
            <a:ext cx="4392488" cy="43242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500" dirty="0" smtClean="0"/>
              <a:t>Доступ к файлу </a:t>
            </a:r>
            <a:r>
              <a:rPr lang="ru-RU" sz="2500" b="1" dirty="0" err="1" smtClean="0"/>
              <a:t>ftp.net</a:t>
            </a:r>
            <a:r>
              <a:rPr lang="ru-RU" sz="2500" dirty="0" smtClean="0"/>
              <a:t> , находящемуся на сервере </a:t>
            </a:r>
            <a:r>
              <a:rPr lang="ru-RU" sz="2500" b="1" dirty="0" err="1" smtClean="0"/>
              <a:t>txt.org</a:t>
            </a:r>
            <a:r>
              <a:rPr lang="ru-RU" sz="2500" dirty="0" smtClean="0"/>
              <a:t>, осуществляется по протоколу </a:t>
            </a:r>
            <a:r>
              <a:rPr lang="ru-RU" sz="2500" b="1" dirty="0" err="1" smtClean="0"/>
              <a:t>http</a:t>
            </a:r>
            <a:r>
              <a:rPr lang="ru-RU" sz="2500" dirty="0" smtClean="0"/>
              <a:t>. В таблице фрагменты адреса файла закодированы буквами от А до Ж. Запишите последовательность этих букв, кодирующую адрес указанного файла в сети Интернет.</a:t>
            </a:r>
            <a:endParaRPr lang="ru-RU" sz="25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831632" y="1700808"/>
          <a:ext cx="3060848" cy="432047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80992"/>
                <a:gridCol w="1879856"/>
              </a:tblGrid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A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.</a:t>
                      </a:r>
                      <a:r>
                        <a:rPr lang="ru-RU" sz="3000" b="1" dirty="0" err="1"/>
                        <a:t>net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Б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err="1"/>
                        <a:t>ftp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В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://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Г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err="1"/>
                        <a:t>http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Д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/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Е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.</a:t>
                      </a:r>
                      <a:r>
                        <a:rPr lang="ru-RU" sz="3000" b="1" dirty="0" err="1"/>
                        <a:t>org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Ж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err="1"/>
                        <a:t>txt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Скругленный прямоугольник 60"/>
          <p:cNvSpPr/>
          <p:nvPr/>
        </p:nvSpPr>
        <p:spPr>
          <a:xfrm>
            <a:off x="107504" y="6029275"/>
            <a:ext cx="3456384" cy="712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</a:t>
            </a:r>
            <a:r>
              <a:rPr lang="ru-RU" sz="4400" dirty="0" smtClean="0"/>
              <a:t>15 </a:t>
            </a:r>
            <a:r>
              <a:rPr lang="ru-RU" sz="4400" dirty="0"/>
              <a:t>баллов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28604"/>
            <a:ext cx="642942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000760" y="5929306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476672"/>
            <a:ext cx="4464496" cy="43242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500" dirty="0" smtClean="0"/>
              <a:t>Доступ к файлу </a:t>
            </a:r>
            <a:r>
              <a:rPr lang="ru-RU" sz="2500" b="1" dirty="0" err="1" smtClean="0"/>
              <a:t>ftp.net</a:t>
            </a:r>
            <a:r>
              <a:rPr lang="ru-RU" sz="2500" dirty="0" smtClean="0"/>
              <a:t> , находящемуся на сервере </a:t>
            </a:r>
            <a:r>
              <a:rPr lang="ru-RU" sz="2500" b="1" dirty="0" err="1" smtClean="0"/>
              <a:t>txt.org</a:t>
            </a:r>
            <a:r>
              <a:rPr lang="ru-RU" sz="2500" dirty="0" smtClean="0"/>
              <a:t>, осуществляется по протоколу </a:t>
            </a:r>
            <a:r>
              <a:rPr lang="ru-RU" sz="2500" b="1" dirty="0" err="1" smtClean="0"/>
              <a:t>http</a:t>
            </a:r>
            <a:r>
              <a:rPr lang="ru-RU" sz="2500" dirty="0" smtClean="0"/>
              <a:t>. В таблице фрагменты адреса файла закодированы буквами от А до Ж. Запишите последовательность этих букв, кодирующую адрес указанного файла в сети Интернет.</a:t>
            </a:r>
            <a:endParaRPr lang="ru-RU" sz="25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24128" y="476672"/>
          <a:ext cx="3024336" cy="432047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66904"/>
                <a:gridCol w="1857432"/>
              </a:tblGrid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A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.</a:t>
                      </a:r>
                      <a:r>
                        <a:rPr lang="ru-RU" sz="3000" b="1" dirty="0" err="1"/>
                        <a:t>net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Б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err="1"/>
                        <a:t>ftp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В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://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Г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err="1"/>
                        <a:t>http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Д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/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Е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/>
                        <a:t>.</a:t>
                      </a:r>
                      <a:r>
                        <a:rPr lang="ru-RU" sz="3000" b="1" dirty="0" err="1"/>
                        <a:t>org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2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/>
                        <a:t>Ж</a:t>
                      </a:r>
                      <a:endParaRPr lang="ru-RU" sz="3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err="1"/>
                        <a:t>txt</a:t>
                      </a:r>
                      <a:endParaRPr lang="ru-RU" sz="3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259632" y="4941168"/>
            <a:ext cx="4464496" cy="4770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500" b="1" dirty="0" err="1" smtClean="0"/>
              <a:t>http</a:t>
            </a:r>
            <a:r>
              <a:rPr lang="en-US" sz="2500" b="1" dirty="0" smtClean="0"/>
              <a:t>://</a:t>
            </a:r>
            <a:r>
              <a:rPr lang="ru-RU" sz="2500" b="1" dirty="0" err="1" smtClean="0"/>
              <a:t>txt.org</a:t>
            </a:r>
            <a:r>
              <a:rPr lang="en-US" sz="2500" b="1" dirty="0" smtClean="0"/>
              <a:t>/</a:t>
            </a:r>
            <a:r>
              <a:rPr lang="ru-RU" sz="2500" b="1" dirty="0" err="1" smtClean="0"/>
              <a:t>ftp.net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4941168"/>
            <a:ext cx="3024336" cy="477054"/>
          </a:xfrm>
          <a:prstGeom prst="rect">
            <a:avLst/>
          </a:prstGeom>
          <a:solidFill>
            <a:srgbClr val="F4E1E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500" b="1" dirty="0" smtClean="0"/>
              <a:t>Г В Ж Е Д Б А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1"/>
          <p:cNvGrpSpPr>
            <a:grpSpLocks/>
          </p:cNvGrpSpPr>
          <p:nvPr/>
        </p:nvGrpSpPr>
        <p:grpSpPr bwMode="auto">
          <a:xfrm>
            <a:off x="3131840" y="4293096"/>
            <a:ext cx="6143625" cy="1143000"/>
            <a:chOff x="1571604" y="2571744"/>
            <a:chExt cx="6143668" cy="1143008"/>
          </a:xfrm>
        </p:grpSpPr>
        <p:sp>
          <p:nvSpPr>
            <p:cNvPr id="311" name="Прямоугольник 310"/>
            <p:cNvSpPr/>
            <p:nvPr/>
          </p:nvSpPr>
          <p:spPr>
            <a:xfrm>
              <a:off x="1571604" y="2571744"/>
              <a:ext cx="6143668" cy="1143008"/>
            </a:xfrm>
            <a:prstGeom prst="rect">
              <a:avLst/>
            </a:prstGeom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0" name="Прямоугольник 309"/>
            <p:cNvSpPr/>
            <p:nvPr/>
          </p:nvSpPr>
          <p:spPr>
            <a:xfrm>
              <a:off x="2071671" y="2643182"/>
              <a:ext cx="5025094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«Морской бой»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14313" y="5643563"/>
            <a:ext cx="31432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</a:t>
            </a:r>
            <a:r>
              <a:rPr lang="ru-RU" sz="4400" dirty="0" smtClean="0"/>
              <a:t>10 </a:t>
            </a:r>
            <a:r>
              <a:rPr lang="ru-RU" sz="4400" dirty="0"/>
              <a:t>баллов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55576" y="825528"/>
            <a:ext cx="8280920" cy="3170099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Петя записал IP-адрес школьного сервера на листке бумаги и положил его в карман куртки. Петина мама случайно постирала куртку вместе с запиской. После стирки Петя обнаружил в кармане четыре обрывка с фрагментами IP-адреса. Эти фрагменты обозначены буквами А, Б, В и Г. Восстановите IP-адрес. В ответе укажите последовательность букв, обозначающих фрагменты, в порядке, соответствующем IP-адресу.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69200"/>
            <a:ext cx="8288438" cy="1260000"/>
          </a:xfrm>
          <a:prstGeom prst="rect">
            <a:avLst/>
          </a:prstGeom>
          <a:noFill/>
        </p:spPr>
      </p:pic>
      <p:sp>
        <p:nvSpPr>
          <p:cNvPr id="63" name="Овал 62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2 мин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6000760" y="5929306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8604"/>
            <a:ext cx="642942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35288" y="1556792"/>
            <a:ext cx="4501008" cy="861774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183</a:t>
            </a:r>
            <a:r>
              <a:rPr lang="en-US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253</a:t>
            </a:r>
            <a:r>
              <a:rPr lang="en-US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23</a:t>
            </a:r>
            <a:r>
              <a:rPr lang="en-US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ru-RU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64</a:t>
            </a:r>
          </a:p>
          <a:p>
            <a:pPr lvl="0" algn="ctr"/>
            <a:r>
              <a:rPr lang="ru-RU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Г</a:t>
            </a:r>
            <a:r>
              <a:rPr lang="en-US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lang="en-US" sz="25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5929" y="3212976"/>
            <a:ext cx="7928071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868144" y="5733256"/>
            <a:ext cx="31432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+ 10 баллов</a:t>
            </a:r>
          </a:p>
        </p:txBody>
      </p:sp>
      <p:sp>
        <p:nvSpPr>
          <p:cNvPr id="63" name="Овал 62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30 сек</a:t>
            </a:r>
            <a:endParaRPr lang="ru-RU" sz="16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187624" y="1988840"/>
            <a:ext cx="7500938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dirty="0" smtClean="0"/>
              <a:t>Назовите общее </a:t>
            </a:r>
            <a:r>
              <a:rPr lang="ru-RU" sz="4800" dirty="0"/>
              <a:t>название для программ поиска </a:t>
            </a:r>
            <a:r>
              <a:rPr lang="ru-RU" sz="4800" dirty="0" smtClean="0"/>
              <a:t>информации.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6000760" y="5929306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8604"/>
            <a:ext cx="642942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87624" y="1988840"/>
            <a:ext cx="750093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 smtClean="0"/>
              <a:t>Spider (</a:t>
            </a:r>
            <a:r>
              <a:rPr lang="ru-RU" sz="4800" b="1" dirty="0" smtClean="0"/>
              <a:t>Паук</a:t>
            </a:r>
            <a:r>
              <a:rPr lang="en-US" sz="4800" b="1" dirty="0" smtClean="0"/>
              <a:t>)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67744" y="980728"/>
          <a:ext cx="4600763" cy="4626348"/>
        </p:xfrm>
        <a:graphic>
          <a:graphicData uri="http://schemas.openxmlformats.org/drawingml/2006/table">
            <a:tbl>
              <a:tblPr/>
              <a:tblGrid>
                <a:gridCol w="667288"/>
                <a:gridCol w="561925"/>
                <a:gridCol w="561925"/>
                <a:gridCol w="561925"/>
                <a:gridCol w="561925"/>
                <a:gridCol w="561925"/>
                <a:gridCol w="561925"/>
                <a:gridCol w="561925"/>
              </a:tblGrid>
              <a:tr h="564914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44" marR="5544" marT="5544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Г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Ж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578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91517" y="1034900"/>
          <a:ext cx="4600763" cy="4626348"/>
        </p:xfrm>
        <a:graphic>
          <a:graphicData uri="http://schemas.openxmlformats.org/drawingml/2006/table">
            <a:tbl>
              <a:tblPr/>
              <a:tblGrid>
                <a:gridCol w="667288"/>
                <a:gridCol w="561925"/>
                <a:gridCol w="561925"/>
                <a:gridCol w="561925"/>
                <a:gridCol w="561925"/>
                <a:gridCol w="561925"/>
                <a:gridCol w="561925"/>
                <a:gridCol w="561925"/>
              </a:tblGrid>
              <a:tr h="564914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44" marR="5544" marT="5544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Г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Ж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578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4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  <a:hlinkClick r:id="rId3" action="ppaction://hlinksldjump"/>
                        </a:rPr>
                        <a:t></a:t>
                      </a: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5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6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7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8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  <a:hlinkClick r:id="rId9" action="ppaction://hlinksldjump"/>
                        </a:rPr>
                        <a:t></a:t>
                      </a: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  <a:hlinkClick r:id="rId4" action="ppaction://hlinksldjump"/>
                        </a:rPr>
                        <a:t></a:t>
                      </a: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  <a:hlinkClick r:id="rId4" action="ppaction://hlinksldjump"/>
                        </a:rPr>
                        <a:t></a:t>
                      </a: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  <a:hlinkClick r:id="rId10" action="ppaction://hlinksldjump"/>
                        </a:rPr>
                        <a:t></a:t>
                      </a: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  <a:hlinkClick r:id="rId11" action="ppaction://hlinksldjump"/>
                        </a:rPr>
                        <a:t></a:t>
                      </a: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12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544" marR="5544" marT="554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4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  <a:hlinkClick r:id="rId3" action="ppaction://hlinksldjump"/>
                        </a:rPr>
                        <a:t></a:t>
                      </a: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sym typeface="Symbol"/>
                          <a:hlinkClick r:id="rId13" action="ppaction://hlinksldjump"/>
                        </a:rPr>
                        <a:t></a:t>
                      </a: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3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3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sym typeface="Symbol"/>
                          <a:hlinkClick r:id="rId3" action="ppaction://hlinksldjump"/>
                        </a:rPr>
                        <a:t></a:t>
                      </a:r>
                      <a:endParaRPr lang="ru-RU" sz="3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5544" marR="5544" marT="5544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643438" y="285728"/>
            <a:ext cx="4214842" cy="3286148"/>
          </a:xfrm>
          <a:prstGeom prst="cloudCallout">
            <a:avLst>
              <a:gd name="adj1" fmla="val -75870"/>
              <a:gd name="adj2" fmla="val 33210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Monotype Corsiva" pitchFamily="66" charset="0"/>
              </a:rPr>
              <a:t>МИМО</a:t>
            </a: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5286380" y="5643578"/>
            <a:ext cx="371477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Переход хода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6572272"/>
            <a:ext cx="2071702" cy="285728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3929058" y="1285860"/>
            <a:ext cx="4286280" cy="2357454"/>
          </a:xfrm>
          <a:prstGeom prst="cloudCallout">
            <a:avLst>
              <a:gd name="adj1" fmla="val -64110"/>
              <a:gd name="adj2" fmla="val 70666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Monotype Corsiva" pitchFamily="66" charset="0"/>
              </a:rPr>
              <a:t>БОМБОЧКА</a:t>
            </a: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5286380" y="5786454"/>
            <a:ext cx="371477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Переход хода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5072063"/>
            <a:ext cx="2786062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- 5 баллов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1319534" y="285750"/>
            <a:ext cx="7500938" cy="954107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Отметьте все правдоподобные доменные адреса.</a:t>
            </a:r>
            <a:endParaRPr lang="ru-RU" sz="2800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796136" y="5733256"/>
            <a:ext cx="31432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+ 5 баллов</a:t>
            </a:r>
          </a:p>
        </p:txBody>
      </p:sp>
      <p:sp>
        <p:nvSpPr>
          <p:cNvPr id="63" name="Овал 62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1 мин</a:t>
            </a:r>
            <a:endParaRPr lang="ru-RU" sz="1600" dirty="0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1325587" y="2190412"/>
            <a:ext cx="7488832" cy="259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petrov.novgorod.ru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/>
              <a:t>petrov</a:t>
            </a:r>
            <a:r>
              <a:rPr lang="en-US" sz="4000" b="1" dirty="0" smtClean="0"/>
              <a:t>/</a:t>
            </a:r>
            <a:r>
              <a:rPr lang="en-US" sz="4000" b="1" dirty="0" err="1" smtClean="0"/>
              <a:t>novgorod</a:t>
            </a:r>
            <a:r>
              <a:rPr lang="en-US" sz="4000" b="1" dirty="0" smtClean="0"/>
              <a:t>/</a:t>
            </a:r>
            <a:r>
              <a:rPr lang="en-US" sz="4000" b="1" dirty="0" err="1" smtClean="0"/>
              <a:t>ru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petrov.cars.novgorod.ru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/>
              <a:t>novgorod.ru.petrov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трелка влево 61">
            <a:hlinkClick r:id="rId3" action="ppaction://hlinksldjump"/>
          </p:cNvPr>
          <p:cNvSpPr/>
          <p:nvPr/>
        </p:nvSpPr>
        <p:spPr>
          <a:xfrm>
            <a:off x="6000760" y="5643578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4282" y="428604"/>
            <a:ext cx="642942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319534" y="285750"/>
            <a:ext cx="7500938" cy="954107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Отметьте все правдоподобные доменные адреса.</a:t>
            </a:r>
            <a:endParaRPr lang="ru-RU" sz="2800" dirty="0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331640" y="1628800"/>
            <a:ext cx="7488832" cy="259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petrov.novgorod.ru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strike="sngStrike" dirty="0" err="1" smtClean="0">
                <a:solidFill>
                  <a:schemeClr val="bg1">
                    <a:lumMod val="50000"/>
                  </a:schemeClr>
                </a:solidFill>
              </a:rPr>
              <a:t>petrov</a:t>
            </a:r>
            <a:r>
              <a:rPr lang="en-US" sz="4000" b="1" strike="sngStrike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4000" b="1" strike="sngStrike" dirty="0" err="1" smtClean="0">
                <a:solidFill>
                  <a:schemeClr val="bg1">
                    <a:lumMod val="50000"/>
                  </a:schemeClr>
                </a:solidFill>
              </a:rPr>
              <a:t>novgorod</a:t>
            </a:r>
            <a:r>
              <a:rPr lang="en-US" sz="4000" b="1" strike="sngStrike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4000" b="1" strike="sngStrike" dirty="0" err="1" smtClean="0">
                <a:solidFill>
                  <a:schemeClr val="bg1">
                    <a:lumMod val="50000"/>
                  </a:schemeClr>
                </a:solidFill>
              </a:rPr>
              <a:t>ru</a:t>
            </a:r>
            <a:endParaRPr lang="en-US" sz="4000" b="1" strike="sngStrik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petrov.cars.novgorod.ru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strike="sngStrike" dirty="0" err="1" smtClean="0">
                <a:solidFill>
                  <a:schemeClr val="bg1">
                    <a:lumMod val="50000"/>
                  </a:schemeClr>
                </a:solidFill>
              </a:rPr>
              <a:t>novgorod.ru.petrov</a:t>
            </a:r>
            <a:endParaRPr lang="ru-RU" sz="4000" strike="sngStrik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42875" y="5669235"/>
            <a:ext cx="31432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+ </a:t>
            </a:r>
            <a:r>
              <a:rPr lang="ru-RU" sz="4400" dirty="0" smtClean="0"/>
              <a:t>5 </a:t>
            </a:r>
            <a:r>
              <a:rPr lang="ru-RU" sz="4400" dirty="0"/>
              <a:t>баллов</a:t>
            </a:r>
          </a:p>
        </p:txBody>
      </p:sp>
      <p:sp>
        <p:nvSpPr>
          <p:cNvPr id="36" name="Овал 35"/>
          <p:cNvSpPr/>
          <p:nvPr/>
        </p:nvSpPr>
        <p:spPr>
          <a:xfrm>
            <a:off x="0" y="0"/>
            <a:ext cx="1071563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1 мин</a:t>
            </a:r>
            <a:endParaRPr lang="ru-RU" sz="16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319534" y="285750"/>
            <a:ext cx="7500938" cy="523220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Отметьте все правильные </a:t>
            </a:r>
            <a:r>
              <a:rPr lang="en-US" sz="2800" dirty="0" smtClean="0"/>
              <a:t>IP-</a:t>
            </a:r>
            <a:r>
              <a:rPr lang="ru-RU" sz="2800" dirty="0" smtClean="0"/>
              <a:t>адреса.</a:t>
            </a:r>
            <a:endParaRPr lang="ru-RU" sz="28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771800" y="980728"/>
            <a:ext cx="4645024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i1.j1.k33.48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195/148/15/2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138.256.0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137.256.15.2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118.250.15.2.1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1.250.15.2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140.250.4.1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трелка влево 61">
            <a:hlinkClick r:id="rId3" action="ppaction://hlinksldjump"/>
          </p:cNvPr>
          <p:cNvSpPr/>
          <p:nvPr/>
        </p:nvSpPr>
        <p:spPr>
          <a:xfrm>
            <a:off x="6000760" y="5643578"/>
            <a:ext cx="3000396" cy="928694"/>
          </a:xfrm>
          <a:prstGeom prst="lef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Обратно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14282" y="428604"/>
            <a:ext cx="642942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1319534" y="285750"/>
            <a:ext cx="7500938" cy="523220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Отметьте все правильные </a:t>
            </a:r>
            <a:r>
              <a:rPr lang="en-US" sz="2800" dirty="0" smtClean="0"/>
              <a:t>IP-</a:t>
            </a:r>
            <a:r>
              <a:rPr lang="ru-RU" sz="2800" dirty="0" smtClean="0"/>
              <a:t>адреса.</a:t>
            </a:r>
            <a:endParaRPr lang="ru-RU" sz="2800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771800" y="980728"/>
            <a:ext cx="4645024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strike="sngStrike" dirty="0" smtClean="0">
                <a:solidFill>
                  <a:schemeClr val="bg1">
                    <a:lumMod val="50000"/>
                  </a:schemeClr>
                </a:solidFill>
              </a:rPr>
              <a:t>i1.j1.k33.48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strike="sngStrike" dirty="0" smtClean="0">
                <a:solidFill>
                  <a:schemeClr val="bg1">
                    <a:lumMod val="50000"/>
                  </a:schemeClr>
                </a:solidFill>
              </a:rPr>
              <a:t>195/148/15/2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strike="sngStrike" dirty="0" smtClean="0">
                <a:solidFill>
                  <a:schemeClr val="bg1">
                    <a:lumMod val="50000"/>
                  </a:schemeClr>
                </a:solidFill>
              </a:rPr>
              <a:t>138.256.0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strike="sngStrike" dirty="0" smtClean="0">
                <a:solidFill>
                  <a:schemeClr val="bg1">
                    <a:lumMod val="50000"/>
                  </a:schemeClr>
                </a:solidFill>
              </a:rPr>
              <a:t>137.256.15.2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strike="sngStrike" dirty="0" smtClean="0">
                <a:solidFill>
                  <a:schemeClr val="bg1">
                    <a:lumMod val="50000"/>
                  </a:schemeClr>
                </a:solidFill>
              </a:rPr>
              <a:t>118.250.15.2.1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1.250.15.2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140.250.4.1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дирование информации">
  <a:themeElements>
    <a:clrScheme name="Другая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F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Кодирование информации</Template>
  <TotalTime>762</TotalTime>
  <Words>715</Words>
  <Application>Microsoft Office PowerPoint</Application>
  <PresentationFormat>Экран (4:3)</PresentationFormat>
  <Paragraphs>226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Comic Sans MS</vt:lpstr>
      <vt:lpstr>Monotype Corsiva</vt:lpstr>
      <vt:lpstr>Symbol</vt:lpstr>
      <vt:lpstr>Times New Roman</vt:lpstr>
      <vt:lpstr>Кодирование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Кубасова Елена</cp:lastModifiedBy>
  <cp:revision>73</cp:revision>
  <dcterms:created xsi:type="dcterms:W3CDTF">2009-05-21T20:14:39Z</dcterms:created>
  <dcterms:modified xsi:type="dcterms:W3CDTF">2014-03-26T19:42:45Z</dcterms:modified>
</cp:coreProperties>
</file>