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4" r:id="rId4"/>
    <p:sldId id="268" r:id="rId5"/>
    <p:sldId id="259" r:id="rId6"/>
    <p:sldId id="260" r:id="rId7"/>
    <p:sldId id="261" r:id="rId8"/>
    <p:sldId id="262" r:id="rId9"/>
    <p:sldId id="263" r:id="rId10"/>
    <p:sldId id="270" r:id="rId11"/>
    <p:sldId id="267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B1595"/>
    <a:srgbClr val="2BBD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04C091-2AD3-4463-9988-35FF01E9B1D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15FE95-AEB6-4BFB-81D0-866C856A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edu.vologda.ru/~vipusknik/2006/svs102/krasin/images/1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rdlovsk-school8.nm.ru/" TargetMode="External"/><Relationship Id="rId7" Type="http://schemas.openxmlformats.org/officeDocument/2006/relationships/hyperlink" Target="http://referats.net.ua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erat.ru/" TargetMode="External"/><Relationship Id="rId5" Type="http://schemas.openxmlformats.org/officeDocument/2006/relationships/hyperlink" Target="http://www.sverdlovsk-school8.nm.ru/docinf.htm" TargetMode="External"/><Relationship Id="rId4" Type="http://schemas.openxmlformats.org/officeDocument/2006/relationships/hyperlink" Target="http://www.uroki.ne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Устройства 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ввода - вывода информации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86322"/>
            <a:ext cx="5214942" cy="914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rgbClr val="FF0066"/>
                </a:solidFill>
              </a:rPr>
              <a:t>Разработал учитель информатики </a:t>
            </a:r>
            <a:r>
              <a:rPr lang="ru-RU" dirty="0" smtClean="0">
                <a:solidFill>
                  <a:srgbClr val="FF0066"/>
                </a:solidFill>
              </a:rPr>
              <a:t>МБОУ </a:t>
            </a:r>
            <a:r>
              <a:rPr lang="ru-RU" dirty="0" smtClean="0">
                <a:solidFill>
                  <a:srgbClr val="FF0066"/>
                </a:solidFill>
              </a:rPr>
              <a:t>СОШ №10 </a:t>
            </a:r>
          </a:p>
          <a:p>
            <a:pPr algn="ctr"/>
            <a:r>
              <a:rPr lang="ru-RU" dirty="0" err="1" smtClean="0">
                <a:solidFill>
                  <a:srgbClr val="FF0066"/>
                </a:solidFill>
              </a:rPr>
              <a:t>Курсенко</a:t>
            </a:r>
            <a:r>
              <a:rPr lang="ru-RU" dirty="0" smtClean="0">
                <a:solidFill>
                  <a:srgbClr val="FF0066"/>
                </a:solidFill>
              </a:rPr>
              <a:t> Ольга </a:t>
            </a:r>
            <a:r>
              <a:rPr lang="ru-RU" dirty="0" smtClean="0">
                <a:solidFill>
                  <a:srgbClr val="FF0066"/>
                </a:solidFill>
              </a:rPr>
              <a:t>Васильевна</a:t>
            </a:r>
          </a:p>
          <a:p>
            <a:pPr algn="ctr"/>
            <a:r>
              <a:rPr lang="ru-RU" dirty="0" smtClean="0">
                <a:solidFill>
                  <a:srgbClr val="FF0066"/>
                </a:solidFill>
              </a:rPr>
              <a:t>г.Красный Сулин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14339" name="Picture 3" descr="Картинка 278 из 11376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572008"/>
            <a:ext cx="2500330" cy="1952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80975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Плоттер</a:t>
            </a:r>
            <a:endParaRPr lang="ru-RU" dirty="0" smtClean="0">
              <a:solidFill>
                <a:schemeClr val="accent2"/>
              </a:solidFill>
            </a:endParaRPr>
          </a:p>
          <a:p>
            <a:pPr marL="0" indent="180975" algn="just">
              <a:buNone/>
            </a:pPr>
            <a:r>
              <a:rPr lang="ru-RU" sz="1600" dirty="0" smtClean="0"/>
              <a:t>Графопостроитель (от греч. </a:t>
            </a:r>
            <a:r>
              <a:rPr lang="ru-RU" sz="1600" dirty="0" err="1" smtClean="0"/>
              <a:t>γράφω </a:t>
            </a:r>
            <a:r>
              <a:rPr lang="ru-RU" sz="1600" dirty="0" smtClean="0"/>
              <a:t>— пишу, рисую), </a:t>
            </a:r>
            <a:r>
              <a:rPr lang="ru-RU" sz="1600" dirty="0" err="1" smtClean="0"/>
              <a:t>пло́ттер</a:t>
            </a:r>
            <a:r>
              <a:rPr lang="ru-RU" sz="1600" dirty="0" smtClean="0"/>
              <a:t> — устройство для автоматического вычерчивания с большой точностью рисунков, схем, сложных чертежей, карт и другой графической информации на бумаге размером до A0 или кальке.</a:t>
            </a:r>
          </a:p>
          <a:p>
            <a:pPr marL="0" indent="180975" algn="just">
              <a:buNone/>
            </a:pPr>
            <a:r>
              <a:rPr lang="ru-RU" sz="1600" dirty="0" smtClean="0"/>
              <a:t>Графопостроители рисуют изображения с помощью пера (пишущего блока).</a:t>
            </a:r>
          </a:p>
          <a:p>
            <a:pPr marL="0" indent="180975" algn="just">
              <a:buNone/>
            </a:pPr>
            <a:r>
              <a:rPr lang="ru-RU" sz="1600" dirty="0" smtClean="0"/>
              <a:t>Распространенное заблуждение: широкоформатные струйные принтеры иногда неверно называют плоттерами.</a:t>
            </a:r>
          </a:p>
          <a:p>
            <a:pPr marL="0" indent="180975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klyaksa.net/htm/kopilka/uchp/images/p6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429132"/>
            <a:ext cx="2500330" cy="206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52"/>
            <a:ext cx="8183880" cy="48577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Модем</a:t>
            </a:r>
            <a:endParaRPr lang="ru-RU" dirty="0" smtClean="0">
              <a:solidFill>
                <a:schemeClr val="accent2"/>
              </a:solidFill>
            </a:endParaRPr>
          </a:p>
          <a:p>
            <a:pPr marL="0" indent="180975" algn="just">
              <a:buNone/>
            </a:pPr>
            <a:r>
              <a:rPr lang="ru-RU" sz="1600" dirty="0" smtClean="0"/>
              <a:t>Модем относится к устройствам коммуникации. Под коммуникацией здесь имеется в виду связь между компьютерами.</a:t>
            </a:r>
          </a:p>
          <a:p>
            <a:pPr marL="0" indent="180975" algn="just">
              <a:buNone/>
            </a:pPr>
            <a:r>
              <a:rPr lang="ru-RU" sz="1600" dirty="0" smtClean="0"/>
              <a:t>Модемом осуществляет модуляцию и демодуляцию информационных сигналов. Работа модулятора модема заключается в том, что поток битов из компьютера преобразуется в аналоговые сигналы, пригодные для передачи по телефонному каналу связи. Демодулятор модема выполняет обратную задачу. Данные, подлежащие передаче, преобразуются в аналоговый сигнал модулятором модема «передающего» компьютера. Принимающий модем, находящийся на противоположном конце линии, «слушает» передаваемый сигнал и преобразует его обратно в цифровой с помощью демодулятора. Режим работы, когда передача данных осуществляется только в одном направлении, называется полудуплексном (</a:t>
            </a:r>
            <a:r>
              <a:rPr lang="ru-RU" sz="1600" dirty="0" err="1" smtClean="0"/>
              <a:t>half</a:t>
            </a:r>
            <a:r>
              <a:rPr lang="ru-RU" sz="1600" dirty="0" smtClean="0"/>
              <a:t> </a:t>
            </a:r>
            <a:r>
              <a:rPr lang="ru-RU" sz="1600" dirty="0" err="1" smtClean="0"/>
              <a:t>duplex</a:t>
            </a:r>
            <a:r>
              <a:rPr lang="ru-RU" sz="1600" dirty="0" smtClean="0"/>
              <a:t>), в обе стороны — дуплексом (</a:t>
            </a:r>
            <a:r>
              <a:rPr lang="ru-RU" sz="1600" dirty="0" err="1" smtClean="0"/>
              <a:t>full</a:t>
            </a:r>
            <a:r>
              <a:rPr lang="ru-RU" sz="1600" dirty="0" smtClean="0"/>
              <a:t> </a:t>
            </a:r>
            <a:r>
              <a:rPr lang="ru-RU" sz="1600" dirty="0" err="1" smtClean="0"/>
              <a:t>duplex</a:t>
            </a:r>
            <a:r>
              <a:rPr lang="ru-RU" sz="1600" dirty="0" smtClean="0"/>
              <a:t>).</a:t>
            </a:r>
          </a:p>
          <a:p>
            <a:pPr marL="0" indent="180975" algn="just">
              <a:buNone/>
            </a:pPr>
            <a:r>
              <a:rPr lang="ru-RU" sz="1600" dirty="0" smtClean="0"/>
              <a:t>Одной из основных характеристик модема является скорость модуляции (</a:t>
            </a:r>
            <a:r>
              <a:rPr lang="ru-RU" sz="1600" dirty="0" err="1" smtClean="0"/>
              <a:t>modulation</a:t>
            </a:r>
            <a:r>
              <a:rPr lang="ru-RU" sz="1600" dirty="0" smtClean="0"/>
              <a:t> </a:t>
            </a:r>
            <a:r>
              <a:rPr lang="ru-RU" sz="1600" dirty="0" err="1" smtClean="0"/>
              <a:t>speed</a:t>
            </a:r>
            <a:r>
              <a:rPr lang="ru-RU" sz="1600" dirty="0" smtClean="0"/>
              <a:t>). Она определяет физическую скорость передачи данных без учета исправления ошибок и сжатия данных, единицей измерения которой является количество бит в секунду (бит/с). Модемы бывают внешними и встраиваемыми.</a:t>
            </a:r>
          </a:p>
        </p:txBody>
      </p:sp>
      <p:pic>
        <p:nvPicPr>
          <p:cNvPr id="2054" name="Picture 6" descr="http://www.cio-world.ru/upload/iblock/b840e01a98b618a5dde6dd3f76ecc5f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30188">
            <a:off x="5199384" y="5218884"/>
            <a:ext cx="2066699" cy="1208167"/>
          </a:xfrm>
          <a:prstGeom prst="rect">
            <a:avLst/>
          </a:prstGeom>
          <a:noFill/>
        </p:spPr>
      </p:pic>
      <p:pic>
        <p:nvPicPr>
          <p:cNvPr id="2056" name="Picture 8" descr="http://img.merlion.ru/items/56181_v01_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65332">
            <a:off x="1615216" y="5321017"/>
            <a:ext cx="1983708" cy="1304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Источники используемой информации: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1600" dirty="0" smtClean="0">
                <a:hlinkClick r:id="rId2"/>
              </a:rPr>
              <a:t>http://images.yandex.ru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err="1" smtClean="0"/>
              <a:t>Угринович</a:t>
            </a:r>
            <a:r>
              <a:rPr lang="ru-RU" sz="1600" dirty="0" smtClean="0"/>
              <a:t> Н.Д. Информатика и информационные технологии (10-11 класс).</a:t>
            </a:r>
          </a:p>
          <a:p>
            <a:pPr marL="265176" lvl="1" indent="-265176">
              <a:buSzPct val="80000"/>
              <a:buFont typeface="Wingdings" pitchFamily="2" charset="2"/>
              <a:buChar char="ü"/>
            </a:pPr>
            <a:r>
              <a:rPr lang="en-US" sz="1600" dirty="0" smtClean="0">
                <a:hlinkClick r:id="rId3"/>
              </a:rPr>
              <a:t>http:// </a:t>
            </a:r>
            <a:r>
              <a:rPr lang="en-US" sz="1600" dirty="0" smtClean="0">
                <a:hlinkClick r:id="rId4"/>
              </a:rPr>
              <a:t>www.uroki.net</a:t>
            </a:r>
            <a:endParaRPr lang="ru-RU" sz="1600" dirty="0" smtClean="0"/>
          </a:p>
          <a:p>
            <a:pPr marL="265176" lvl="1" indent="-265176">
              <a:buSzPct val="80000"/>
              <a:buFont typeface="Wingdings" pitchFamily="2" charset="2"/>
              <a:buChar char="ü"/>
            </a:pPr>
            <a:r>
              <a:rPr lang="en-US" sz="1600" dirty="0" smtClean="0">
                <a:hlinkClick r:id="rId5"/>
              </a:rPr>
              <a:t>www.sverdlovsk-school8.nm.ru/docinf.htm</a:t>
            </a:r>
            <a:endParaRPr lang="ru-RU" sz="1600" dirty="0" smtClean="0"/>
          </a:p>
          <a:p>
            <a:pPr marL="265176" lvl="1" indent="-265176">
              <a:buSzPct val="80000"/>
              <a:buFont typeface="Wingdings" pitchFamily="2" charset="2"/>
              <a:buChar char="ü"/>
            </a:pPr>
            <a:r>
              <a:rPr lang="en-US" sz="1600" dirty="0" smtClean="0">
                <a:hlinkClick r:id="rId6"/>
              </a:rPr>
              <a:t>http://www.referat.ru/</a:t>
            </a:r>
            <a:endParaRPr lang="ru-RU" sz="1600" dirty="0" smtClean="0"/>
          </a:p>
          <a:p>
            <a:pPr marL="265176" lvl="1" indent="-265176">
              <a:buSzPct val="80000"/>
              <a:buFont typeface="Wingdings" pitchFamily="2" charset="2"/>
              <a:buChar char="ü"/>
            </a:pPr>
            <a:r>
              <a:rPr lang="en-US" sz="1600" dirty="0" smtClean="0">
                <a:hlinkClick r:id="rId7"/>
              </a:rPr>
              <a:t>http://referats.net.ua/</a:t>
            </a:r>
            <a:endParaRPr lang="ru-RU" sz="1600" dirty="0" smtClean="0"/>
          </a:p>
          <a:p>
            <a:pPr marL="265176" lvl="1" indent="-265176">
              <a:buSzPct val="80000"/>
              <a:buNone/>
            </a:pPr>
            <a:endParaRPr lang="en-US" sz="1600" dirty="0" smtClean="0"/>
          </a:p>
          <a:p>
            <a:pPr marL="265176" lvl="1" indent="-265176">
              <a:buSzPct val="80000"/>
              <a:buNone/>
            </a:pPr>
            <a:endParaRPr lang="ru-RU" sz="1600" dirty="0" smtClean="0"/>
          </a:p>
          <a:p>
            <a:pPr marL="265176" lvl="1" indent="-265176">
              <a:buSzPct val="80000"/>
              <a:buNone/>
            </a:pP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1302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b="1" i="1" dirty="0" smtClean="0">
                <a:solidFill>
                  <a:srgbClr val="9B1595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9B1595"/>
                </a:solidFill>
              </a:rPr>
              <a:t>за внимание!</a:t>
            </a:r>
          </a:p>
          <a:p>
            <a:pPr algn="ctr">
              <a:buNone/>
            </a:pPr>
            <a:endParaRPr lang="ru-RU" sz="7200" b="1" i="1" dirty="0">
              <a:solidFill>
                <a:srgbClr val="9B159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928802"/>
            <a:ext cx="5857916" cy="271464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</p:spPr>
        <p:txBody>
          <a:bodyPr wrap="square" lIns="396000" tIns="45720" rIns="91440" bIns="4572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Конец!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hlinkClick r:id="rId2" action="ppaction://hlinksldjump"/>
              </a:rPr>
              <a:t>Устройства ввода информации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4282" y="1285860"/>
            <a:ext cx="80724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Клавиатура</a:t>
            </a:r>
          </a:p>
          <a:p>
            <a:pPr mar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dirty="0" smtClean="0">
                <a:solidFill>
                  <a:schemeClr val="tx1"/>
                </a:solidFill>
              </a:rPr>
              <a:t>Клавиатура (</a:t>
            </a:r>
            <a:r>
              <a:rPr lang="ru-RU" sz="1600" dirty="0" err="1" smtClean="0">
                <a:solidFill>
                  <a:schemeClr val="tx1"/>
                </a:solidFill>
              </a:rPr>
              <a:t>keyboard</a:t>
            </a:r>
            <a:r>
              <a:rPr lang="ru-RU" sz="1600" dirty="0" smtClean="0">
                <a:solidFill>
                  <a:schemeClr val="tx1"/>
                </a:solidFill>
              </a:rPr>
              <a:t>) содержит 101 или 104 клавиши. Стандартом расположения символьных клавиш является раскладка QWERTY  по названию клавиш верхнего символьного ряда слева направо.</a:t>
            </a:r>
          </a:p>
          <a:p>
            <a:pPr marL="2246313" algn="ctr"/>
            <a:r>
              <a:rPr lang="ru-RU" sz="1600" dirty="0" smtClean="0">
                <a:solidFill>
                  <a:srgbClr val="FF0000"/>
                </a:solidFill>
              </a:rPr>
              <a:t>Области клавиатуры: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1. Алфавитно-цифровая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2. Специальных клавиш &lt;</a:t>
            </a:r>
            <a:r>
              <a:rPr lang="ru-RU" sz="1600" dirty="0" err="1" smtClean="0">
                <a:solidFill>
                  <a:schemeClr val="tx1"/>
                </a:solidFill>
              </a:rPr>
              <a:t>Alt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Ctrl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Shift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Cups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Lock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Enter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Delete</a:t>
            </a:r>
            <a:r>
              <a:rPr lang="ru-RU" sz="1600" dirty="0" smtClean="0">
                <a:solidFill>
                  <a:schemeClr val="tx1"/>
                </a:solidFill>
              </a:rPr>
              <a:t>&gt; &lt;←&gt; &lt;</a:t>
            </a:r>
            <a:r>
              <a:rPr lang="ru-RU" sz="1600" dirty="0" err="1" smtClean="0">
                <a:solidFill>
                  <a:schemeClr val="tx1"/>
                </a:solidFill>
              </a:rPr>
              <a:t>Insert</a:t>
            </a:r>
            <a:r>
              <a:rPr lang="ru-RU" sz="1600" dirty="0" smtClean="0">
                <a:solidFill>
                  <a:schemeClr val="tx1"/>
                </a:solidFill>
              </a:rPr>
              <a:t>&gt; &lt;</a:t>
            </a:r>
            <a:r>
              <a:rPr lang="ru-RU" sz="1600" dirty="0" err="1" smtClean="0">
                <a:solidFill>
                  <a:schemeClr val="tx1"/>
                </a:solidFill>
              </a:rPr>
              <a:t>Print</a:t>
            </a:r>
            <a:r>
              <a:rPr lang="ru-RU" sz="1600" dirty="0" smtClean="0">
                <a:solidFill>
                  <a:schemeClr val="tx1"/>
                </a:solidFill>
              </a:rPr>
              <a:t> …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3. Управления курсором.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4. Переключаемая (цифровая/ управления курсором). Режимы переключаются клавишей &lt;</a:t>
            </a:r>
            <a:r>
              <a:rPr lang="ru-RU" sz="1600" dirty="0" err="1" smtClean="0">
                <a:solidFill>
                  <a:schemeClr val="tx1"/>
                </a:solidFill>
              </a:rPr>
              <a:t>Num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Lock</a:t>
            </a:r>
            <a:r>
              <a:rPr lang="ru-RU" sz="1600" dirty="0" smtClean="0">
                <a:solidFill>
                  <a:schemeClr val="tx1"/>
                </a:solidFill>
              </a:rPr>
              <a:t>&gt;.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5. Функциональная &lt;F1&gt; – &lt;F12&gt;.</a:t>
            </a:r>
          </a:p>
          <a:p>
            <a:pPr marL="3043238" algn="l"/>
            <a:r>
              <a:rPr lang="ru-RU" sz="1600" dirty="0" smtClean="0">
                <a:solidFill>
                  <a:schemeClr val="tx1"/>
                </a:solidFill>
              </a:rPr>
              <a:t>6. Индикаторов.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Учитель\Documents\ольга\keyboard-computer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000372"/>
            <a:ext cx="285752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47041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Манипуляторы</a:t>
            </a:r>
          </a:p>
          <a:p>
            <a:pPr marL="0" indent="180975" algn="just">
              <a:buNone/>
            </a:pPr>
            <a:r>
              <a:rPr lang="ru-RU" sz="1600" dirty="0" smtClean="0"/>
              <a:t>Манипуляторы, или координатные устройства ввода информации, являются неотъемлемой частью современного компьютера. Наиболее известны следующие типы манипуляторов: </a:t>
            </a:r>
            <a:r>
              <a:rPr lang="ru-RU" sz="1600" i="1" dirty="0" smtClean="0"/>
              <a:t>мышь, трекбол, графические планшеты</a:t>
            </a:r>
            <a:r>
              <a:rPr lang="ru-RU" sz="1600" dirty="0" smtClean="0"/>
              <a:t>, устройства ввода, применяемые в ноутбуках — </a:t>
            </a:r>
            <a:r>
              <a:rPr lang="ru-RU" sz="1600" i="1" dirty="0" err="1" smtClean="0"/>
              <a:t>тачпад</a:t>
            </a:r>
            <a:r>
              <a:rPr lang="ru-RU" sz="1600" dirty="0" smtClean="0"/>
              <a:t> и </a:t>
            </a:r>
            <a:r>
              <a:rPr lang="ru-RU" sz="1600" i="1" dirty="0" err="1" smtClean="0"/>
              <a:t>трэкпойнт</a:t>
            </a:r>
            <a:r>
              <a:rPr lang="ru-RU" sz="1600" dirty="0" smtClean="0"/>
              <a:t>, а также </a:t>
            </a:r>
            <a:r>
              <a:rPr lang="ru-RU" sz="1600" i="1" dirty="0" smtClean="0"/>
              <a:t>джойстики</a:t>
            </a:r>
            <a:r>
              <a:rPr lang="ru-RU" sz="1600" dirty="0" smtClean="0"/>
              <a:t>. </a:t>
            </a:r>
          </a:p>
          <a:p>
            <a:pPr marL="0" indent="180975" algn="just">
              <a:buNone/>
            </a:pPr>
            <a:r>
              <a:rPr lang="ru-RU" sz="1600" i="1" dirty="0" smtClean="0"/>
              <a:t>Графический планшет</a:t>
            </a:r>
            <a:r>
              <a:rPr lang="ru-RU" sz="1600" dirty="0" smtClean="0"/>
              <a:t> (или дигитайзер, диджитайзер) — это устройство для ввода рисунков от руки непосредственно в компьютер. Состоит из пера и плоского планшета, чувствительного к нажатию пера. Также к планшету может прилагаться специальная мышь.</a:t>
            </a:r>
          </a:p>
          <a:p>
            <a:pPr marL="0" indent="180975" algn="just">
              <a:buNone/>
            </a:pPr>
            <a:r>
              <a:rPr lang="ru-RU" sz="1600" dirty="0" smtClean="0"/>
              <a:t>К настоящему времени существует огромное число различного рода устройств для ввода информации в компьютер и дальнейшей работы с ней, для, собственно, управления ПК. Но конечно, самый известный из них: графический манипулятор - "мышь". </a:t>
            </a:r>
          </a:p>
          <a:p>
            <a:pPr marL="0" indent="180975">
              <a:buNone/>
            </a:pPr>
            <a:r>
              <a:rPr lang="ru-RU" sz="1600" dirty="0" smtClean="0"/>
              <a:t>Виды мышек: обыкновенные проводные шариковые, беспроводные (</a:t>
            </a:r>
            <a:r>
              <a:rPr lang="ru-RU" sz="1600" dirty="0" err="1" smtClean="0"/>
              <a:t>wireless</a:t>
            </a:r>
            <a:r>
              <a:rPr lang="ru-RU" sz="1600" dirty="0" smtClean="0"/>
              <a:t>), оптические (</a:t>
            </a:r>
            <a:r>
              <a:rPr lang="ru-RU" sz="1600" dirty="0" err="1" smtClean="0"/>
              <a:t>optical</a:t>
            </a:r>
            <a:r>
              <a:rPr lang="ru-RU" sz="1600" dirty="0" smtClean="0"/>
              <a:t>) и </a:t>
            </a:r>
            <a:r>
              <a:rPr lang="ru-RU" sz="1600" dirty="0" err="1" smtClean="0"/>
              <a:t>hi-end</a:t>
            </a:r>
            <a:r>
              <a:rPr lang="ru-RU" sz="1600" dirty="0" smtClean="0"/>
              <a:t> мира </a:t>
            </a:r>
            <a:r>
              <a:rPr lang="ru-RU" sz="1600" dirty="0" err="1" smtClean="0"/>
              <a:t>мышестроения</a:t>
            </a:r>
            <a:r>
              <a:rPr lang="ru-RU" sz="1600" dirty="0" smtClean="0"/>
              <a:t> - беспроводные оптические мышки.</a:t>
            </a:r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  <p:pic>
        <p:nvPicPr>
          <p:cNvPr id="18434" name="Picture 2" descr="C:\Users\Учитель\Documents\ольга\1203054413_geniusnetscroll220las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143512"/>
            <a:ext cx="1371600" cy="1344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756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Сканер</a:t>
            </a:r>
          </a:p>
          <a:p>
            <a:pPr marL="0" indent="180975">
              <a:buNone/>
            </a:pPr>
            <a:r>
              <a:rPr lang="ru-RU" sz="1600" dirty="0" smtClean="0"/>
              <a:t>Сканер – это устройство ввода графической информации в компьютер. Типы сканеров:  планшетный, ручной, барабанный и проекционный. Они различаются только принципом сканирования, а по принципу работы они одинаковы. Основу их составляет светочувствительный элемент или целая линейка элементов, мимо которых движется объект сканирования. Информация же о степени освещённости отдельных участков объекта поступает в компьютер.</a:t>
            </a:r>
          </a:p>
          <a:p>
            <a:endParaRPr lang="ru-RU" sz="1600" dirty="0"/>
          </a:p>
        </p:txBody>
      </p:sp>
      <p:pic>
        <p:nvPicPr>
          <p:cNvPr id="4" name="Picture 2" descr="http://www.digitalphoto.ua/image/news/8222739454308c9831445f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58583">
            <a:off x="3000364" y="3143248"/>
            <a:ext cx="300039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629524" cy="85725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4"/>
                </a:solidFill>
              </a:rPr>
              <a:t>Устройства вывода информации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772400" cy="9144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Монитор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Устройство визуальной ( зрительной) связи пользователя с системой обработки данных, имеющее экран и средства представления на нём данных в форме удобной для пользователя, является монитор(дисплей)</a:t>
            </a:r>
            <a:r>
              <a:rPr lang="ru-RU" sz="1600" i="1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Виды мониторов(дисплеев):</a:t>
            </a:r>
          </a:p>
          <a:p>
            <a:pPr algn="l"/>
            <a:endParaRPr lang="ru-RU" sz="1600" i="1" dirty="0" smtClean="0">
              <a:solidFill>
                <a:schemeClr val="tx1"/>
              </a:solidFill>
            </a:endParaRPr>
          </a:p>
          <a:p>
            <a:pPr marL="379476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Мониторы электронно-лучевые (CRT)</a:t>
            </a:r>
          </a:p>
          <a:p>
            <a:pPr marL="379476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Мониторы жидкокристаллические (LCD)</a:t>
            </a:r>
          </a:p>
          <a:p>
            <a:pPr marL="379476" indent="-342900" algn="l"/>
            <a:endParaRPr lang="ru-RU" sz="1600" b="1" dirty="0" smtClean="0">
              <a:solidFill>
                <a:schemeClr val="tx1"/>
              </a:solidFill>
            </a:endParaRPr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/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dirty="0" smtClean="0"/>
          </a:p>
          <a:p>
            <a:pPr marL="379476" indent="-342900" algn="l">
              <a:buFont typeface="+mj-lt"/>
              <a:buAutoNum type="arabicPeriod"/>
            </a:pPr>
            <a:endParaRPr lang="ru-RU" sz="1600" b="1" dirty="0" smtClean="0"/>
          </a:p>
          <a:p>
            <a:pPr algn="l"/>
            <a:endParaRPr lang="ru-RU" sz="1600" dirty="0" smtClean="0"/>
          </a:p>
          <a:p>
            <a:pPr algn="ctr"/>
            <a:endParaRPr lang="ru-RU" sz="2800" i="1" dirty="0" smtClean="0">
              <a:solidFill>
                <a:srgbClr val="FF0000"/>
              </a:solidFill>
            </a:endParaRPr>
          </a:p>
          <a:p>
            <a:pPr algn="l"/>
            <a:endParaRPr lang="ru-RU" sz="2800" i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www.cio-world.ru/upload/iblock/60e2343908b635f802e029d61e4d74b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571744"/>
            <a:ext cx="1865293" cy="1785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643998" cy="58276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Принтеры:</a:t>
            </a:r>
          </a:p>
          <a:p>
            <a:pPr marL="0" indent="180975" algn="just">
              <a:buNone/>
            </a:pPr>
            <a:r>
              <a:rPr lang="ru-RU" sz="1600" i="1" dirty="0" smtClean="0"/>
              <a:t>Принтер</a:t>
            </a:r>
            <a:r>
              <a:rPr lang="ru-RU" sz="1600" dirty="0" smtClean="0"/>
              <a:t> (от англ. </a:t>
            </a:r>
            <a:r>
              <a:rPr lang="ru-RU" sz="1600" dirty="0" err="1" smtClean="0"/>
              <a:t>printer</a:t>
            </a:r>
            <a:r>
              <a:rPr lang="ru-RU" sz="1600" dirty="0" smtClean="0"/>
              <a:t> — печатник) — универсальное устройство вывода информации. Устройство печати информации на твердый носитель, обычно на бумагу. Процесс печати называется выводом на печать, а результат — распечаткой.</a:t>
            </a:r>
          </a:p>
          <a:p>
            <a:pPr marL="0" indent="180975" algn="just">
              <a:buNone/>
            </a:pPr>
            <a:r>
              <a:rPr lang="ru-RU" sz="1600" dirty="0" smtClean="0"/>
              <a:t>Первые принтеры были точной копией печатной машинки, но они продержались очень не долго. Можно сказать, что их применение ограничилось на стадии разработки. Так как были не надёжны, медлительны в работе и производили очень много шума.</a:t>
            </a:r>
          </a:p>
          <a:p>
            <a:pPr marL="0" indent="180975" algn="just">
              <a:buNone/>
            </a:pPr>
            <a:r>
              <a:rPr lang="ru-RU" sz="1600" dirty="0" smtClean="0"/>
              <a:t>Принтеры, в зависимости от вида печати, разделяют на </a:t>
            </a:r>
            <a:r>
              <a:rPr lang="ru-RU" sz="1600" i="1" dirty="0" smtClean="0"/>
              <a:t>цветные</a:t>
            </a:r>
            <a:r>
              <a:rPr lang="ru-RU" sz="1600" dirty="0" smtClean="0"/>
              <a:t> и </a:t>
            </a:r>
            <a:r>
              <a:rPr lang="ru-RU" sz="1600" i="1" dirty="0" smtClean="0"/>
              <a:t>монохромные</a:t>
            </a:r>
            <a:r>
              <a:rPr lang="ru-RU" sz="1600" dirty="0" smtClean="0"/>
              <a:t>, в зависимости от способа нанесения изображения на </a:t>
            </a:r>
            <a:r>
              <a:rPr lang="ru-RU" sz="1600" i="1" dirty="0" smtClean="0"/>
              <a:t>матричные, струйные, лазерные</a:t>
            </a:r>
            <a:r>
              <a:rPr lang="ru-RU" sz="1600" dirty="0" smtClean="0"/>
              <a:t>.</a:t>
            </a:r>
          </a:p>
          <a:p>
            <a:pPr marL="0" indent="180975" algn="ctr">
              <a:buNone/>
            </a:pPr>
            <a:r>
              <a:rPr lang="ru-RU" sz="1600" b="1" dirty="0" smtClean="0"/>
              <a:t>Матричные принтеры</a:t>
            </a:r>
            <a:endParaRPr lang="ru-RU" sz="1600" dirty="0" smtClean="0"/>
          </a:p>
          <a:p>
            <a:pPr marL="0" indent="180975" algn="just">
              <a:buNone/>
            </a:pPr>
            <a:r>
              <a:rPr lang="ru-RU" sz="1600" dirty="0" smtClean="0"/>
              <a:t>Старейший из ныне применяемых типов принтеров, его механизм был изобретён в 1964 году компанией </a:t>
            </a:r>
            <a:r>
              <a:rPr lang="ru-RU" sz="1600" dirty="0" err="1" smtClean="0"/>
              <a:t>Seiko</a:t>
            </a:r>
            <a:r>
              <a:rPr lang="ru-RU" sz="1600" dirty="0" smtClean="0"/>
              <a:t> </a:t>
            </a:r>
            <a:r>
              <a:rPr lang="ru-RU" sz="1600" dirty="0" err="1" smtClean="0"/>
              <a:t>Epson</a:t>
            </a:r>
            <a:r>
              <a:rPr lang="ru-RU" sz="1600" dirty="0" smtClean="0"/>
              <a:t>.</a:t>
            </a:r>
          </a:p>
          <a:p>
            <a:pPr marL="0" indent="180975" algn="just">
              <a:buNone/>
            </a:pPr>
            <a:r>
              <a:rPr lang="ru-RU" sz="1600" dirty="0" smtClean="0"/>
              <a:t>Изображение формируется печатной головкой, которая состоит из набора иголок, приводимых в действие электромагнитами (игольчатая матрица). Иголки ударяют по бумаге через красящую ленту, головка передвигается построчно вдоль листа. Этот тип принтеров называется SIDM — </a:t>
            </a:r>
            <a:r>
              <a:rPr lang="ru-RU" sz="1600" dirty="0" err="1" smtClean="0"/>
              <a:t>Serial</a:t>
            </a:r>
            <a:r>
              <a:rPr lang="ru-RU" sz="1600" dirty="0" smtClean="0"/>
              <a:t> </a:t>
            </a:r>
            <a:r>
              <a:rPr lang="ru-RU" sz="1600" dirty="0" err="1" smtClean="0"/>
              <a:t>Impact</a:t>
            </a:r>
            <a:r>
              <a:rPr lang="ru-RU" sz="1600" dirty="0" smtClean="0"/>
              <a:t> </a:t>
            </a:r>
            <a:r>
              <a:rPr lang="ru-RU" sz="1600" dirty="0" err="1" smtClean="0"/>
              <a:t>Dot</a:t>
            </a:r>
            <a:r>
              <a:rPr lang="ru-RU" sz="1600" dirty="0" smtClean="0"/>
              <a:t> </a:t>
            </a:r>
            <a:r>
              <a:rPr lang="ru-RU" sz="1600" dirty="0" err="1" smtClean="0"/>
              <a:t>Matrix</a:t>
            </a:r>
            <a:r>
              <a:rPr lang="ru-RU" sz="1600" dirty="0" smtClean="0"/>
              <a:t>, последовательные ударно-матричные принтеры. Выпускались принтеры с 9, 12, 14, 18 и 24 иголками. Основное распространение получили 9-ти и 24-х игольчатые принтеры. Качество печати напрямую зависит от числа иголок, поскольку таким образом получается больше точек на дюйм, принтеры с 24-мя иголками называют LQ (</a:t>
            </a:r>
            <a:r>
              <a:rPr lang="ru-RU" sz="1600" dirty="0" err="1" smtClean="0"/>
              <a:t>Letter</a:t>
            </a:r>
            <a:r>
              <a:rPr lang="ru-RU" sz="1600" dirty="0" smtClean="0"/>
              <a:t> </a:t>
            </a:r>
            <a:r>
              <a:rPr lang="ru-RU" sz="1600" dirty="0" err="1" smtClean="0"/>
              <a:t>Quality</a:t>
            </a:r>
            <a:r>
              <a:rPr lang="ru-RU" sz="1600" dirty="0" smtClean="0"/>
              <a:t>, качество печатной машинки). Скорость матричных принтеров измеряется в символах в секунду (CPS, </a:t>
            </a:r>
            <a:r>
              <a:rPr lang="ru-RU" sz="1600" dirty="0" err="1" smtClean="0"/>
              <a:t>characters</a:t>
            </a:r>
            <a:r>
              <a:rPr lang="ru-RU" sz="1600" dirty="0" smtClean="0"/>
              <a:t> </a:t>
            </a:r>
            <a:r>
              <a:rPr lang="ru-RU" sz="1600" dirty="0" err="1" smtClean="0"/>
              <a:t>per</a:t>
            </a:r>
            <a:r>
              <a:rPr lang="ru-RU" sz="1600" dirty="0" smtClean="0"/>
              <a:t> </a:t>
            </a:r>
            <a:r>
              <a:rPr lang="ru-RU" sz="1600" dirty="0" err="1" smtClean="0"/>
              <a:t>second</a:t>
            </a:r>
            <a:r>
              <a:rPr lang="ru-RU" sz="1600" dirty="0" smtClean="0"/>
              <a:t>).</a:t>
            </a:r>
          </a:p>
          <a:p>
            <a:pPr marL="0" indent="180975" algn="just">
              <a:buNone/>
            </a:pPr>
            <a:endParaRPr lang="ru-RU" sz="1600" dirty="0" smtClean="0"/>
          </a:p>
          <a:p>
            <a:pPr marL="0" indent="180975" algn="just">
              <a:buNone/>
            </a:pPr>
            <a:endParaRPr lang="ru-RU" sz="1600" dirty="0" smtClean="0"/>
          </a:p>
          <a:p>
            <a:pPr marL="0" indent="180975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6286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Основными недостатками данного типа принтеров являются низкая скорость работы и высокий шум, однако благодаря дешевизне копии (расходным материалом, по сути, является только красящая лента) и возможности работы с непрерывной (рулонной, фальцованной) и копировальной бумагой они незаменимы, когда требуется печать на непрерывной бумаге (лаборатории, промышленность, бухгалтерия, ведение отчетов, печать чеков в магазинах, банкоматах и </a:t>
            </a:r>
            <a:r>
              <a:rPr lang="ru-RU" sz="1600" dirty="0" err="1" smtClean="0"/>
              <a:t>т.п</a:t>
            </a:r>
            <a:r>
              <a:rPr lang="ru-RU" sz="1600" dirty="0" smtClean="0"/>
              <a:t>), многослойных бланках (например, авиабилеты), или минимальная стоимость печати. Сам факт ударной печати затрудняет внесение несанкционированных изменений в документ (финансовая сфера).</a:t>
            </a:r>
          </a:p>
          <a:p>
            <a:pPr algn="ctr">
              <a:buNone/>
            </a:pPr>
            <a:r>
              <a:rPr lang="ru-RU" sz="1600" b="1" dirty="0" smtClean="0"/>
              <a:t>Струйные принтеры (</a:t>
            </a:r>
            <a:r>
              <a:rPr lang="ru-RU" sz="1600" b="1" dirty="0" err="1" smtClean="0"/>
              <a:t>Ink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Jet</a:t>
            </a:r>
            <a:r>
              <a:rPr lang="ru-RU" sz="1600" b="1" dirty="0" smtClean="0"/>
              <a:t>)</a:t>
            </a:r>
            <a:endParaRPr lang="ru-RU" sz="1600" dirty="0" smtClean="0"/>
          </a:p>
          <a:p>
            <a:pPr marL="0" indent="180975" algn="just">
              <a:buNone/>
            </a:pPr>
            <a:r>
              <a:rPr lang="ru-RU" sz="1600" dirty="0" smtClean="0"/>
              <a:t>Первый работающий по этой технологии принтер появился в 1976 году. — это был принтер от компании IBM.</a:t>
            </a:r>
          </a:p>
          <a:p>
            <a:pPr marL="0" indent="180975" algn="just">
              <a:buNone/>
            </a:pPr>
            <a:r>
              <a:rPr lang="ru-RU" sz="1600" dirty="0" smtClean="0"/>
              <a:t>Принцип печати последовательный, безударный. Изображение формируется из </a:t>
            </a:r>
            <a:r>
              <a:rPr lang="ru-RU" sz="1600" dirty="0" err="1" smtClean="0"/>
              <a:t>микрокапель</a:t>
            </a:r>
            <a:r>
              <a:rPr lang="ru-RU" sz="1600" dirty="0" smtClean="0"/>
              <a:t> (~ 50 мкм) чернил, которые выдуваются из сопел картриджа. Засорение сопел, а точнее засыхание чернил в соплах:</a:t>
            </a:r>
          </a:p>
          <a:p>
            <a:pPr marL="0" indent="180975" algn="just">
              <a:buNone/>
            </a:pPr>
            <a:r>
              <a:rPr lang="ru-RU" sz="1600" dirty="0" smtClean="0"/>
              <a:t> — это существенный конструктивный недостаток струйных принтеров. </a:t>
            </a:r>
          </a:p>
          <a:p>
            <a:pPr marL="0" indent="180975" algn="just">
              <a:buNone/>
            </a:pPr>
            <a:r>
              <a:rPr lang="ru-RU" sz="1600" dirty="0" smtClean="0"/>
              <a:t>Каждая строка цветного изображения проходится 4 раза (CMYK). Количество сопел обычно от 16 до 64, но есть печатающие головки с сотнями сопел.</a:t>
            </a:r>
          </a:p>
          <a:p>
            <a:pPr marL="0" indent="180975" algn="just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Преимущества: </a:t>
            </a:r>
          </a:p>
          <a:p>
            <a:pPr marL="0" lvl="0" indent="180975" algn="just">
              <a:buNone/>
            </a:pPr>
            <a:r>
              <a:rPr lang="ru-RU" sz="1600" dirty="0" smtClean="0"/>
              <a:t>Высокое качество графики даже для самых дешевых моделей. </a:t>
            </a:r>
          </a:p>
          <a:p>
            <a:pPr marL="0" lvl="0" indent="180975" algn="just">
              <a:buNone/>
            </a:pPr>
            <a:r>
              <a:rPr lang="ru-RU" sz="1600" dirty="0" smtClean="0"/>
              <a:t>Низкая стоимость принтера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183880" cy="6357982"/>
          </a:xfrm>
        </p:spPr>
        <p:txBody>
          <a:bodyPr>
            <a:normAutofit/>
          </a:bodyPr>
          <a:lstStyle/>
          <a:p>
            <a:pPr marL="0" lvl="0" indent="180975" algn="just">
              <a:buNone/>
            </a:pPr>
            <a:r>
              <a:rPr lang="ru-RU" sz="1600" dirty="0" smtClean="0"/>
              <a:t>Наличие принтеров больших форматов (от А4 до А0). </a:t>
            </a:r>
          </a:p>
          <a:p>
            <a:pPr marL="0" indent="180975" algn="just"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Недостатки:</a:t>
            </a:r>
          </a:p>
          <a:p>
            <a:pPr marL="0" lvl="0" indent="180975" algn="just">
              <a:buNone/>
            </a:pPr>
            <a:r>
              <a:rPr lang="ru-RU" sz="1600" dirty="0" smtClean="0"/>
              <a:t>Низкая экономичность. Затраты на чернила уже в первый год как минимум в 5 раз превысят стоимость устройства, при объемах печати в 10–15 страниц в день. Непроизводительный расход чернил на прочистку головок. Низкая емкость картриджей. </a:t>
            </a:r>
          </a:p>
          <a:p>
            <a:pPr marL="0" lvl="0" indent="180975" algn="just">
              <a:buNone/>
            </a:pPr>
            <a:r>
              <a:rPr lang="ru-RU" sz="1600" dirty="0" smtClean="0"/>
              <a:t>Требователен к бумаге. Для качественной печати необходима специальная бумага для струйных принтеров. </a:t>
            </a:r>
          </a:p>
          <a:p>
            <a:pPr marL="0" lvl="0" indent="180975" algn="just">
              <a:buNone/>
            </a:pPr>
            <a:r>
              <a:rPr lang="ru-RU" sz="1600" dirty="0" smtClean="0"/>
              <a:t>Низкая стойкость отпечатков (выцветают и смываются). </a:t>
            </a:r>
          </a:p>
          <a:p>
            <a:pPr marL="0" lvl="0" indent="180975" algn="just">
              <a:buNone/>
            </a:pPr>
            <a:r>
              <a:rPr lang="ru-RU" sz="1600" dirty="0" smtClean="0"/>
              <a:t>Относительно низкая надежность. </a:t>
            </a:r>
          </a:p>
          <a:p>
            <a:pPr marL="0" lvl="0" indent="180975" algn="just">
              <a:buNone/>
            </a:pPr>
            <a:r>
              <a:rPr lang="ru-RU" sz="1600" dirty="0" smtClean="0"/>
              <a:t>Относительно низкая скорость печати. </a:t>
            </a:r>
          </a:p>
          <a:p>
            <a:pPr marL="0" indent="271463" algn="ctr">
              <a:buNone/>
            </a:pPr>
            <a:r>
              <a:rPr lang="ru-RU" sz="1600" b="1" dirty="0" smtClean="0"/>
              <a:t>Лазерные принтеры (</a:t>
            </a:r>
            <a:r>
              <a:rPr lang="ru-RU" sz="1600" b="1" dirty="0" err="1" smtClean="0"/>
              <a:t>Laser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Jet</a:t>
            </a:r>
            <a:r>
              <a:rPr lang="ru-RU" sz="1600" b="1" dirty="0" smtClean="0"/>
              <a:t>)</a:t>
            </a:r>
            <a:endParaRPr lang="ru-RU" sz="1600" dirty="0" smtClean="0"/>
          </a:p>
          <a:p>
            <a:pPr marL="0" indent="271463" algn="just">
              <a:buNone/>
            </a:pPr>
            <a:r>
              <a:rPr lang="ru-RU" sz="1600" dirty="0" smtClean="0"/>
              <a:t>Лазерные принтеры менее требовательны к бумаге, чем, например, струйные, а стоимость печати одной страницы текстового документа у них в несколько раз ниже. Большинство представленных на рынке лазерных принтеров предназначены для черно-белой печати; цветные лазерные принтеры пока дороги и рассчитаны на корпоративных пользователей.</a:t>
            </a:r>
          </a:p>
          <a:p>
            <a:pPr marL="0" indent="271463" algn="just">
              <a:buNone/>
            </a:pPr>
            <a:r>
              <a:rPr lang="ru-RU" sz="1600" dirty="0" smtClean="0"/>
              <a:t>Лазерные принтеры печатают на бумаге плотностью от 60 г/м</a:t>
            </a:r>
            <a:r>
              <a:rPr lang="ru-RU" sz="1600" baseline="30000" dirty="0" smtClean="0"/>
              <a:t>3</a:t>
            </a:r>
            <a:r>
              <a:rPr lang="ru-RU" sz="1600" dirty="0" smtClean="0"/>
              <a:t> со скоростью от 8 до 24 листов в минуту (</a:t>
            </a:r>
            <a:r>
              <a:rPr lang="ru-RU" sz="1600" dirty="0" err="1" smtClean="0"/>
              <a:t>ppm</a:t>
            </a:r>
            <a:r>
              <a:rPr lang="ru-RU" sz="1600" dirty="0" smtClean="0"/>
              <a:t> — </a:t>
            </a:r>
            <a:r>
              <a:rPr lang="ru-RU" sz="1600" dirty="0" err="1" smtClean="0"/>
              <a:t>page</a:t>
            </a:r>
            <a:r>
              <a:rPr lang="ru-RU" sz="1600" dirty="0" smtClean="0"/>
              <a:t> </a:t>
            </a:r>
            <a:r>
              <a:rPr lang="ru-RU" sz="1600" dirty="0" err="1" smtClean="0"/>
              <a:t>per</a:t>
            </a:r>
            <a:r>
              <a:rPr lang="ru-RU" sz="1600" dirty="0" smtClean="0"/>
              <a:t> </a:t>
            </a:r>
            <a:r>
              <a:rPr lang="ru-RU" sz="1600" dirty="0" err="1" smtClean="0"/>
              <a:t>minutes</a:t>
            </a:r>
            <a:r>
              <a:rPr lang="ru-RU" sz="1600" dirty="0" smtClean="0"/>
              <a:t>), при этом разрешение может быть 1200 </a:t>
            </a:r>
            <a:r>
              <a:rPr lang="ru-RU" sz="1600" dirty="0" err="1" smtClean="0"/>
              <a:t>dpi</a:t>
            </a:r>
            <a:r>
              <a:rPr lang="ru-RU" sz="1600" dirty="0" smtClean="0"/>
              <a:t> и более. Качество текста, напечатанного на лазерном принтере с разрешением 300 </a:t>
            </a:r>
            <a:r>
              <a:rPr lang="ru-RU" sz="1600" dirty="0" err="1" smtClean="0"/>
              <a:t>dpi</a:t>
            </a:r>
            <a:r>
              <a:rPr lang="ru-RU" sz="1600" dirty="0" smtClean="0"/>
              <a:t>, примерно соответствует типографскому.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183880" cy="2071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Однако если страница содержит рисунки, содержащие градации серого цвета, то для получения качественного графического изображения потребуется разрешение не ниже 600 </a:t>
            </a:r>
            <a:r>
              <a:rPr lang="ru-RU" sz="1600" dirty="0" err="1" smtClean="0"/>
              <a:t>dpi</a:t>
            </a:r>
            <a:r>
              <a:rPr lang="ru-RU" sz="1600" dirty="0" smtClean="0"/>
              <a:t>. При разрешающей способности принтера 1200 </a:t>
            </a:r>
            <a:r>
              <a:rPr lang="ru-RU" sz="1600" dirty="0" err="1" smtClean="0"/>
              <a:t>dpi</a:t>
            </a:r>
            <a:r>
              <a:rPr lang="ru-RU" sz="1600" dirty="0" smtClean="0"/>
              <a:t> отпечаток получается почти фотографического качества. Если необходимо печатать большое количество документов (например, более 40 листов в день), лазерный принтер представляется единственным разумным выбором.</a:t>
            </a:r>
          </a:p>
        </p:txBody>
      </p:sp>
      <p:pic>
        <p:nvPicPr>
          <p:cNvPr id="5127" name="Picture 7" descr="http://www.zakaz-dostavka.ru/products_pictures/3350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3000396" cy="1785950"/>
          </a:xfrm>
          <a:prstGeom prst="rect">
            <a:avLst/>
          </a:prstGeom>
          <a:noFill/>
        </p:spPr>
      </p:pic>
      <p:pic>
        <p:nvPicPr>
          <p:cNvPr id="5129" name="Picture 9" descr="http://www.membrana.ru/images/articles/1066038092-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357429"/>
            <a:ext cx="2643206" cy="1845687"/>
          </a:xfrm>
          <a:prstGeom prst="rect">
            <a:avLst/>
          </a:prstGeom>
          <a:noFill/>
        </p:spPr>
      </p:pic>
      <p:pic>
        <p:nvPicPr>
          <p:cNvPr id="5133" name="Picture 13" descr="http://www.kloss.ru/catalog/images/%D62210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357694"/>
            <a:ext cx="328614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423</TotalTime>
  <Words>1310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Устройства  ввода - вывода информации</vt:lpstr>
      <vt:lpstr>Устройства ввода информации</vt:lpstr>
      <vt:lpstr>Слайд 3</vt:lpstr>
      <vt:lpstr>Слайд 4</vt:lpstr>
      <vt:lpstr>Устройства вывода информации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Устройства ввода и вывода информации.</dc:title>
  <dc:creator>МБОУ СОШ №10</dc:creator>
  <cp:lastModifiedBy>Школа</cp:lastModifiedBy>
  <cp:revision>12</cp:revision>
  <dcterms:created xsi:type="dcterms:W3CDTF">2008-04-04T08:14:56Z</dcterms:created>
  <dcterms:modified xsi:type="dcterms:W3CDTF">2013-11-11T07:12:03Z</dcterms:modified>
</cp:coreProperties>
</file>