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0"/>
  </p:notesMasterIdLst>
  <p:sldIdLst>
    <p:sldId id="256" r:id="rId2"/>
    <p:sldId id="270" r:id="rId3"/>
    <p:sldId id="257" r:id="rId4"/>
    <p:sldId id="271" r:id="rId5"/>
    <p:sldId id="331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326" r:id="rId14"/>
    <p:sldId id="327" r:id="rId15"/>
    <p:sldId id="328" r:id="rId16"/>
    <p:sldId id="329" r:id="rId17"/>
    <p:sldId id="330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99CC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63B0-4A44-4731-ABFA-E9A9594C41F9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68A25-C239-42D5-906F-4B7B91B88F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8A34F-A8BD-40E3-9B21-AA96E5C18DF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ru-RU" sz="1400" smtClean="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2AC32-1F61-477F-9579-6BFFAF489449}" type="slidenum">
              <a:rPr lang="ru-RU"/>
              <a:pPr/>
              <a:t>14</a:t>
            </a:fld>
            <a:endParaRPr lang="ru-RU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9F1F42-FE13-444A-9519-25F8F30BB894}" type="slidenum">
              <a:rPr lang="ru-RU" sz="1200"/>
              <a:pPr algn="r"/>
              <a:t>15</a:t>
            </a:fld>
            <a:endParaRPr lang="ru-RU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9327D2-DA29-4FB2-AF9B-6AB614D4F986}" type="slidenum">
              <a:rPr lang="ru-RU" sz="1200"/>
              <a:pPr algn="r"/>
              <a:t>16</a:t>
            </a:fld>
            <a:endParaRPr lang="ru-RU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D38CA5-0AA4-417F-B085-2F0E4D745B3B}" type="slidenum">
              <a:rPr lang="ru-RU" sz="1200"/>
              <a:pPr algn="r"/>
              <a:t>17</a:t>
            </a:fld>
            <a:endParaRPr lang="ru-RU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DDADB4-42C9-41C6-8E8B-D079BA5F58EF}" type="slidenum">
              <a:rPr lang="ru-RU" sz="1200"/>
              <a:pPr algn="r"/>
              <a:t>18</a:t>
            </a:fld>
            <a:endParaRPr lang="ru-RU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A6E63-9215-4788-AC89-2479752BBBAC}" type="slidenum">
              <a:rPr lang="ru-RU"/>
              <a:pPr/>
              <a:t>19</a:t>
            </a:fld>
            <a:endParaRPr lang="ru-RU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D57AF-8471-4BA8-B377-087393AA019A}" type="slidenum">
              <a:rPr lang="ru-RU"/>
              <a:pPr/>
              <a:t>20</a:t>
            </a:fld>
            <a:endParaRPr lang="ru-RU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B0ED2-BFB2-42C3-BD38-A7B378727FFB}" type="slidenum">
              <a:rPr lang="ru-RU"/>
              <a:pPr/>
              <a:t>21</a:t>
            </a:fld>
            <a:endParaRPr lang="ru-RU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DDD0F6D-5942-4B78-BD6E-9D91FB19E77D}" type="slidenum">
              <a:rPr lang="ru-RU" sz="1200"/>
              <a:pPr algn="r"/>
              <a:t>22</a:t>
            </a:fld>
            <a:endParaRPr lang="ru-RU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112570-3E4D-439D-96F4-4C37CC958A1B}" type="slidenum">
              <a:rPr lang="ru-RU" sz="1200"/>
              <a:pPr algn="r"/>
              <a:t>23</a:t>
            </a:fld>
            <a:endParaRPr lang="ru-RU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F0C76-954C-4632-A7D2-BDD839B87CE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F37B00-3C54-46A0-9F50-50DE612FD8D0}" type="slidenum">
              <a:rPr lang="ru-RU" sz="1200"/>
              <a:pPr algn="r"/>
              <a:t>24</a:t>
            </a:fld>
            <a:endParaRPr lang="ru-RU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B6FF5A-F84F-47A5-9ABC-E9656C40CDE5}" type="slidenum">
              <a:rPr lang="ru-RU" sz="1200"/>
              <a:pPr algn="r"/>
              <a:t>25</a:t>
            </a:fld>
            <a:endParaRPr lang="ru-RU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56F9D-05C9-4FF9-BC42-4E29F86E0A12}" type="slidenum">
              <a:rPr lang="ru-RU"/>
              <a:pPr/>
              <a:t>26</a:t>
            </a:fld>
            <a:endParaRPr lang="ru-RU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84676-FD7C-4D4B-BFF1-5C9F56D1651F}" type="slidenum">
              <a:rPr lang="ru-RU"/>
              <a:pPr/>
              <a:t>27</a:t>
            </a:fld>
            <a:endParaRPr lang="ru-RU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EC1E58-D23A-4447-B418-C671E0E89D24}" type="slidenum">
              <a:rPr lang="ru-RU" sz="1200"/>
              <a:pPr algn="r"/>
              <a:t>28</a:t>
            </a:fld>
            <a:endParaRPr lang="ru-RU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ответ появляется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B3E70-E2B7-4FB0-93BF-0B231DE3A02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9FACC-AA0C-433F-A0D0-426A0F330EC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45FF6-5BF4-4FB9-BA94-AACF3A66091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324C3-E8E4-49FB-B7E1-C98553A8441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1DBD4-3B6C-4825-AA0E-3D360160205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04C24-5E89-4446-8FB7-B34038144D6A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62EE6-FED4-4717-B6B4-29E29B3D1E73}" type="slidenum">
              <a:rPr lang="ru-RU"/>
              <a:pPr/>
              <a:t>13</a:t>
            </a:fld>
            <a:endParaRPr lang="ru-RU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ru-RU" smtClean="0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3276B-4F80-40F3-BA8F-654B6230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CD03D-D643-4BD2-B78E-C9DC2CF84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886B90-C0DD-4979-932E-5D7BD373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0ADFAAD-8852-4634-9DFF-67FD4E763F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87C71-257B-435B-BC75-A09EB0DAD0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455FF-10EA-4927-A5AD-E0A667981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E7D2E4-FAAD-4233-9C64-BC77B46EA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C8163-8C1A-45A1-963D-4A0FD01C5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6FFD1-6649-40D5-8449-42A4900607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38DC-E692-4517-B819-4EDA46246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A067-0340-46C3-B819-D6F6B4D49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448962-B382-4022-B670-04D0BABCE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3E4217-D694-4108-8A8F-901FC55B2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Предмет стереометрия.</a:t>
            </a:r>
            <a:br>
              <a:rPr lang="ru-RU"/>
            </a:br>
            <a:r>
              <a:rPr lang="ru-RU"/>
              <a:t>Аксиомы стереометрии.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 sz="2800" b="1" dirty="0" smtClean="0"/>
              <a:t>Автор: </a:t>
            </a:r>
          </a:p>
          <a:p>
            <a:pPr>
              <a:defRPr/>
            </a:pPr>
            <a:r>
              <a:rPr lang="ru-RU" sz="2800" b="1" dirty="0" smtClean="0"/>
              <a:t>учитель математики </a:t>
            </a:r>
          </a:p>
          <a:p>
            <a:pPr>
              <a:defRPr/>
            </a:pPr>
            <a:r>
              <a:rPr lang="ru-RU" sz="2800" b="1" dirty="0" err="1" smtClean="0"/>
              <a:t>Комлякова</a:t>
            </a:r>
            <a:r>
              <a:rPr lang="ru-RU" sz="2800" b="1" dirty="0" smtClean="0"/>
              <a:t> Ксения Геннадьевна</a:t>
            </a:r>
          </a:p>
          <a:p>
            <a:pPr>
              <a:defRPr/>
            </a:pPr>
            <a:r>
              <a:rPr lang="ru-RU" sz="2800" dirty="0" smtClean="0"/>
              <a:t>ГБОУ Гимназия №105, </a:t>
            </a:r>
          </a:p>
          <a:p>
            <a:pPr>
              <a:defRPr/>
            </a:pPr>
            <a:r>
              <a:rPr lang="ru-RU" sz="2800" dirty="0" smtClean="0"/>
              <a:t>г. </a:t>
            </a:r>
            <a:r>
              <a:rPr lang="ru-RU" sz="2800" smtClean="0"/>
              <a:t>Санкт-Петербург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5</a:t>
            </a:r>
            <a:endParaRPr lang="en-US" sz="24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3820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Верно ли, что если окружность имеет с плоскостью две общие точки, то окружность лежит в этой плоскости?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5410200"/>
            <a:ext cx="2819400" cy="457200"/>
            <a:chOff x="576" y="3360"/>
            <a:chExt cx="1776" cy="288"/>
          </a:xfrm>
        </p:grpSpPr>
        <p:sp>
          <p:nvSpPr>
            <p:cNvPr id="1033" name="Text Box 4"/>
            <p:cNvSpPr txBox="1">
              <a:spLocks noChangeArrowheads="1"/>
            </p:cNvSpPr>
            <p:nvPr/>
          </p:nvSpPr>
          <p:spPr bwMode="auto">
            <a:xfrm>
              <a:off x="576" y="3360"/>
              <a:ext cx="17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FF3300"/>
                  </a:solidFill>
                  <a:cs typeface="Times New Roman" pitchFamily="18" charset="0"/>
                </a:rPr>
                <a:t>Ответ:           </a:t>
              </a:r>
              <a:r>
                <a:rPr lang="ru-RU">
                  <a:solidFill>
                    <a:srgbClr val="FF3300"/>
                  </a:solidFill>
                  <a:latin typeface="Times New Roman Cyr" charset="-52"/>
                </a:rPr>
                <a:t>.</a:t>
              </a:r>
            </a:p>
          </p:txBody>
        </p:sp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1200" y="3408"/>
            <a:ext cx="488" cy="216"/>
          </p:xfrm>
          <a:graphic>
            <a:graphicData uri="http://schemas.openxmlformats.org/presentationml/2006/ole">
              <p:oleObj spid="_x0000_s36867" name="Equation" r:id="rId4" imgW="774360" imgH="342720" progId="Equation.DSMT4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371600"/>
            <a:ext cx="7924800" cy="3586163"/>
            <a:chOff x="240" y="864"/>
            <a:chExt cx="4992" cy="2259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40" y="864"/>
              <a:ext cx="4992" cy="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>
                  <a:solidFill>
                    <a:schemeClr val="accent1"/>
                  </a:solidFill>
                  <a:cs typeface="Times New Roman" pitchFamily="18" charset="0"/>
                </a:rPr>
                <a:t>Определите по рисунку плоскостям каких фигур принадлежит точка </a:t>
              </a:r>
              <a:r>
                <a:rPr lang="en-US" i="1">
                  <a:solidFill>
                    <a:schemeClr val="accent1"/>
                  </a:solidFill>
                  <a:cs typeface="Times New Roman" pitchFamily="18" charset="0"/>
                </a:rPr>
                <a:t>M</a:t>
              </a:r>
              <a:r>
                <a:rPr lang="ru-RU">
                  <a:solidFill>
                    <a:schemeClr val="accent1"/>
                  </a:solidFill>
                  <a:cs typeface="Times New Roman" pitchFamily="18" charset="0"/>
                </a:rPr>
                <a:t> плоскости    </a:t>
              </a:r>
              <a:r>
                <a:rPr lang="ru-RU">
                  <a:solidFill>
                    <a:schemeClr val="accent1"/>
                  </a:solidFill>
                  <a:latin typeface="Times New Roman Cyr" charset="-52"/>
                  <a:cs typeface="Times New Roman" pitchFamily="18" charset="0"/>
                </a:rPr>
                <a:t>.</a:t>
              </a:r>
              <a:endParaRPr lang="ru-RU">
                <a:solidFill>
                  <a:schemeClr val="accent1"/>
                </a:solidFill>
                <a:latin typeface="Times New Roman Cyr" charset="-52"/>
              </a:endParaRPr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3024" y="1200"/>
            <a:ext cx="144" cy="136"/>
          </p:xfrm>
          <a:graphic>
            <a:graphicData uri="http://schemas.openxmlformats.org/presentationml/2006/ole">
              <p:oleObj spid="_x0000_s36866" name="Equation" r:id="rId5" imgW="228600" imgH="215640" progId="Equation.DSMT4">
                <p:embed/>
              </p:oleObj>
            </a:graphicData>
          </a:graphic>
        </p:graphicFrame>
        <p:pic>
          <p:nvPicPr>
            <p:cNvPr id="1032" name="Picture 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56" y="1728"/>
              <a:ext cx="3426" cy="13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FF3300"/>
                </a:solidFill>
                <a:latin typeface="Times New Roman Cyr" charset="-52"/>
              </a:rPr>
              <a:t>ВОПРОС 7</a:t>
            </a:r>
            <a:endParaRPr lang="ru-RU" sz="2400" dirty="0" smtClean="0">
              <a:solidFill>
                <a:srgbClr val="FF3300"/>
              </a:solidFill>
              <a:latin typeface="Times New Roman Cyr" charset="-5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5486400"/>
            <a:ext cx="838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Нет, прямая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b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 не может пересекать прямую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c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1534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На рисунке попарно пересекающиеся прямые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a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b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c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 пересекают плоскость  соответственно в точках</a:t>
            </a:r>
            <a:r>
              <a:rPr lang="ru-RU" i="1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A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B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i="1">
                <a:solidFill>
                  <a:schemeClr val="accent1"/>
                </a:solidFill>
                <a:cs typeface="Times New Roman" pitchFamily="18" charset="0"/>
              </a:rPr>
              <a:t>C</a:t>
            </a:r>
            <a:r>
              <a:rPr lang="ru-RU">
                <a:solidFill>
                  <a:schemeClr val="accent1"/>
                </a:solidFill>
                <a:cs typeface="Times New Roman" pitchFamily="18" charset="0"/>
              </a:rPr>
              <a:t>. Правильно ли выполнен рисунок?</a:t>
            </a:r>
            <a:r>
              <a:rPr lang="ru-RU" i="1">
                <a:cs typeface="Times New Roman" pitchFamily="18" charset="0"/>
              </a:rPr>
              <a:t>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4359275" cy="342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СЛЕДСТВИЯ ИЗ АКСИОМ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762000"/>
            <a:ext cx="8458200" cy="5478463"/>
            <a:chOff x="192" y="480"/>
            <a:chExt cx="5328" cy="3451"/>
          </a:xfrm>
        </p:grpSpPr>
        <p:sp>
          <p:nvSpPr>
            <p:cNvPr id="2058" name="Rectangle 4"/>
            <p:cNvSpPr>
              <a:spLocks noChangeArrowheads="1"/>
            </p:cNvSpPr>
            <p:nvPr/>
          </p:nvSpPr>
          <p:spPr bwMode="auto">
            <a:xfrm>
              <a:off x="2016" y="2807"/>
              <a:ext cx="3504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59" name="Rectangle 5"/>
            <p:cNvSpPr>
              <a:spLocks noChangeArrowheads="1"/>
            </p:cNvSpPr>
            <p:nvPr/>
          </p:nvSpPr>
          <p:spPr bwMode="auto">
            <a:xfrm>
              <a:off x="192" y="2807"/>
              <a:ext cx="1824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60" name="Rectangle 6"/>
            <p:cNvSpPr>
              <a:spLocks noChangeArrowheads="1"/>
            </p:cNvSpPr>
            <p:nvPr/>
          </p:nvSpPr>
          <p:spPr bwMode="auto">
            <a:xfrm>
              <a:off x="2016" y="1680"/>
              <a:ext cx="3504" cy="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61" name="Rectangle 7"/>
            <p:cNvSpPr>
              <a:spLocks noChangeArrowheads="1"/>
            </p:cNvSpPr>
            <p:nvPr/>
          </p:nvSpPr>
          <p:spPr bwMode="auto">
            <a:xfrm>
              <a:off x="192" y="1680"/>
              <a:ext cx="1824" cy="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62" name="Rectangle 8"/>
            <p:cNvSpPr>
              <a:spLocks noChangeArrowheads="1"/>
            </p:cNvSpPr>
            <p:nvPr/>
          </p:nvSpPr>
          <p:spPr bwMode="auto">
            <a:xfrm>
              <a:off x="2016" y="480"/>
              <a:ext cx="350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63" name="Rectangle 9"/>
            <p:cNvSpPr>
              <a:spLocks noChangeArrowheads="1"/>
            </p:cNvSpPr>
            <p:nvPr/>
          </p:nvSpPr>
          <p:spPr bwMode="auto">
            <a:xfrm>
              <a:off x="192" y="480"/>
              <a:ext cx="182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64" name="Line 10"/>
            <p:cNvSpPr>
              <a:spLocks noChangeShapeType="1"/>
            </p:cNvSpPr>
            <p:nvPr/>
          </p:nvSpPr>
          <p:spPr bwMode="auto">
            <a:xfrm>
              <a:off x="192" y="480"/>
              <a:ext cx="53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Line 11"/>
            <p:cNvSpPr>
              <a:spLocks noChangeShapeType="1"/>
            </p:cNvSpPr>
            <p:nvPr/>
          </p:nvSpPr>
          <p:spPr bwMode="auto">
            <a:xfrm>
              <a:off x="192" y="1680"/>
              <a:ext cx="5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Line 12"/>
            <p:cNvSpPr>
              <a:spLocks noChangeShapeType="1"/>
            </p:cNvSpPr>
            <p:nvPr/>
          </p:nvSpPr>
          <p:spPr bwMode="auto">
            <a:xfrm>
              <a:off x="192" y="2807"/>
              <a:ext cx="5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13"/>
            <p:cNvSpPr>
              <a:spLocks noChangeShapeType="1"/>
            </p:cNvSpPr>
            <p:nvPr/>
          </p:nvSpPr>
          <p:spPr bwMode="auto">
            <a:xfrm>
              <a:off x="192" y="3931"/>
              <a:ext cx="53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14"/>
            <p:cNvSpPr>
              <a:spLocks noChangeShapeType="1"/>
            </p:cNvSpPr>
            <p:nvPr/>
          </p:nvSpPr>
          <p:spPr bwMode="auto">
            <a:xfrm>
              <a:off x="192" y="480"/>
              <a:ext cx="0" cy="34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Line 15"/>
            <p:cNvSpPr>
              <a:spLocks noChangeShapeType="1"/>
            </p:cNvSpPr>
            <p:nvPr/>
          </p:nvSpPr>
          <p:spPr bwMode="auto">
            <a:xfrm>
              <a:off x="2016" y="480"/>
              <a:ext cx="0" cy="3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16"/>
            <p:cNvSpPr>
              <a:spLocks noChangeShapeType="1"/>
            </p:cNvSpPr>
            <p:nvPr/>
          </p:nvSpPr>
          <p:spPr bwMode="auto">
            <a:xfrm>
              <a:off x="5520" y="480"/>
              <a:ext cx="0" cy="34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352800" y="9144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Если прямая имеет с плоскостью две общие точки, то она лежит в этой плоскости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200400" y="28194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Через прямую и не принадлежащую ей точку проходит единственная плоскость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200400" y="46482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Через две пересекающиеся прямые проходит единственная плоскость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23717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124200"/>
            <a:ext cx="23717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953000"/>
            <a:ext cx="23717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utoUpdateAnimBg="0"/>
      <p:bldP spid="3090" grpId="0" autoUpdateAnimBg="0"/>
      <p:bldP spid="30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Четыре точки не принадлежат одной плоскости. Могут ли три из них принадлежать одной прямой?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2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836613"/>
            <a:ext cx="91440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Три вершины параллелограмма принадлежат некоторой плоскости. Верно ли утверждение о том, что и четвёртая вершина этого параллелограмма принадлежит той же плоскости?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3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836613"/>
            <a:ext cx="9144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Две вершины и точка пересечения диагоналей параллелограмма принадлежат одной плоскости. Верно ли утверждение о том, что и две другие вершины параллелограмма принадлежат этой плоскости?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4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836613"/>
            <a:ext cx="9144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Могут ли вершины замкнутой ломаной, состоящей из трёх звеньев, не принадлежать одной плоскости?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5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6613"/>
            <a:ext cx="9144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Могут ли вершины замкнутой ломаной, состоящей из четырёх звеньев, не принадлежать одной плоскости?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</a:t>
            </a:r>
            <a:r>
              <a:rPr lang="en-US" sz="2800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6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Верно ли, что через любые две прямые проходит плоскость?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8D94DCA"/>
          <p:cNvPicPr>
            <a:picLocks noChangeAspect="1" noChangeArrowheads="1"/>
          </p:cNvPicPr>
          <p:nvPr/>
        </p:nvPicPr>
        <p:blipFill>
          <a:blip r:embed="rId2" cstate="print"/>
          <a:srcRect l="24304" r="9462" b="15868"/>
          <a:stretch>
            <a:fillRect/>
          </a:stretch>
        </p:blipFill>
        <p:spPr bwMode="auto">
          <a:xfrm>
            <a:off x="1331913" y="2349500"/>
            <a:ext cx="424815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F9B25868"/>
          <p:cNvPicPr>
            <a:picLocks noChangeAspect="1" noChangeArrowheads="1"/>
          </p:cNvPicPr>
          <p:nvPr/>
        </p:nvPicPr>
        <p:blipFill>
          <a:blip r:embed="rId3" cstate="print"/>
          <a:srcRect t="24686" r="3438"/>
          <a:stretch>
            <a:fillRect/>
          </a:stretch>
        </p:blipFill>
        <p:spPr bwMode="auto">
          <a:xfrm>
            <a:off x="5651500" y="333375"/>
            <a:ext cx="34925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6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7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Прямые </a:t>
            </a:r>
            <a:r>
              <a:rPr lang="en-US" sz="2800" i="1">
                <a:solidFill>
                  <a:schemeClr val="accent1"/>
                </a:solidFill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2800" i="1">
                <a:solidFill>
                  <a:schemeClr val="accent1"/>
                </a:solidFill>
                <a:cs typeface="Times New Roman" pitchFamily="18" charset="0"/>
              </a:rPr>
              <a:t>b</a:t>
            </a:r>
            <a:r>
              <a:rPr lang="en-US" sz="280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2800" i="1">
                <a:solidFill>
                  <a:schemeClr val="accent1"/>
                </a:solidFill>
                <a:cs typeface="Times New Roman" pitchFamily="18" charset="0"/>
              </a:rPr>
              <a:t>c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попарно пересекаются.</a:t>
            </a:r>
            <a:r>
              <a:rPr lang="en-US" sz="2800" i="1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Верно ли, что они лежат в одной плоскости?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8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Верно ли, что любая прямая, пересекающая каждую из двух данных пересекающихся прямых, лежит в плоскости этих прямых?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9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Прямые </a:t>
            </a:r>
            <a:r>
              <a:rPr lang="ru-RU" i="1">
                <a:solidFill>
                  <a:schemeClr val="accent1"/>
                </a:solidFill>
              </a:rPr>
              <a:t>a</a:t>
            </a:r>
            <a:r>
              <a:rPr lang="ru-RU">
                <a:solidFill>
                  <a:schemeClr val="accent1"/>
                </a:solidFill>
              </a:rPr>
              <a:t> и </a:t>
            </a:r>
            <a:r>
              <a:rPr lang="ru-RU" i="1">
                <a:solidFill>
                  <a:schemeClr val="accent1"/>
                </a:solidFill>
              </a:rPr>
              <a:t>b</a:t>
            </a:r>
            <a:r>
              <a:rPr lang="ru-RU">
                <a:solidFill>
                  <a:schemeClr val="accent1"/>
                </a:solidFill>
              </a:rPr>
              <a:t> пересекаются в точке </a:t>
            </a:r>
            <a:r>
              <a:rPr lang="ru-RU" i="1">
                <a:solidFill>
                  <a:schemeClr val="accent1"/>
                </a:solidFill>
              </a:rPr>
              <a:t>C.</a:t>
            </a:r>
            <a:r>
              <a:rPr lang="ru-RU">
                <a:solidFill>
                  <a:schemeClr val="accent1"/>
                </a:solidFill>
              </a:rPr>
              <a:t>  Через прямую </a:t>
            </a:r>
            <a:r>
              <a:rPr lang="ru-RU" i="1">
                <a:solidFill>
                  <a:schemeClr val="accent1"/>
                </a:solidFill>
              </a:rPr>
              <a:t>a</a:t>
            </a:r>
            <a:r>
              <a:rPr lang="ru-RU">
                <a:solidFill>
                  <a:schemeClr val="accent1"/>
                </a:solidFill>
              </a:rPr>
              <a:t> проходит плоскость      , через прямую </a:t>
            </a:r>
            <a:r>
              <a:rPr lang="ru-RU" i="1">
                <a:solidFill>
                  <a:schemeClr val="accent1"/>
                </a:solidFill>
              </a:rPr>
              <a:t>b</a:t>
            </a:r>
            <a:r>
              <a:rPr lang="ru-RU">
                <a:solidFill>
                  <a:schemeClr val="accent1"/>
                </a:solidFill>
              </a:rPr>
              <a:t> – плоскость      , отличная от      . Как проходит линия пересечения этих плоскостей?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37893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>
                <a:solidFill>
                  <a:schemeClr val="accent1"/>
                </a:solidFill>
              </a:rPr>
              <a:t>Через точку </a:t>
            </a:r>
            <a:r>
              <a:rPr lang="en-US" i="1">
                <a:solidFill>
                  <a:schemeClr val="accent1"/>
                </a:solidFill>
              </a:rPr>
              <a:t>C</a:t>
            </a:r>
            <a:r>
              <a:rPr lang="ru-RU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563938" y="1484313"/>
          <a:ext cx="233362" cy="220662"/>
        </p:xfrm>
        <a:graphic>
          <a:graphicData uri="http://schemas.openxmlformats.org/presentationml/2006/ole">
            <p:oleObj spid="_x0000_s38914" name="Equation" r:id="rId4" imgW="228600" imgH="21564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904163" y="1412875"/>
          <a:ext cx="195262" cy="363538"/>
        </p:xfrm>
        <a:graphic>
          <a:graphicData uri="http://schemas.openxmlformats.org/presentationml/2006/ole">
            <p:oleObj spid="_x0000_s38915" name="Equation" r:id="rId5" imgW="190440" imgH="355320" progId="Equation.DSMT4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627313" y="1844675"/>
          <a:ext cx="233362" cy="220663"/>
        </p:xfrm>
        <a:graphic>
          <a:graphicData uri="http://schemas.openxmlformats.org/presentationml/2006/ole">
            <p:oleObj spid="_x0000_s38916" name="Equation" r:id="rId6" imgW="2286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10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Верно ли, что через любые две прямые проходит плоскость?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37893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>
                <a:solidFill>
                  <a:schemeClr val="accent1"/>
                </a:solidFill>
              </a:rPr>
              <a:t>Нет.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11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Верно ли, что через три пересекающиеся прямые проходит плоскость?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37893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>
                <a:solidFill>
                  <a:schemeClr val="accent1"/>
                </a:solidFill>
              </a:rPr>
              <a:t>Нет.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12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Сколько плоскостей можно провести через четыре точки?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5445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Или одну, или ни одной</a:t>
            </a:r>
            <a:r>
              <a:rPr lang="ru-RU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13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Сколько плоскостей можно провести через различные тройки из пяти точек, никакие четыре из которых не принадлежат одной плоскости?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14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На сколько частей делят пространство три плоскости, имеющие одну общую точку?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cs typeface="Times New Roman" pitchFamily="18" charset="0"/>
              </a:rPr>
              <a:t>Упражнение 15</a:t>
            </a:r>
            <a:endParaRPr lang="en-US" sz="28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На какое наибольшее число частей могут делить пространство; а) одна плоскость; б) две плоскости; в) три плоскости; в) четыре плоскости?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19081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>
                <a:solidFill>
                  <a:schemeClr val="accent1"/>
                </a:solidFill>
              </a:rPr>
              <a:t>а) 2; 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59113" y="2924175"/>
            <a:ext cx="8651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б) 4;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51275" y="2924175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в) 8;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87900" y="2924175"/>
            <a:ext cx="1296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г)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2" grpId="0" autoUpdateAnimBg="0"/>
      <p:bldP spid="3" grpId="0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AutoShape 18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ru-RU" sz="2800">
                <a:solidFill>
                  <a:srgbClr val="993300"/>
                </a:solidFill>
              </a:rPr>
              <a:t>Стерео</a:t>
            </a:r>
            <a:r>
              <a:rPr lang="ru-RU" sz="2800"/>
              <a:t>метрия- это раздел геометрии, в котором изучаются свойства фигур в пространстве.</a:t>
            </a:r>
          </a:p>
        </p:txBody>
      </p:sp>
      <p:graphicFrame>
        <p:nvGraphicFramePr>
          <p:cNvPr id="3093" name="Organization Chart 21"/>
          <p:cNvGraphicFramePr>
            <a:graphicFrameLocks noGrp="1"/>
          </p:cNvGraphicFramePr>
          <p:nvPr>
            <p:ph type="dgm" idx="1"/>
          </p:nvPr>
        </p:nvGraphicFramePr>
        <p:xfrm>
          <a:off x="431800" y="1773238"/>
          <a:ext cx="8461375" cy="4764087"/>
        </p:xfrm>
        <a:graphic>
          <a:graphicData uri="http://schemas.openxmlformats.org/drawingml/2006/compatibility">
            <com:legacyDrawing xmlns:com="http://schemas.openxmlformats.org/drawingml/2006/compatibility" spid="_x0000_s309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938CB834"/>
          <p:cNvPicPr>
            <a:picLocks noChangeAspect="1" noChangeArrowheads="1"/>
          </p:cNvPicPr>
          <p:nvPr/>
        </p:nvPicPr>
        <p:blipFill>
          <a:blip r:embed="rId2" cstate="print"/>
          <a:srcRect l="30612" t="17860" r="6308" b="15720"/>
          <a:stretch>
            <a:fillRect/>
          </a:stretch>
        </p:blipFill>
        <p:spPr bwMode="auto">
          <a:xfrm>
            <a:off x="971550" y="3500438"/>
            <a:ext cx="3986213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9D5B22B6"/>
          <p:cNvPicPr>
            <a:picLocks noChangeAspect="1" noChangeArrowheads="1"/>
          </p:cNvPicPr>
          <p:nvPr/>
        </p:nvPicPr>
        <p:blipFill>
          <a:blip r:embed="rId3" cstate="print"/>
          <a:srcRect l="12230" t="9850" r="5215"/>
          <a:stretch>
            <a:fillRect/>
          </a:stretch>
        </p:blipFill>
        <p:spPr bwMode="auto">
          <a:xfrm>
            <a:off x="4716463" y="2420938"/>
            <a:ext cx="4056062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76375" y="765175"/>
            <a:ext cx="7343775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Геометрия возникла из практических нужд человека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86000" y="2590800"/>
            <a:ext cx="381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6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800600" cy="4572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</a:rPr>
              <a:t>АКСИОМЫ СТЕРЕОМЕТРИИ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762000"/>
            <a:ext cx="8382000" cy="5943600"/>
            <a:chOff x="192" y="480"/>
            <a:chExt cx="5280" cy="3744"/>
          </a:xfrm>
        </p:grpSpPr>
        <p:sp>
          <p:nvSpPr>
            <p:cNvPr id="4108" name="Rectangle 4"/>
            <p:cNvSpPr>
              <a:spLocks noChangeArrowheads="1"/>
            </p:cNvSpPr>
            <p:nvPr/>
          </p:nvSpPr>
          <p:spPr bwMode="auto">
            <a:xfrm>
              <a:off x="2016" y="3288"/>
              <a:ext cx="3456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09" name="Rectangle 5"/>
            <p:cNvSpPr>
              <a:spLocks noChangeArrowheads="1"/>
            </p:cNvSpPr>
            <p:nvPr/>
          </p:nvSpPr>
          <p:spPr bwMode="auto">
            <a:xfrm>
              <a:off x="192" y="3288"/>
              <a:ext cx="1824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0" name="Rectangle 6"/>
            <p:cNvSpPr>
              <a:spLocks noChangeArrowheads="1"/>
            </p:cNvSpPr>
            <p:nvPr/>
          </p:nvSpPr>
          <p:spPr bwMode="auto">
            <a:xfrm>
              <a:off x="2016" y="2352"/>
              <a:ext cx="3456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1" name="Rectangle 7"/>
            <p:cNvSpPr>
              <a:spLocks noChangeArrowheads="1"/>
            </p:cNvSpPr>
            <p:nvPr/>
          </p:nvSpPr>
          <p:spPr bwMode="auto">
            <a:xfrm>
              <a:off x="192" y="2352"/>
              <a:ext cx="1824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2" name="Rectangle 8"/>
            <p:cNvSpPr>
              <a:spLocks noChangeArrowheads="1"/>
            </p:cNvSpPr>
            <p:nvPr/>
          </p:nvSpPr>
          <p:spPr bwMode="auto">
            <a:xfrm>
              <a:off x="2016" y="1416"/>
              <a:ext cx="3456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3" name="Rectangle 9"/>
            <p:cNvSpPr>
              <a:spLocks noChangeArrowheads="1"/>
            </p:cNvSpPr>
            <p:nvPr/>
          </p:nvSpPr>
          <p:spPr bwMode="auto">
            <a:xfrm>
              <a:off x="192" y="1416"/>
              <a:ext cx="1824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4" name="Rectangle 10"/>
            <p:cNvSpPr>
              <a:spLocks noChangeArrowheads="1"/>
            </p:cNvSpPr>
            <p:nvPr/>
          </p:nvSpPr>
          <p:spPr bwMode="auto">
            <a:xfrm>
              <a:off x="2016" y="480"/>
              <a:ext cx="3456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5" name="Rectangle 11"/>
            <p:cNvSpPr>
              <a:spLocks noChangeArrowheads="1"/>
            </p:cNvSpPr>
            <p:nvPr/>
          </p:nvSpPr>
          <p:spPr bwMode="auto">
            <a:xfrm>
              <a:off x="192" y="480"/>
              <a:ext cx="1824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4116" name="Line 12"/>
            <p:cNvSpPr>
              <a:spLocks noChangeShapeType="1"/>
            </p:cNvSpPr>
            <p:nvPr/>
          </p:nvSpPr>
          <p:spPr bwMode="auto">
            <a:xfrm>
              <a:off x="192" y="480"/>
              <a:ext cx="5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13"/>
            <p:cNvSpPr>
              <a:spLocks noChangeShapeType="1"/>
            </p:cNvSpPr>
            <p:nvPr/>
          </p:nvSpPr>
          <p:spPr bwMode="auto">
            <a:xfrm>
              <a:off x="192" y="1416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Line 14"/>
            <p:cNvSpPr>
              <a:spLocks noChangeShapeType="1"/>
            </p:cNvSpPr>
            <p:nvPr/>
          </p:nvSpPr>
          <p:spPr bwMode="auto">
            <a:xfrm>
              <a:off x="192" y="2352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Line 15"/>
            <p:cNvSpPr>
              <a:spLocks noChangeShapeType="1"/>
            </p:cNvSpPr>
            <p:nvPr/>
          </p:nvSpPr>
          <p:spPr bwMode="auto">
            <a:xfrm>
              <a:off x="192" y="3288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Line 16"/>
            <p:cNvSpPr>
              <a:spLocks noChangeShapeType="1"/>
            </p:cNvSpPr>
            <p:nvPr/>
          </p:nvSpPr>
          <p:spPr bwMode="auto">
            <a:xfrm>
              <a:off x="192" y="4224"/>
              <a:ext cx="5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17"/>
            <p:cNvSpPr>
              <a:spLocks noChangeShapeType="1"/>
            </p:cNvSpPr>
            <p:nvPr/>
          </p:nvSpPr>
          <p:spPr bwMode="auto">
            <a:xfrm>
              <a:off x="192" y="480"/>
              <a:ext cx="0" cy="3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18"/>
            <p:cNvSpPr>
              <a:spLocks noChangeShapeType="1"/>
            </p:cNvSpPr>
            <p:nvPr/>
          </p:nvSpPr>
          <p:spPr bwMode="auto">
            <a:xfrm>
              <a:off x="2016" y="480"/>
              <a:ext cx="0" cy="3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Line 19"/>
            <p:cNvSpPr>
              <a:spLocks noChangeShapeType="1"/>
            </p:cNvSpPr>
            <p:nvPr/>
          </p:nvSpPr>
          <p:spPr bwMode="auto">
            <a:xfrm>
              <a:off x="5472" y="480"/>
              <a:ext cx="0" cy="3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0" y="9906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Через любые две точки пространства проходит единственная прямая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3429000" y="2362200"/>
            <a:ext cx="525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accent1"/>
                </a:solidFill>
              </a:rPr>
              <a:t>Через любые три точки пространства, не принадлежащие одной прямой, проходит единственная плоскость</a:t>
            </a:r>
            <a:endParaRPr lang="ru-RU" dirty="0">
              <a:solidFill>
                <a:schemeClr val="accent1"/>
              </a:solidFill>
              <a:latin typeface="Times New Roman Cyr" charset="-52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3429000" y="39624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Если две плоскости имеют общую точку, то они пересекаются по прямой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200400" y="5334000"/>
            <a:ext cx="548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Существуют по крайней мере четыре точки, не принадлежащие одной плоскости</a:t>
            </a:r>
            <a:endParaRPr lang="ru-RU">
              <a:solidFill>
                <a:schemeClr val="accent1"/>
              </a:solidFill>
              <a:latin typeface="Times New Roman Cyr" charset="-52"/>
            </a:endParaRPr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90600"/>
            <a:ext cx="21336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438400"/>
            <a:ext cx="278923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23717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810000"/>
            <a:ext cx="2286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utoUpdateAnimBg="0"/>
      <p:bldP spid="3093" grpId="0" autoUpdateAnimBg="0"/>
      <p:bldP spid="3094" grpId="0" autoUpdateAnimBg="0"/>
      <p:bldP spid="30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1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Сколько прямых проходит через две точки пространства?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886200"/>
            <a:ext cx="2286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Одна.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6106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Сколько плоскостей проходит через три точки пространства?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7724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Одна, если три точки не принадлежат одной прямой; бесконечно много в противном случае.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3</a:t>
            </a:r>
            <a:endParaRPr lang="ru-RU" sz="24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61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Сколько общих точек могут иметь две плоскости?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Ни одной, или бесконечно много.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3300"/>
                </a:solidFill>
                <a:cs typeface="Times New Roman" pitchFamily="18" charset="0"/>
              </a:rPr>
              <a:t>ВОПРОС</a:t>
            </a:r>
            <a:r>
              <a:rPr lang="en-US" sz="2400" smtClean="0">
                <a:solidFill>
                  <a:srgbClr val="FF3300"/>
                </a:solidFill>
                <a:cs typeface="Times New Roman" pitchFamily="18" charset="0"/>
              </a:rPr>
              <a:t> 4</a:t>
            </a:r>
            <a:endParaRPr lang="ru-RU" sz="24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6106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Верно ли утверждение, что всякие: а) три точки; б) четыре точки пространства принадлежат одной плоскости?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7772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cs typeface="Times New Roman" pitchFamily="18" charset="0"/>
              </a:rPr>
              <a:t>Ответ: </a:t>
            </a:r>
            <a:r>
              <a:rPr lang="ru-RU" sz="2800">
                <a:solidFill>
                  <a:schemeClr val="accent1"/>
                </a:solidFill>
                <a:cs typeface="Times New Roman" pitchFamily="18" charset="0"/>
              </a:rPr>
              <a:t>а) Да; б)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897</Words>
  <Application>Microsoft Office PowerPoint</Application>
  <PresentationFormat>Экран (4:3)</PresentationFormat>
  <Paragraphs>144</Paragraphs>
  <Slides>28</Slides>
  <Notes>24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Wingdings</vt:lpstr>
      <vt:lpstr>Times New Roman</vt:lpstr>
      <vt:lpstr>Открытая</vt:lpstr>
      <vt:lpstr>MathType 5.0 Equation</vt:lpstr>
      <vt:lpstr>MathType 4.0 Equation</vt:lpstr>
      <vt:lpstr>Предмет стереометрия. Аксиомы стереометрии.</vt:lpstr>
      <vt:lpstr>Слайд 2</vt:lpstr>
      <vt:lpstr>Стереометрия- это раздел геометрии, в котором изучаются свойства фигур в пространстве.</vt:lpstr>
      <vt:lpstr>Слайд 4</vt:lpstr>
      <vt:lpstr>АКСИОМЫ СТЕРЕОМЕТРИИ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СЛЕДСТВИЯ ИЗ АКСИОМ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Аксиомы стереометрии и их простейшие следствия.</dc:title>
  <dc:creator>User</dc:creator>
  <cp:lastModifiedBy>macbook</cp:lastModifiedBy>
  <cp:revision>14</cp:revision>
  <dcterms:created xsi:type="dcterms:W3CDTF">2009-08-25T09:23:17Z</dcterms:created>
  <dcterms:modified xsi:type="dcterms:W3CDTF">2013-11-03T08:49:46Z</dcterms:modified>
</cp:coreProperties>
</file>