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sldIdLst>
    <p:sldId id="271" r:id="rId2"/>
    <p:sldId id="256" r:id="rId3"/>
    <p:sldId id="257" r:id="rId4"/>
    <p:sldId id="261" r:id="rId5"/>
    <p:sldId id="258" r:id="rId6"/>
    <p:sldId id="262" r:id="rId7"/>
    <p:sldId id="259" r:id="rId8"/>
    <p:sldId id="260" r:id="rId9"/>
    <p:sldId id="269" r:id="rId10"/>
    <p:sldId id="270" r:id="rId11"/>
    <p:sldId id="263" r:id="rId12"/>
    <p:sldId id="264" r:id="rId13"/>
    <p:sldId id="266" r:id="rId14"/>
    <p:sldId id="267" r:id="rId15"/>
    <p:sldId id="26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3E64BD4E-24E9-409E-AD8C-BEA18149E2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A52B2-FF70-49C4-B84C-2743E3CA26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4CADD-9632-4C4B-A762-4F76766FC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51CE9-6B1A-4DF5-A435-C53CDDD5A7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2C00870-A3AD-447A-B456-4B90F54CB0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0A106871-2B72-4BB8-88FD-2837403AB6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E4104-4D3D-44D1-83C9-2C6B87863C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8F12F-C1B6-4167-800C-9C751B3DE2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350B3AA-3FF1-41B8-8484-4D588BADFF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B5205-0792-4E1C-9D1C-5798028B0D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A9D48DE-918B-4439-B897-3BE45665B2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E6C1EEF-9532-48AD-87B0-002CA76AF8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BEB3C6-0599-4C58-B08F-A089A4ADE5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Урок «Четырехугольники»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геометрия      8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908720"/>
            <a:ext cx="7934325" cy="1752600"/>
          </a:xfrm>
        </p:spPr>
        <p:txBody>
          <a:bodyPr>
            <a:normAutofit lnSpcReduction="10000"/>
          </a:bodyPr>
          <a:lstStyle/>
          <a:p>
            <a:pPr algn="r">
              <a:defRPr/>
            </a:pPr>
            <a:r>
              <a:rPr lang="ru-RU" sz="1800" b="1" dirty="0" smtClean="0"/>
              <a:t>Автор: </a:t>
            </a:r>
          </a:p>
          <a:p>
            <a:pPr algn="r">
              <a:defRPr/>
            </a:pPr>
            <a:r>
              <a:rPr lang="ru-RU" sz="1800" b="1" dirty="0" smtClean="0"/>
              <a:t>учитель математики </a:t>
            </a:r>
          </a:p>
          <a:p>
            <a:pPr algn="r">
              <a:defRPr/>
            </a:pPr>
            <a:r>
              <a:rPr lang="ru-RU" sz="1800" b="1" dirty="0" err="1" smtClean="0"/>
              <a:t>Комлякова</a:t>
            </a:r>
            <a:r>
              <a:rPr lang="ru-RU" sz="1800" b="1" dirty="0" smtClean="0"/>
              <a:t> Ксения Геннадьевна</a:t>
            </a:r>
          </a:p>
          <a:p>
            <a:pPr algn="r">
              <a:defRPr/>
            </a:pPr>
            <a:r>
              <a:rPr lang="ru-RU" sz="1800" dirty="0" smtClean="0"/>
              <a:t>ГБОУ Гимназия №105, </a:t>
            </a:r>
          </a:p>
          <a:p>
            <a:pPr algn="r">
              <a:defRPr/>
            </a:pPr>
            <a:r>
              <a:rPr lang="ru-RU" sz="1800" dirty="0" smtClean="0"/>
              <a:t>г. Санкт-Петербург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ru-RU" smtClean="0">
                <a:effectLst/>
              </a:rPr>
              <a:t>Задача №4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     В прямоугольном треугольнике проведена биссектриса прямого угла. Через точку пересечения этой биссектрисы с гипотенузой проведены прямые, параллельные катетам. Докажите, что полученный четырехугольник – квадрат.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200" smtClean="0"/>
              <a:t>Трапеция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ru-RU" sz="2800" smtClean="0"/>
              <a:t>- это  четырехугольник, у которого две стороны параллельны, а две другие не параллельны.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420938"/>
            <a:ext cx="9144000" cy="4437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</a:t>
            </a:r>
            <a:r>
              <a:rPr lang="ru-RU" smtClean="0"/>
              <a:t>Свойства равнобедренной трапеции:</a:t>
            </a:r>
          </a:p>
          <a:p>
            <a:pPr eaLnBrk="1" hangingPunct="1">
              <a:defRPr/>
            </a:pPr>
            <a:r>
              <a:rPr lang="ru-RU" smtClean="0"/>
              <a:t>1. Углы при основании равны.</a:t>
            </a:r>
          </a:p>
          <a:p>
            <a:pPr eaLnBrk="1" hangingPunct="1">
              <a:defRPr/>
            </a:pPr>
            <a:r>
              <a:rPr lang="ru-RU" smtClean="0"/>
              <a:t>2. Диагонали равны.</a:t>
            </a:r>
          </a:p>
          <a:p>
            <a:pPr eaLnBrk="1" hangingPunct="1">
              <a:defRPr/>
            </a:pPr>
            <a:r>
              <a:rPr lang="ru-RU" smtClean="0"/>
              <a:t>3.Высоты отсекают равные  треугольники.</a:t>
            </a:r>
          </a:p>
          <a:p>
            <a:pPr eaLnBrk="1" hangingPunct="1">
              <a:defRPr/>
            </a:pPr>
            <a:r>
              <a:rPr lang="ru-RU" smtClean="0"/>
              <a:t>4.Биссектриса угла отсекает равнобедренный треугольник.</a:t>
            </a:r>
          </a:p>
        </p:txBody>
      </p:sp>
      <p:sp>
        <p:nvSpPr>
          <p:cNvPr id="4301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516688" y="5084763"/>
            <a:ext cx="2087562" cy="1439862"/>
          </a:xfrm>
          <a:custGeom>
            <a:avLst/>
            <a:gdLst>
              <a:gd name="T0" fmla="*/ 168456383 w 21600"/>
              <a:gd name="T1" fmla="*/ 47990800 h 21600"/>
              <a:gd name="T2" fmla="*/ 100877652 w 21600"/>
              <a:gd name="T3" fmla="*/ 95981599 h 21600"/>
              <a:gd name="T4" fmla="*/ 33298933 w 21600"/>
              <a:gd name="T5" fmla="*/ 47990800 h 21600"/>
              <a:gd name="T6" fmla="*/ 10087765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365 w 21600"/>
              <a:gd name="T13" fmla="*/ 5365 h 21600"/>
              <a:gd name="T14" fmla="*/ 16235 w 21600"/>
              <a:gd name="T15" fmla="*/ 162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7129" y="21600"/>
                </a:lnTo>
                <a:lnTo>
                  <a:pt x="14471" y="21600"/>
                </a:lnTo>
                <a:lnTo>
                  <a:pt x="21600" y="0"/>
                </a:lnTo>
                <a:close/>
              </a:path>
            </a:pathLst>
          </a:cu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Times New Roman" pitchFamily="18" charset="0"/>
                <a:hlinkClick r:id="rId2" action="ppaction://hlinksldjump"/>
              </a:rPr>
              <a:t>трапеция</a:t>
            </a:r>
            <a:endParaRPr lang="ru-RU" sz="1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Задача №5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4213" y="1981200"/>
            <a:ext cx="8459787" cy="40401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Найдите боковые стороны равнобедренной трапеции, основания которой  равны  14 см и 8 см, а один из углов равен 120</a:t>
            </a:r>
            <a:r>
              <a:rPr lang="ru-RU" sz="2600" b="1" smtClean="0"/>
              <a:t>°</a:t>
            </a:r>
            <a:r>
              <a:rPr lang="ru-RU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7543800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smtClean="0"/>
              <a:t>Самостоятельная работа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628775"/>
            <a:ext cx="8532812" cy="5113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№1.</a:t>
            </a:r>
            <a:r>
              <a:rPr lang="ru-RU" sz="1800" smtClean="0"/>
              <a:t> АВСД - параллелограмм . Луч АМ- биссектриса угла ВАД. Луч С</a:t>
            </a:r>
            <a:r>
              <a:rPr lang="en-US" sz="1800" smtClean="0"/>
              <a:t>N</a:t>
            </a:r>
            <a:r>
              <a:rPr lang="ru-RU" sz="1800" smtClean="0"/>
              <a:t>- биссектриса угла ВСД. Докажите, что А</a:t>
            </a:r>
            <a:r>
              <a:rPr lang="en-US" sz="1800" smtClean="0"/>
              <a:t>N</a:t>
            </a:r>
            <a:r>
              <a:rPr lang="ru-RU" sz="1800" smtClean="0"/>
              <a:t>СМ-параллелограмм.(5 б.)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№2. </a:t>
            </a:r>
            <a:r>
              <a:rPr lang="ru-RU" sz="1800" smtClean="0"/>
              <a:t>Диагонали прямоугольника </a:t>
            </a:r>
            <a:r>
              <a:rPr lang="ru-RU" sz="1800" i="1" smtClean="0"/>
              <a:t>ABCD</a:t>
            </a:r>
            <a:r>
              <a:rPr lang="ru-RU" sz="1800" smtClean="0"/>
              <a:t> пересекаются в точке </a:t>
            </a:r>
            <a:r>
              <a:rPr lang="ru-RU" sz="1800" i="1" smtClean="0"/>
              <a:t>O</a:t>
            </a:r>
            <a:r>
              <a:rPr lang="ru-RU" sz="1800" smtClean="0"/>
              <a:t>. Докажите, что треугольники </a:t>
            </a:r>
            <a:r>
              <a:rPr lang="ru-RU" sz="1800" i="1" smtClean="0"/>
              <a:t>AOB</a:t>
            </a:r>
            <a:r>
              <a:rPr lang="ru-RU" sz="1800" smtClean="0"/>
              <a:t> и </a:t>
            </a:r>
            <a:r>
              <a:rPr lang="ru-RU" sz="1800" i="1" smtClean="0"/>
              <a:t>AOD</a:t>
            </a:r>
            <a:r>
              <a:rPr lang="ru-RU" sz="1800" smtClean="0"/>
              <a:t> – равнобедренные.(2 б.)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№3. </a:t>
            </a:r>
            <a:r>
              <a:rPr lang="ru-RU" sz="1800" smtClean="0"/>
              <a:t>Верно ли, что четырехугольник, у которого диагонали взаимно-перпендикулярны, является ромбом?(</a:t>
            </a:r>
            <a:r>
              <a:rPr lang="en-US" sz="1800" smtClean="0"/>
              <a:t>2</a:t>
            </a:r>
            <a:r>
              <a:rPr lang="ru-RU" sz="1800" smtClean="0"/>
              <a:t> б.)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№4.</a:t>
            </a:r>
            <a:r>
              <a:rPr lang="ru-RU" sz="1800" smtClean="0"/>
              <a:t> В прямоугольном треугольнике проведена биссектриса прямого угла. Через точку пересечения этой биссектрисы с гипотенузой проведены прямые, параллельные катетам. Докажите, что полученный четырехугольник – квадрат.(5 б.)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№5.</a:t>
            </a:r>
            <a:r>
              <a:rPr lang="ru-RU" sz="1800" smtClean="0"/>
              <a:t> Найдите боковые стороны равнобедренной трапеции, основания которой  равны  14 см и 8 см, а один из углов равен 120</a:t>
            </a:r>
            <a:r>
              <a:rPr lang="ru-RU" sz="1500" b="1" smtClean="0"/>
              <a:t>°.(4 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333375"/>
            <a:ext cx="7086600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Задача №1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57188" y="2357438"/>
            <a:ext cx="8424862" cy="40719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Дано: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АВС</a:t>
            </a:r>
            <a:r>
              <a:rPr lang="en-US" sz="1800" dirty="0" smtClean="0"/>
              <a:t>D-</a:t>
            </a:r>
            <a:r>
              <a:rPr lang="ru-RU" sz="1800" dirty="0" smtClean="0"/>
              <a:t>параллелограмм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err="1" smtClean="0"/>
              <a:t>АМ-биссектриса</a:t>
            </a:r>
            <a:r>
              <a:rPr lang="ru-RU" sz="1800" dirty="0" smtClean="0"/>
              <a:t> угла ВА</a:t>
            </a:r>
            <a:r>
              <a:rPr lang="en-US" sz="1800" dirty="0" smtClean="0"/>
              <a:t>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CN-</a:t>
            </a:r>
            <a:r>
              <a:rPr lang="ru-RU" sz="1800" dirty="0" smtClean="0"/>
              <a:t>биссектриса угла </a:t>
            </a:r>
            <a:r>
              <a:rPr lang="en-US" sz="1800" dirty="0" smtClean="0"/>
              <a:t>BCD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err="1" smtClean="0"/>
              <a:t>Док-ть</a:t>
            </a:r>
            <a:r>
              <a:rPr lang="ru-RU" sz="1800" dirty="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AMCN- </a:t>
            </a:r>
            <a:r>
              <a:rPr lang="ru-RU" sz="1800" dirty="0" smtClean="0"/>
              <a:t>параллелограмм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err="1" smtClean="0"/>
              <a:t>Док-во</a:t>
            </a:r>
            <a:r>
              <a:rPr lang="ru-RU" sz="1800" dirty="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1.</a:t>
            </a:r>
            <a:r>
              <a:rPr lang="en-US" sz="1800" dirty="0" smtClean="0"/>
              <a:t>AM</a:t>
            </a:r>
            <a:r>
              <a:rPr lang="en-US" sz="1800" dirty="0" smtClean="0">
                <a:effectLst/>
              </a:rPr>
              <a:t>||CN</a:t>
            </a:r>
            <a:r>
              <a:rPr lang="ru-RU" sz="1800" dirty="0" smtClean="0">
                <a:effectLst/>
              </a:rPr>
              <a:t> </a:t>
            </a:r>
            <a:r>
              <a:rPr lang="en-US" sz="1800" dirty="0" smtClean="0">
                <a:effectLst/>
              </a:rPr>
              <a:t>(</a:t>
            </a:r>
            <a:r>
              <a:rPr lang="ru-RU" sz="1800" dirty="0" smtClean="0">
                <a:effectLst/>
              </a:rPr>
              <a:t>по свойству биссектрисы противоположных углов)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2. ∆</a:t>
            </a:r>
            <a:r>
              <a:rPr lang="en-US" sz="1800" dirty="0" smtClean="0"/>
              <a:t>ABM </a:t>
            </a:r>
            <a:r>
              <a:rPr lang="ru-RU" sz="1800" dirty="0" smtClean="0"/>
              <a:t>и</a:t>
            </a:r>
            <a:r>
              <a:rPr lang="en-US" sz="1800" dirty="0" smtClean="0"/>
              <a:t> </a:t>
            </a:r>
            <a:r>
              <a:rPr lang="ru-RU" sz="1800" dirty="0" smtClean="0">
                <a:effectLst/>
              </a:rPr>
              <a:t>∆</a:t>
            </a:r>
            <a:r>
              <a:rPr lang="en-US" sz="1800" dirty="0" smtClean="0"/>
              <a:t>CDN</a:t>
            </a:r>
            <a:r>
              <a:rPr lang="ru-RU" sz="1800" dirty="0" smtClean="0"/>
              <a:t>- равнобедренные (по свойству биссектрисы параллелограмма)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3.</a:t>
            </a:r>
            <a:r>
              <a:rPr lang="en-US" sz="1800" dirty="0" smtClean="0">
                <a:effectLst/>
              </a:rPr>
              <a:t>AB=CD</a:t>
            </a:r>
            <a:r>
              <a:rPr lang="ru-RU" sz="1800" dirty="0" smtClean="0">
                <a:effectLst/>
              </a:rPr>
              <a:t>, </a:t>
            </a:r>
            <a:r>
              <a:rPr lang="en-US" sz="1800" dirty="0" smtClean="0">
                <a:effectLst/>
              </a:rPr>
              <a:t>&lt;A=&lt;C</a:t>
            </a:r>
            <a:r>
              <a:rPr lang="ru-RU" sz="1800" dirty="0" smtClean="0">
                <a:effectLst/>
              </a:rPr>
              <a:t>, </a:t>
            </a:r>
            <a:r>
              <a:rPr lang="en-US" sz="1800" dirty="0" smtClean="0">
                <a:effectLst/>
              </a:rPr>
              <a:t>&lt;B=&lt;D(</a:t>
            </a:r>
            <a:r>
              <a:rPr lang="ru-RU" sz="1800" dirty="0" smtClean="0">
                <a:effectLst/>
              </a:rPr>
              <a:t>по св. </a:t>
            </a:r>
            <a:r>
              <a:rPr lang="ru-RU" sz="1800" dirty="0" err="1" smtClean="0">
                <a:effectLst/>
              </a:rPr>
              <a:t>парал</a:t>
            </a:r>
            <a:r>
              <a:rPr lang="ru-RU" sz="1800" dirty="0" smtClean="0">
                <a:effectLst/>
              </a:rPr>
              <a:t>.</a:t>
            </a:r>
            <a:r>
              <a:rPr lang="en-US" sz="1800" dirty="0" smtClean="0">
                <a:effectLst/>
              </a:rPr>
              <a:t>)</a:t>
            </a:r>
            <a:endParaRPr lang="ru-RU" sz="1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4. ∆</a:t>
            </a:r>
            <a:r>
              <a:rPr lang="en-US" sz="1800" dirty="0" smtClean="0"/>
              <a:t>ABM=</a:t>
            </a:r>
            <a:r>
              <a:rPr lang="ru-RU" sz="1800" dirty="0" smtClean="0">
                <a:effectLst/>
              </a:rPr>
              <a:t>∆</a:t>
            </a:r>
            <a:r>
              <a:rPr lang="en-US" sz="1800" dirty="0" smtClean="0">
                <a:effectLst/>
              </a:rPr>
              <a:t>DCN(</a:t>
            </a:r>
            <a:r>
              <a:rPr lang="ru-RU" sz="1800" dirty="0" smtClean="0">
                <a:effectLst/>
              </a:rPr>
              <a:t>по стороне и двум углам</a:t>
            </a:r>
            <a:r>
              <a:rPr lang="en-US" sz="1800" dirty="0" smtClean="0">
                <a:effectLst/>
              </a:rPr>
              <a:t>)</a:t>
            </a:r>
            <a:endParaRPr lang="ru-RU" sz="1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5.</a:t>
            </a:r>
            <a:r>
              <a:rPr lang="en-US" sz="1800" dirty="0" smtClean="0">
                <a:effectLst/>
              </a:rPr>
              <a:t>AMCN- </a:t>
            </a:r>
            <a:r>
              <a:rPr lang="ru-RU" sz="1800" dirty="0" smtClean="0">
                <a:effectLst/>
              </a:rPr>
              <a:t>параллелограмм(по 1 признаку), т.к. </a:t>
            </a:r>
            <a:r>
              <a:rPr lang="en-US" sz="1800" dirty="0" smtClean="0"/>
              <a:t>AM</a:t>
            </a:r>
            <a:r>
              <a:rPr lang="ru-RU" sz="1800" dirty="0" smtClean="0"/>
              <a:t>=</a:t>
            </a:r>
            <a:r>
              <a:rPr lang="en-US" sz="1800" dirty="0" smtClean="0">
                <a:effectLst/>
              </a:rPr>
              <a:t>CN</a:t>
            </a:r>
            <a:r>
              <a:rPr lang="ru-RU" sz="1800" dirty="0" smtClean="0">
                <a:effectLst/>
              </a:rPr>
              <a:t>(по п.4), </a:t>
            </a:r>
            <a:r>
              <a:rPr lang="en-US" sz="1800" dirty="0" smtClean="0"/>
              <a:t>AM</a:t>
            </a:r>
            <a:r>
              <a:rPr lang="en-US" sz="1800" dirty="0" smtClean="0">
                <a:effectLst/>
              </a:rPr>
              <a:t>||CN</a:t>
            </a:r>
            <a:r>
              <a:rPr lang="ru-RU" sz="1800" dirty="0" smtClean="0">
                <a:effectLst/>
              </a:rPr>
              <a:t> (по п.1)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Что и т. д.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283075" y="1773238"/>
            <a:ext cx="4860925" cy="2144712"/>
            <a:chOff x="2835" y="1059"/>
            <a:chExt cx="3062" cy="1351"/>
          </a:xfrm>
        </p:grpSpPr>
        <p:grpSp>
          <p:nvGrpSpPr>
            <p:cNvPr id="16389" name="Group 14"/>
            <p:cNvGrpSpPr>
              <a:grpSpLocks/>
            </p:cNvGrpSpPr>
            <p:nvPr/>
          </p:nvGrpSpPr>
          <p:grpSpPr bwMode="auto">
            <a:xfrm>
              <a:off x="2835" y="1071"/>
              <a:ext cx="3062" cy="1241"/>
              <a:chOff x="2835" y="1071"/>
              <a:chExt cx="3062" cy="1241"/>
            </a:xfrm>
          </p:grpSpPr>
          <p:sp>
            <p:nvSpPr>
              <p:cNvPr id="16400" name="Text Box 8"/>
              <p:cNvSpPr txBox="1">
                <a:spLocks noChangeArrowheads="1"/>
              </p:cNvSpPr>
              <p:nvPr/>
            </p:nvSpPr>
            <p:spPr bwMode="auto">
              <a:xfrm>
                <a:off x="3379" y="1071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>
                    <a:latin typeface="Times New Roman" pitchFamily="18" charset="0"/>
                  </a:rPr>
                  <a:t>B</a:t>
                </a:r>
                <a:endParaRPr lang="ru-RU" sz="2400" b="1" i="1">
                  <a:latin typeface="Times New Roman" pitchFamily="18" charset="0"/>
                </a:endParaRPr>
              </a:p>
            </p:txBody>
          </p:sp>
          <p:sp>
            <p:nvSpPr>
              <p:cNvPr id="16401" name="Text Box 9"/>
              <p:cNvSpPr txBox="1">
                <a:spLocks noChangeArrowheads="1"/>
              </p:cNvSpPr>
              <p:nvPr/>
            </p:nvSpPr>
            <p:spPr bwMode="auto">
              <a:xfrm>
                <a:off x="5465" y="1117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>
                    <a:latin typeface="Times New Roman" pitchFamily="18" charset="0"/>
                  </a:rPr>
                  <a:t>C</a:t>
                </a:r>
                <a:endParaRPr lang="ru-RU" sz="2400" b="1" i="1">
                  <a:latin typeface="Times New Roman" pitchFamily="18" charset="0"/>
                </a:endParaRPr>
              </a:p>
            </p:txBody>
          </p:sp>
          <p:sp>
            <p:nvSpPr>
              <p:cNvPr id="16402" name="Text Box 10"/>
              <p:cNvSpPr txBox="1">
                <a:spLocks noChangeArrowheads="1"/>
              </p:cNvSpPr>
              <p:nvPr/>
            </p:nvSpPr>
            <p:spPr bwMode="auto">
              <a:xfrm>
                <a:off x="2835" y="1933"/>
                <a:ext cx="38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>
                    <a:latin typeface="Times New Roman" pitchFamily="18" charset="0"/>
                  </a:rPr>
                  <a:t>A</a:t>
                </a:r>
                <a:endParaRPr lang="ru-RU" sz="2400" b="1" i="1">
                  <a:latin typeface="Times New Roman" pitchFamily="18" charset="0"/>
                </a:endParaRPr>
              </a:p>
            </p:txBody>
          </p:sp>
          <p:sp>
            <p:nvSpPr>
              <p:cNvPr id="16403" name="Text Box 11"/>
              <p:cNvSpPr txBox="1">
                <a:spLocks noChangeArrowheads="1"/>
              </p:cNvSpPr>
              <p:nvPr/>
            </p:nvSpPr>
            <p:spPr bwMode="auto">
              <a:xfrm>
                <a:off x="4876" y="2024"/>
                <a:ext cx="48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>
                    <a:latin typeface="Times New Roman" pitchFamily="18" charset="0"/>
                  </a:rPr>
                  <a:t>D</a:t>
                </a:r>
                <a:endParaRPr lang="ru-RU" sz="2400" b="1" i="1">
                  <a:latin typeface="Times New Roman" pitchFamily="18" charset="0"/>
                </a:endParaRPr>
              </a:p>
            </p:txBody>
          </p:sp>
        </p:grpSp>
        <p:grpSp>
          <p:nvGrpSpPr>
            <p:cNvPr id="16390" name="Группа 29"/>
            <p:cNvGrpSpPr>
              <a:grpSpLocks/>
            </p:cNvGrpSpPr>
            <p:nvPr/>
          </p:nvGrpSpPr>
          <p:grpSpPr bwMode="auto">
            <a:xfrm>
              <a:off x="3105" y="1059"/>
              <a:ext cx="2535" cy="1351"/>
              <a:chOff x="4929190" y="1681514"/>
              <a:chExt cx="4024699" cy="2144421"/>
            </a:xfrm>
          </p:grpSpPr>
          <p:sp>
            <p:nvSpPr>
              <p:cNvPr id="16391" name="AutoShape 12"/>
              <p:cNvSpPr>
                <a:spLocks noChangeArrowheads="1"/>
              </p:cNvSpPr>
              <p:nvPr/>
            </p:nvSpPr>
            <p:spPr bwMode="auto">
              <a:xfrm>
                <a:off x="4933506" y="2113081"/>
                <a:ext cx="3657600" cy="1295400"/>
              </a:xfrm>
              <a:prstGeom prst="parallelogram">
                <a:avLst>
                  <a:gd name="adj" fmla="val 70588"/>
                </a:avLst>
              </a:prstGeom>
              <a:solidFill>
                <a:srgbClr val="4DFFD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4929190" y="2143413"/>
                <a:ext cx="2857774" cy="1285701"/>
              </a:xfrm>
              <a:prstGeom prst="line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10800000" flipV="1">
                <a:off x="5786522" y="2143413"/>
                <a:ext cx="2786330" cy="1285701"/>
              </a:xfrm>
              <a:prstGeom prst="line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Дуга 21"/>
              <p:cNvSpPr/>
              <p:nvPr/>
            </p:nvSpPr>
            <p:spPr>
              <a:xfrm>
                <a:off x="4929190" y="3143403"/>
                <a:ext cx="357222" cy="214284"/>
              </a:xfrm>
              <a:prstGeom prst="arc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3" name="Дуга 22"/>
              <p:cNvSpPr/>
              <p:nvPr/>
            </p:nvSpPr>
            <p:spPr>
              <a:xfrm rot="1701259">
                <a:off x="5035563" y="3213243"/>
                <a:ext cx="357221" cy="239680"/>
              </a:xfrm>
              <a:prstGeom prst="arc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4" name="Дуга 23"/>
              <p:cNvSpPr>
                <a:spLocks noChangeArrowheads="1"/>
              </p:cNvSpPr>
              <p:nvPr/>
            </p:nvSpPr>
            <p:spPr bwMode="auto">
              <a:xfrm rot="-10497046">
                <a:off x="8039401" y="1752941"/>
                <a:ext cx="914488" cy="914276"/>
              </a:xfrm>
              <a:custGeom>
                <a:avLst/>
                <a:gdLst>
                  <a:gd name="T0" fmla="*/ 657815 w 914400"/>
                  <a:gd name="T1" fmla="*/ 46365 h 914400"/>
                  <a:gd name="T2" fmla="*/ 457200 w 914400"/>
                  <a:gd name="T3" fmla="*/ 457200 h 914400"/>
                  <a:gd name="T4" fmla="*/ 868177 w 914400"/>
                  <a:gd name="T5" fmla="*/ 256875 h 914400"/>
                  <a:gd name="T6" fmla="*/ 11796480 60000 65536"/>
                  <a:gd name="T7" fmla="*/ 23592960 60000 65536"/>
                  <a:gd name="T8" fmla="*/ 5898240 60000 65536"/>
                  <a:gd name="T9" fmla="*/ 657815 w 914400"/>
                  <a:gd name="T10" fmla="*/ 46365 h 914400"/>
                  <a:gd name="T11" fmla="*/ 868177 w 914400"/>
                  <a:gd name="T12" fmla="*/ 256875 h 9144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4400" h="914400" stroke="0">
                    <a:moveTo>
                      <a:pt x="657815" y="46365"/>
                    </a:moveTo>
                    <a:lnTo>
                      <a:pt x="657815" y="46364"/>
                    </a:lnTo>
                    <a:cubicBezTo>
                      <a:pt x="749449" y="91111"/>
                      <a:pt x="823494" y="165208"/>
                      <a:pt x="868176" y="256874"/>
                    </a:cubicBezTo>
                    <a:lnTo>
                      <a:pt x="457200" y="457200"/>
                    </a:lnTo>
                    <a:close/>
                  </a:path>
                  <a:path w="914400" h="914400" fill="none">
                    <a:moveTo>
                      <a:pt x="657815" y="46365"/>
                    </a:moveTo>
                    <a:lnTo>
                      <a:pt x="657815" y="46364"/>
                    </a:lnTo>
                    <a:cubicBezTo>
                      <a:pt x="749449" y="91111"/>
                      <a:pt x="823494" y="165208"/>
                      <a:pt x="868176" y="256874"/>
                    </a:cubicBezTo>
                  </a:path>
                </a:pathLst>
              </a:custGeom>
              <a:noFill/>
              <a:ln w="9525" algn="ctr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5" name="Дуга 24"/>
              <p:cNvSpPr>
                <a:spLocks noChangeArrowheads="1"/>
              </p:cNvSpPr>
              <p:nvPr/>
            </p:nvSpPr>
            <p:spPr bwMode="auto">
              <a:xfrm rot="-10497046">
                <a:off x="8039401" y="1681514"/>
                <a:ext cx="914488" cy="914276"/>
              </a:xfrm>
              <a:custGeom>
                <a:avLst/>
                <a:gdLst>
                  <a:gd name="T0" fmla="*/ 827352 w 914400"/>
                  <a:gd name="T1" fmla="*/ 188836 h 914400"/>
                  <a:gd name="T2" fmla="*/ 457200 w 914400"/>
                  <a:gd name="T3" fmla="*/ 457200 h 914400"/>
                  <a:gd name="T4" fmla="*/ 912109 w 914400"/>
                  <a:gd name="T5" fmla="*/ 411483 h 914400"/>
                  <a:gd name="T6" fmla="*/ 17694720 60000 65536"/>
                  <a:gd name="T7" fmla="*/ 23592960 60000 65536"/>
                  <a:gd name="T8" fmla="*/ 5898240 60000 65536"/>
                  <a:gd name="T9" fmla="*/ 827352 w 914400"/>
                  <a:gd name="T10" fmla="*/ 188836 h 914400"/>
                  <a:gd name="T11" fmla="*/ 912109 w 914400"/>
                  <a:gd name="T12" fmla="*/ 411483 h 9144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4400" h="914400" stroke="0">
                    <a:moveTo>
                      <a:pt x="827352" y="188836"/>
                    </a:moveTo>
                    <a:lnTo>
                      <a:pt x="827352" y="188835"/>
                    </a:lnTo>
                    <a:cubicBezTo>
                      <a:pt x="874783" y="254257"/>
                      <a:pt x="904028" y="331081"/>
                      <a:pt x="912108" y="411483"/>
                    </a:cubicBezTo>
                    <a:lnTo>
                      <a:pt x="457200" y="457200"/>
                    </a:lnTo>
                    <a:close/>
                  </a:path>
                  <a:path w="914400" h="914400" fill="none">
                    <a:moveTo>
                      <a:pt x="827352" y="188836"/>
                    </a:moveTo>
                    <a:lnTo>
                      <a:pt x="827352" y="188835"/>
                    </a:lnTo>
                    <a:cubicBezTo>
                      <a:pt x="874783" y="254257"/>
                      <a:pt x="904028" y="331081"/>
                      <a:pt x="912108" y="411483"/>
                    </a:cubicBezTo>
                  </a:path>
                </a:pathLst>
              </a:custGeom>
              <a:noFill/>
              <a:ln w="9525" algn="ctr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6398" name="TextBox 25"/>
              <p:cNvSpPr txBox="1">
                <a:spLocks noChangeArrowheads="1"/>
              </p:cNvSpPr>
              <p:nvPr/>
            </p:nvSpPr>
            <p:spPr bwMode="auto">
              <a:xfrm>
                <a:off x="7644076" y="1786275"/>
                <a:ext cx="409614" cy="3968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000" b="1" i="1">
                    <a:latin typeface="Times New Roman" pitchFamily="18" charset="0"/>
                    <a:cs typeface="Times New Roman" pitchFamily="18" charset="0"/>
                  </a:rPr>
                  <a:t>М</a:t>
                </a:r>
              </a:p>
            </p:txBody>
          </p:sp>
          <p:sp>
            <p:nvSpPr>
              <p:cNvPr id="16399" name="TextBox 26"/>
              <p:cNvSpPr txBox="1">
                <a:spLocks noChangeArrowheads="1"/>
              </p:cNvSpPr>
              <p:nvPr/>
            </p:nvSpPr>
            <p:spPr bwMode="auto">
              <a:xfrm>
                <a:off x="5643634" y="3429114"/>
                <a:ext cx="368335" cy="3968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sz="20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2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2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2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2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2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2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2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2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2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2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2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2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2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2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2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2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2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2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2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2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2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2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2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2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2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2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2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2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2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2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2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2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2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2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2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42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2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42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42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42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  <p:bldP spid="14234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200" dirty="0" smtClean="0"/>
              <a:t>Дельтоид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2400" dirty="0" smtClean="0"/>
              <a:t>- это четырехугольник, состоящий из двух равнобедренных треугольников с общим основанием.</a:t>
            </a:r>
          </a:p>
        </p:txBody>
      </p:sp>
      <p:pic>
        <p:nvPicPr>
          <p:cNvPr id="45063" name="Picture 7" descr="Drachenviereck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53857" y="2574771"/>
            <a:ext cx="1864286" cy="2622857"/>
          </a:xfrm>
          <a:noFill/>
        </p:spPr>
      </p:pic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AutoShape 5"/>
          <p:cNvSpPr>
            <a:spLocks noGrp="1" noChangeArrowheads="1"/>
          </p:cNvSpPr>
          <p:nvPr>
            <p:ph/>
          </p:nvPr>
        </p:nvSpPr>
        <p:spPr>
          <a:xfrm>
            <a:off x="323850" y="5300663"/>
            <a:ext cx="3168650" cy="1328737"/>
          </a:xfrm>
          <a:prstGeom prst="parallelogram">
            <a:avLst>
              <a:gd name="adj" fmla="val 59618"/>
            </a:avLst>
          </a:prstGeom>
          <a:gradFill rotWithShape="0">
            <a:gsLst>
              <a:gs pos="0">
                <a:srgbClr val="6280EC"/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  <a:headEnd type="none" w="sm" len="sm"/>
            <a:tailEnd type="none" w="sm" len="sm"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buClr>
                <a:schemeClr val="bg1"/>
              </a:buClr>
              <a:buFont typeface="Times New Roman" pitchFamily="18" charset="0"/>
              <a:buNone/>
            </a:pPr>
            <a:r>
              <a:rPr lang="ru-RU" sz="1400" b="1" smtClean="0">
                <a:effectLst/>
                <a:hlinkClick r:id="rId2" action="ppaction://hlinksldjump"/>
              </a:rPr>
              <a:t>параллелограмм</a:t>
            </a:r>
            <a:endParaRPr lang="ru-RU" sz="1400" b="1" smtClean="0">
              <a:effectLst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3333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Четырехугольники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sz="2400" dirty="0" smtClean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916238" y="2781300"/>
            <a:ext cx="3168650" cy="1801813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1400" b="1">
              <a:latin typeface="Times New Roman" pitchFamily="18" charset="0"/>
            </a:endParaRPr>
          </a:p>
          <a:p>
            <a:pPr algn="ctr"/>
            <a:r>
              <a:rPr lang="ru-RU" sz="1400" b="1">
                <a:latin typeface="Times New Roman" pitchFamily="18" charset="0"/>
                <a:hlinkClick r:id="rId3" action="ppaction://hlinksldjump"/>
              </a:rPr>
              <a:t>прямоугольник</a:t>
            </a:r>
            <a:endParaRPr lang="ru-RU" sz="1400" b="1">
              <a:latin typeface="Times New Roman" pitchFamily="18" charset="0"/>
            </a:endParaRPr>
          </a:p>
          <a:p>
            <a:pPr algn="ctr"/>
            <a:endParaRPr lang="ru-RU" sz="1400" b="1">
              <a:latin typeface="Times New Roman" pitchFamily="18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7164388" y="3213100"/>
            <a:ext cx="1209675" cy="1944688"/>
          </a:xfrm>
          <a:prstGeom prst="diamond">
            <a:avLst/>
          </a:prstGeom>
          <a:gradFill rotWithShape="0">
            <a:gsLst>
              <a:gs pos="0">
                <a:srgbClr val="6280E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Times New Roman" pitchFamily="18" charset="0"/>
                <a:hlinkClick r:id="rId4" action="ppaction://hlinksldjump"/>
              </a:rPr>
              <a:t>ромб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68313" y="2708275"/>
            <a:ext cx="1584325" cy="1558925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Times New Roman" pitchFamily="18" charset="0"/>
                <a:hlinkClick r:id="rId5" action="ppaction://hlinksldjump"/>
              </a:rPr>
              <a:t>квадрат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2057" name="AutoShape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643438" y="5229225"/>
            <a:ext cx="2087562" cy="1439863"/>
          </a:xfrm>
          <a:custGeom>
            <a:avLst/>
            <a:gdLst>
              <a:gd name="T0" fmla="*/ 168456383 w 21600"/>
              <a:gd name="T1" fmla="*/ 47990900 h 21600"/>
              <a:gd name="T2" fmla="*/ 100877652 w 21600"/>
              <a:gd name="T3" fmla="*/ 95981733 h 21600"/>
              <a:gd name="T4" fmla="*/ 33298933 w 21600"/>
              <a:gd name="T5" fmla="*/ 47990900 h 21600"/>
              <a:gd name="T6" fmla="*/ 10087765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365 w 21600"/>
              <a:gd name="T13" fmla="*/ 5365 h 21600"/>
              <a:gd name="T14" fmla="*/ 16235 w 21600"/>
              <a:gd name="T15" fmla="*/ 162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7129" y="21600"/>
                </a:lnTo>
                <a:lnTo>
                  <a:pt x="14471" y="21600"/>
                </a:lnTo>
                <a:lnTo>
                  <a:pt x="21600" y="0"/>
                </a:lnTo>
                <a:close/>
              </a:path>
            </a:pathLst>
          </a:cu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Times New Roman" pitchFamily="18" charset="0"/>
                <a:hlinkClick r:id="rId6" action="ppaction://hlinksldjump"/>
              </a:rPr>
              <a:t>трапеция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572000" y="2060575"/>
            <a:ext cx="4392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>
                <a:solidFill>
                  <a:schemeClr val="tx2"/>
                </a:solidFill>
                <a:latin typeface="Arial" charset="0"/>
              </a:rPr>
              <a:t>«Мышление начинается с удивления»</a:t>
            </a:r>
            <a:br>
              <a:rPr lang="ru-RU">
                <a:solidFill>
                  <a:schemeClr val="tx2"/>
                </a:solidFill>
                <a:latin typeface="Arial" charset="0"/>
              </a:rPr>
            </a:br>
            <a:r>
              <a:rPr lang="ru-RU">
                <a:solidFill>
                  <a:schemeClr val="tx2"/>
                </a:solidFill>
                <a:latin typeface="Arial" charset="0"/>
              </a:rPr>
              <a:t>Аристотель</a:t>
            </a:r>
          </a:p>
        </p:txBody>
      </p:sp>
      <p:sp>
        <p:nvSpPr>
          <p:cNvPr id="9" name="AutoShape 5"/>
          <p:cNvSpPr txBox="1">
            <a:spLocks noChangeArrowheads="1"/>
          </p:cNvSpPr>
          <p:nvPr/>
        </p:nvSpPr>
        <p:spPr>
          <a:xfrm>
            <a:off x="323528" y="5301208"/>
            <a:ext cx="3168650" cy="1328737"/>
          </a:xfrm>
          <a:prstGeom prst="parallelogram">
            <a:avLst>
              <a:gd name="adj" fmla="val 59618"/>
            </a:avLst>
          </a:pr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  <a:headEnd type="none" w="sm" len="sm"/>
            <a:tailEnd type="none" w="sm" len="sm"/>
          </a:ln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Times New Roman" pitchFamily="18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 action="ppaction://hlinksldjump"/>
              </a:rPr>
              <a:t>параллелограмм</a:t>
            </a:r>
            <a:endParaRPr kumimoji="0" lang="ru-RU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7164066" y="3213645"/>
            <a:ext cx="1209675" cy="1944688"/>
          </a:xfrm>
          <a:prstGeom prst="diamond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Times New Roman" pitchFamily="18" charset="0"/>
                <a:hlinkClick r:id="rId4" action="ppaction://hlinksldjump"/>
              </a:rPr>
              <a:t>ромб</a:t>
            </a:r>
            <a:endParaRPr lang="ru-RU" sz="1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0" grpId="0"/>
      <p:bldP spid="2054" grpId="0" animBg="1"/>
      <p:bldP spid="2055" grpId="0" animBg="1"/>
      <p:bldP spid="2056" grpId="0" animBg="1"/>
      <p:bldP spid="2057" grpId="0" animBg="1"/>
      <p:bldP spid="2058" grpId="0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200" smtClean="0"/>
              <a:t>Параллелограмм</a:t>
            </a:r>
            <a:br>
              <a:rPr lang="ru-RU" sz="3200" smtClean="0"/>
            </a:br>
            <a:r>
              <a:rPr lang="ru-RU" sz="2500" smtClean="0"/>
              <a:t>-это четырехугольник , у которого противолежащие стороны параллельны.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smtClean="0"/>
              <a:t>     Свойства параллелограмма: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smtClean="0"/>
              <a:t>1.Противоположные стороны равны.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smtClean="0"/>
              <a:t>2. Противоположные углы равны.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smtClean="0"/>
              <a:t>3.Диагонали в точке пересечения делятся пополам.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smtClean="0"/>
              <a:t>4.Сумма углов прилежащих к одной стороне равна 180°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smtClean="0"/>
              <a:t>      Признаки параллелограмма: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smtClean="0"/>
              <a:t>1.Если в четырехугольнике две стороны равны и параллельны, то это параллелограмм.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smtClean="0"/>
              <a:t>2. Если в четырехугольнике противоположные стороны попарно равны, то это параллелограмм.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smtClean="0"/>
              <a:t>3.Если в четырехугольнике диагонали в точке пересечения делятся пополам , то это параллелограмм.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smtClean="0"/>
              <a:t>4.Если сумма углов , прилежащих к одной стороне равна 180° , то это параллелограмм.</a:t>
            </a:r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6156325" y="1557338"/>
            <a:ext cx="2784475" cy="1079500"/>
          </a:xfrm>
          <a:prstGeom prst="parallelogram">
            <a:avLst>
              <a:gd name="adj" fmla="val 64485"/>
            </a:avLst>
          </a:pr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342900" indent="-342900" algn="ctr">
              <a:buClr>
                <a:schemeClr val="bg1"/>
              </a:buClr>
              <a:buSzPct val="70000"/>
              <a:defRPr/>
            </a:pPr>
            <a:r>
              <a:rPr lang="ru-RU" sz="1200" b="1" i="1">
                <a:effectLst>
                  <a:outerShdw blurRad="38100" dist="38100" dir="2700000" algn="tl">
                    <a:srgbClr val="FFFFFF"/>
                  </a:outerShdw>
                </a:effectLst>
                <a:hlinkClick r:id="rId2" action="ppaction://hlinksldjump"/>
              </a:rPr>
              <a:t>параллелограмм</a:t>
            </a:r>
            <a:endParaRPr lang="ru-RU" sz="12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1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Задача №1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АВСД - параллелограмм. Луч АМ -биссектриса угла ВАД. Луч С</a:t>
            </a:r>
            <a:r>
              <a:rPr lang="en-US" smtClean="0"/>
              <a:t>N</a:t>
            </a:r>
            <a:r>
              <a:rPr lang="ru-RU" smtClean="0"/>
              <a:t>-биссектриса угла ВСД . Докажите , что А</a:t>
            </a:r>
            <a:r>
              <a:rPr lang="en-US" smtClean="0"/>
              <a:t>N</a:t>
            </a:r>
            <a:r>
              <a:rPr lang="ru-RU" smtClean="0"/>
              <a:t>СМ-параллелограмм.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367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smtClean="0"/>
              <a:t>Прямоугольник</a:t>
            </a:r>
            <a:br>
              <a:rPr lang="ru-RU" sz="3200" smtClean="0"/>
            </a:br>
            <a:r>
              <a:rPr lang="ru-RU" sz="2500" smtClean="0"/>
              <a:t>- это параллелограмм, у которого все углы прямые</a:t>
            </a:r>
            <a:r>
              <a:rPr lang="ru-RU" sz="400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628775"/>
            <a:ext cx="8785225" cy="50403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  Свойства прямоугольника:</a:t>
            </a:r>
          </a:p>
          <a:p>
            <a:pPr eaLnBrk="1" hangingPunct="1">
              <a:defRPr/>
            </a:pPr>
            <a:r>
              <a:rPr lang="ru-RU" sz="2800" smtClean="0"/>
              <a:t>1-4 свойства  параллелограмма.</a:t>
            </a:r>
          </a:p>
          <a:p>
            <a:pPr eaLnBrk="1" hangingPunct="1">
              <a:defRPr/>
            </a:pPr>
            <a:r>
              <a:rPr lang="ru-RU" sz="2800" smtClean="0"/>
              <a:t>5.Диагонали прямоугольника равны.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  Признаки прямоугольника:</a:t>
            </a:r>
          </a:p>
          <a:p>
            <a:pPr eaLnBrk="1" hangingPunct="1">
              <a:defRPr/>
            </a:pPr>
            <a:r>
              <a:rPr lang="ru-RU" sz="2800" smtClean="0"/>
              <a:t>1.Если в параллелограмме диагонали равны, то этот параллелограмм является прямоугольником.</a:t>
            </a:r>
          </a:p>
          <a:p>
            <a:pPr eaLnBrk="1" hangingPunct="1">
              <a:defRPr/>
            </a:pPr>
            <a:r>
              <a:rPr lang="ru-RU" sz="2800" smtClean="0"/>
              <a:t>2.Если в параллелограмме один угол прямой, то это прямоугольник.</a:t>
            </a:r>
          </a:p>
          <a:p>
            <a:pPr eaLnBrk="1" hangingPunct="1">
              <a:defRPr/>
            </a:pPr>
            <a:r>
              <a:rPr lang="ru-RU" sz="2800" smtClean="0"/>
              <a:t>3. Четырехугольник, у которого три прямых угла -прямоугольник.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04025" y="1773238"/>
            <a:ext cx="1811338" cy="936625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1400" b="1" dirty="0">
              <a:latin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hlinkClick r:id="rId2" action="ppaction://hlinksldjump"/>
              </a:rPr>
              <a:t>прямоугольник</a:t>
            </a:r>
            <a:endParaRPr lang="ru-RU" sz="1400" b="1" dirty="0">
              <a:latin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Задача №2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Диагонали прямоугольника </a:t>
            </a:r>
            <a:r>
              <a:rPr lang="ru-RU" i="1" smtClean="0"/>
              <a:t>ABCD</a:t>
            </a:r>
            <a:r>
              <a:rPr lang="ru-RU" smtClean="0"/>
              <a:t> пересекаются в точке </a:t>
            </a:r>
            <a:r>
              <a:rPr lang="ru-RU" i="1" smtClean="0"/>
              <a:t>O</a:t>
            </a:r>
            <a:r>
              <a:rPr lang="ru-RU" smtClean="0"/>
              <a:t>. Докажите, что треугольники </a:t>
            </a:r>
            <a:r>
              <a:rPr lang="ru-RU" i="1" smtClean="0"/>
              <a:t>AOB</a:t>
            </a:r>
            <a:r>
              <a:rPr lang="ru-RU" smtClean="0"/>
              <a:t> и </a:t>
            </a:r>
            <a:r>
              <a:rPr lang="ru-RU" i="1" smtClean="0"/>
              <a:t>AOD</a:t>
            </a:r>
            <a:r>
              <a:rPr lang="ru-RU" smtClean="0"/>
              <a:t> – равнобедренные.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200" smtClean="0"/>
              <a:t>Ромб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 – это параллелограмм, у которого все стороны</a:t>
            </a:r>
            <a:r>
              <a:rPr lang="en-US" sz="2800" smtClean="0"/>
              <a:t> </a:t>
            </a:r>
            <a:r>
              <a:rPr lang="ru-RU" sz="2800" smtClean="0"/>
              <a:t>равны.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933575"/>
            <a:ext cx="8964613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300" smtClean="0"/>
              <a:t>      Свойства ромба: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300" smtClean="0"/>
              <a:t>1-4 параллелограмма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300" smtClean="0"/>
              <a:t>5.Диагонали ромба взаимно перпендикулярны.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300" smtClean="0"/>
              <a:t>6.Диагонали ромба делят углы пополам.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300" smtClean="0"/>
              <a:t>      Признаки ромба: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300" smtClean="0"/>
              <a:t>1. Если в параллелограмме диагонали взаимно-перпендикулярны, то это ромб.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300" smtClean="0"/>
              <a:t>2.Если в параллелограмме диагонали делят углы пополам, то это ромб.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300" smtClean="0"/>
              <a:t>3.Если в параллелограмме две смежные стороны равны , то это ромб.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300" smtClean="0"/>
              <a:t>4.Четырехугольник, у которого все стороны равны -ромб.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524750" y="1268413"/>
            <a:ext cx="1066800" cy="1419225"/>
          </a:xfrm>
          <a:prstGeom prst="diamond">
            <a:avLst/>
          </a:prstGeom>
          <a:gradFill rotWithShape="0">
            <a:gsLst>
              <a:gs pos="0">
                <a:srgbClr val="6280E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Times New Roman" pitchFamily="18" charset="0"/>
                <a:hlinkClick r:id="rId2" action="ppaction://hlinksldjump"/>
              </a:rPr>
              <a:t>ромб</a:t>
            </a:r>
            <a:endParaRPr lang="ru-RU" sz="1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5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102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Задача №3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Верно ли , что четырехугольник , у которого диагонали взаимно-перпендикулярны, является ромбом?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algn="ctr"/>
            <a:r>
              <a:rPr lang="ru-RU" sz="2800" smtClean="0">
                <a:effectLst/>
              </a:rPr>
              <a:t>Квадрат </a:t>
            </a:r>
            <a:r>
              <a:rPr lang="ru-RU" sz="2000" smtClean="0">
                <a:effectLst/>
              </a:rPr>
              <a:t>– это параллелограмм, у которого все стороны равны и все углы прямые</a:t>
            </a:r>
            <a:r>
              <a:rPr lang="ru-RU" sz="2800" smtClean="0">
                <a:effectLst/>
              </a:rPr>
              <a:t>.</a:t>
            </a:r>
            <a:br>
              <a:rPr lang="ru-RU" sz="2800" smtClean="0">
                <a:effectLst/>
              </a:rPr>
            </a:br>
            <a:r>
              <a:rPr lang="ru-RU" sz="2800" smtClean="0">
                <a:effectLst/>
              </a:rPr>
              <a:t>Квадрат </a:t>
            </a:r>
            <a:r>
              <a:rPr lang="ru-RU" sz="2000" smtClean="0">
                <a:effectLst/>
              </a:rPr>
              <a:t>-это прямоугольник, у которого все стороны равны.</a:t>
            </a:r>
            <a:r>
              <a:rPr lang="ru-RU" sz="2800" smtClean="0">
                <a:effectLst/>
              </a:rPr>
              <a:t/>
            </a:r>
            <a:br>
              <a:rPr lang="ru-RU" sz="2800" smtClean="0">
                <a:effectLst/>
              </a:rPr>
            </a:br>
            <a:r>
              <a:rPr lang="ru-RU" sz="2800" smtClean="0">
                <a:effectLst/>
              </a:rPr>
              <a:t>Квадрат </a:t>
            </a:r>
            <a:r>
              <a:rPr lang="ru-RU" sz="2000" smtClean="0">
                <a:effectLst/>
              </a:rPr>
              <a:t>-это ромб, у которого все углы прямые.</a:t>
            </a:r>
            <a:r>
              <a:rPr lang="ru-RU" sz="4000" smtClean="0">
                <a:effectLst/>
              </a:rPr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71550" y="2205038"/>
            <a:ext cx="8172450" cy="446405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</a:rPr>
              <a:t>     Свойства квадрата: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effectLst/>
              </a:rPr>
              <a:t>1-4 свойства параллелограмма.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effectLst/>
              </a:rPr>
              <a:t>5 свойство прямоугольника.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effectLst/>
              </a:rPr>
              <a:t>5,6 свойства ромба.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</a:rPr>
              <a:t>     Признаки квадрата: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effectLst/>
              </a:rPr>
              <a:t>1. Если диагонали прямоугольника пересекаются под прямым углом, то это квадрат.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effectLst/>
              </a:rPr>
              <a:t>2. Если у ромба один угол прямой, то это квадрат.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effectLst/>
              </a:rPr>
              <a:t>3. Если в четырехугольнике диагонали равны,  взаимно -перпендикулярны, точкой пересечения делятся пополам, то это квадрат.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588125" y="2276475"/>
            <a:ext cx="1584325" cy="1558925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Times New Roman" pitchFamily="18" charset="0"/>
                <a:hlinkClick r:id="rId2" action="ppaction://hlinksldjump"/>
              </a:rPr>
              <a:t>квадрат</a:t>
            </a:r>
            <a:endParaRPr lang="ru-RU" sz="1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  <p:bldP spid="205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390</TotalTime>
  <Words>739</Words>
  <Application>Microsoft Office PowerPoint</Application>
  <PresentationFormat>Экран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Урок «Четырехугольники»  геометрия      8 класс</vt:lpstr>
      <vt:lpstr>Четырехугольники </vt:lpstr>
      <vt:lpstr>Параллелограмм -это четырехугольник , у которого противолежащие стороны параллельны.</vt:lpstr>
      <vt:lpstr>Задача №1</vt:lpstr>
      <vt:lpstr>Прямоугольник - это параллелограмм, у которого все углы прямые </vt:lpstr>
      <vt:lpstr>Задача №2</vt:lpstr>
      <vt:lpstr>Ромб  – это параллелограмм, у которого все стороны равны.</vt:lpstr>
      <vt:lpstr>Задача №3</vt:lpstr>
      <vt:lpstr>Квадрат – это параллелограмм, у которого все стороны равны и все углы прямые. Квадрат -это прямоугольник, у которого все стороны равны. Квадрат -это ромб, у которого все углы прямые. </vt:lpstr>
      <vt:lpstr>Задача №4</vt:lpstr>
      <vt:lpstr>Трапеция - это  четырехугольник, у которого две стороны параллельны, а две другие не параллельны.</vt:lpstr>
      <vt:lpstr>Задача №5</vt:lpstr>
      <vt:lpstr>Самостоятельная работа</vt:lpstr>
      <vt:lpstr>Задача №1</vt:lpstr>
      <vt:lpstr>Дельтоид  - это четырехугольник, состоящий из двух равнобедренных треугольников с общим основанием.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Четырехугольники.</dc:title>
  <dc:creator>Zver</dc:creator>
  <cp:lastModifiedBy>macbook</cp:lastModifiedBy>
  <cp:revision>9</cp:revision>
  <dcterms:created xsi:type="dcterms:W3CDTF">2001-12-31T21:11:27Z</dcterms:created>
  <dcterms:modified xsi:type="dcterms:W3CDTF">2013-11-03T08:50:00Z</dcterms:modified>
</cp:coreProperties>
</file>