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65" r:id="rId2"/>
    <p:sldId id="271" r:id="rId3"/>
    <p:sldId id="272" r:id="rId4"/>
    <p:sldId id="273" r:id="rId5"/>
    <p:sldId id="274" r:id="rId6"/>
    <p:sldId id="275" r:id="rId7"/>
    <p:sldId id="266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70" d="100"/>
          <a:sy n="70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4C5A4-A0D0-4964-8075-EF93B6C30A41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D8B66-7839-411E-8F9E-DB1C0DCD8C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0F812B-5EEF-4B62-9706-50B855AB6C50}" type="slidenum">
              <a:rPr lang="ru-RU"/>
              <a:pPr/>
              <a:t>22</a:t>
            </a:fld>
            <a:endParaRPr lang="ru-RU"/>
          </a:p>
        </p:txBody>
      </p:sp>
      <p:sp>
        <p:nvSpPr>
          <p:cNvPr id="3174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3EAB92-4548-4076-91FB-EB65CA8DF93F}" type="slidenum">
              <a:rPr lang="ru-RU" sz="1200">
                <a:latin typeface="Calibri" pitchFamily="34" charset="0"/>
              </a:rPr>
              <a:pPr algn="r"/>
              <a:t>22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20DF4D-D890-4EE2-8A63-3DF0CB6DF5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1D54-A3C1-4487-971A-B47F291712F5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991D54-A3C1-4487-971A-B47F291712F5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200320-8204-4B67-890C-41AC187621E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17.png"/><Relationship Id="rId10" Type="http://schemas.openxmlformats.org/officeDocument/2006/relationships/image" Target="../media/image18.png"/><Relationship Id="rId4" Type="http://schemas.openxmlformats.org/officeDocument/2006/relationships/image" Target="../media/image16.pn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Тригонометрия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2400" b="1" dirty="0" smtClean="0"/>
              <a:t>Автор: </a:t>
            </a:r>
          </a:p>
          <a:p>
            <a:pPr>
              <a:defRPr/>
            </a:pPr>
            <a:r>
              <a:rPr lang="ru-RU" sz="2400" b="1" dirty="0" smtClean="0"/>
              <a:t>учитель математики </a:t>
            </a:r>
          </a:p>
          <a:p>
            <a:pPr>
              <a:defRPr/>
            </a:pPr>
            <a:r>
              <a:rPr lang="ru-RU" sz="2400" b="1" dirty="0" err="1" smtClean="0"/>
              <a:t>Комлякова</a:t>
            </a:r>
            <a:r>
              <a:rPr lang="ru-RU" sz="2400" b="1" dirty="0" smtClean="0"/>
              <a:t> Ксения Геннадьевна</a:t>
            </a:r>
          </a:p>
          <a:p>
            <a:pPr>
              <a:defRPr/>
            </a:pPr>
            <a:r>
              <a:rPr lang="ru-RU" sz="2400" dirty="0" smtClean="0"/>
              <a:t>ГБОУ Гимназия №105, </a:t>
            </a:r>
          </a:p>
          <a:p>
            <a:pPr>
              <a:defRPr/>
            </a:pPr>
            <a:r>
              <a:rPr lang="ru-RU" sz="2400" dirty="0" smtClean="0"/>
              <a:t>г. Санкт-Петербург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000" smtClean="0"/>
              <a:t>  </a:t>
            </a:r>
            <a:r>
              <a:rPr lang="en-US" sz="4000" smtClean="0"/>
              <a:t>sin 2x + sin x= 0</a:t>
            </a:r>
          </a:p>
          <a:p>
            <a:pPr eaLnBrk="1" hangingPunct="1">
              <a:buFontTx/>
              <a:buNone/>
            </a:pPr>
            <a:r>
              <a:rPr lang="en-US" sz="4000" smtClean="0"/>
              <a:t>   sin 2x = 2 sin x cos x</a:t>
            </a:r>
          </a:p>
          <a:p>
            <a:pPr eaLnBrk="1" hangingPunct="1">
              <a:buFontTx/>
              <a:buNone/>
            </a:pPr>
            <a:r>
              <a:rPr lang="en-US" sz="4000" smtClean="0"/>
              <a:t>   2 sin x cos x + sin x = 0</a:t>
            </a:r>
          </a:p>
          <a:p>
            <a:pPr eaLnBrk="1" hangingPunct="1">
              <a:buFontTx/>
              <a:buNone/>
            </a:pPr>
            <a:r>
              <a:rPr lang="en-US" sz="4000" smtClean="0"/>
              <a:t>   sin x (2 cos x + 1) = 0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700" smtClean="0"/>
              <a:t>  </a:t>
            </a:r>
            <a:r>
              <a:rPr lang="en-US" sz="4700" smtClean="0"/>
              <a:t>4 tg x – 3 ctg x = 1</a:t>
            </a:r>
          </a:p>
          <a:p>
            <a:pPr eaLnBrk="1" hangingPunct="1">
              <a:buFontTx/>
              <a:buNone/>
            </a:pPr>
            <a:r>
              <a:rPr lang="en-US" sz="4700" smtClean="0"/>
              <a:t>   ctg x = 1/ tg x  </a:t>
            </a:r>
            <a:endParaRPr lang="ru-RU" sz="4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844675"/>
            <a:ext cx="7313613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916113"/>
            <a:ext cx="7380287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2781300"/>
            <a:ext cx="201612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3429000"/>
            <a:ext cx="403225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8175" y="4221163"/>
            <a:ext cx="2159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484438" y="3500438"/>
            <a:ext cx="3959225" cy="273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1" u="sng">
              <a:latin typeface="Jokerman" pitchFamily="82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647700" y="2708275"/>
            <a:ext cx="777557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1" u="sng">
              <a:latin typeface="Jokerman" pitchFamily="82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000" i="1" smtClean="0"/>
              <a:t>Один из способов решения такого уравнения состоит в том, что левую часть уравнения можно преобразовать по формуле:</a:t>
            </a:r>
          </a:p>
          <a:p>
            <a:pPr eaLnBrk="1" hangingPunct="1">
              <a:buFontTx/>
              <a:buNone/>
            </a:pPr>
            <a:r>
              <a:rPr lang="ru-RU" i="1" smtClean="0">
                <a:solidFill>
                  <a:srgbClr val="D28B64"/>
                </a:solidFill>
              </a:rPr>
              <a:t>                     </a:t>
            </a:r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55650" y="2708275"/>
          <a:ext cx="6840538" cy="744538"/>
        </p:xfrm>
        <a:graphic>
          <a:graphicData uri="http://schemas.openxmlformats.org/presentationml/2006/ole">
            <p:oleObj spid="_x0000_s36866" name="Equation" r:id="rId3" imgW="2450880" imgH="266400" progId="Equation.3">
              <p:embed/>
            </p:oleObj>
          </a:graphicData>
        </a:graphic>
      </p:graphicFrame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7488238" y="2851150"/>
            <a:ext cx="60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Jokerman" pitchFamily="82" charset="0"/>
              </a:rPr>
              <a:t>где</a:t>
            </a: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2700338" y="3500438"/>
          <a:ext cx="3384550" cy="2524125"/>
        </p:xfrm>
        <a:graphic>
          <a:graphicData uri="http://schemas.openxmlformats.org/presentationml/2006/ole">
            <p:oleObj spid="_x0000_s36867" name="Equation" r:id="rId4" imgW="1244520" imgH="927000" progId="Equation.3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1258888" y="476250"/>
          <a:ext cx="6096000" cy="776288"/>
        </p:xfrm>
        <a:graphic>
          <a:graphicData uri="http://schemas.openxmlformats.org/presentationml/2006/ole">
            <p:oleObj spid="_x0000_s36868" name="Формула" r:id="rId5" imgW="32889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animBg="1"/>
      <p:bldP spid="18445" grpId="0" animBg="1"/>
      <p:bldP spid="18435" grpId="0" build="p"/>
      <p:bldP spid="184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99350" cy="4525963"/>
          </a:xfrm>
        </p:spPr>
        <p:txBody>
          <a:bodyPr/>
          <a:lstStyle/>
          <a:p>
            <a:pPr eaLnBrk="1" hangingPunct="1"/>
            <a:r>
              <a:rPr lang="en-US" smtClean="0"/>
              <a:t>2cos</a:t>
            </a:r>
            <a:r>
              <a:rPr lang="ru-RU" smtClean="0"/>
              <a:t>3х + 4 </a:t>
            </a:r>
            <a:r>
              <a:rPr lang="en-US" smtClean="0"/>
              <a:t>sin</a:t>
            </a:r>
            <a:r>
              <a:rPr lang="ru-RU" smtClean="0"/>
              <a:t>(х/2) = 7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Укажите число корней уравнения на промежутке </a:t>
            </a:r>
            <a:r>
              <a:rPr lang="en-US" smtClean="0"/>
              <a:t>[</a:t>
            </a:r>
            <a:r>
              <a:rPr lang="ru-RU" smtClean="0"/>
              <a:t>0; 2</a:t>
            </a:r>
            <a:r>
              <a:rPr lang="el-GR" smtClean="0">
                <a:cs typeface="Arial" charset="0"/>
              </a:rPr>
              <a:t>π</a:t>
            </a:r>
            <a:r>
              <a:rPr lang="en-US" smtClean="0">
                <a:cs typeface="Arial" charset="0"/>
              </a:rPr>
              <a:t>]</a:t>
            </a:r>
            <a:r>
              <a:rPr lang="ru-RU" smtClean="0"/>
              <a:t>: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en-US" smtClean="0"/>
              <a:t>sin</a:t>
            </a:r>
            <a:r>
              <a:rPr lang="ru-RU" smtClean="0"/>
              <a:t>х =    ?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51050" y="4292600"/>
          <a:ext cx="244475" cy="1008063"/>
        </p:xfrm>
        <a:graphic>
          <a:graphicData uri="http://schemas.openxmlformats.org/presentationml/2006/ole">
            <p:oleObj spid="_x0000_s37890" name="Формула" r:id="rId3" imgW="2286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42875" y="571500"/>
            <a:ext cx="8715375" cy="649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588963" algn="l"/>
              </a:tabLst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Для решения задач повышенной сложности в алгебре используются нестандартные методы решения. </a:t>
            </a:r>
          </a:p>
          <a:p>
            <a:pPr eaLnBrk="0" hangingPunct="0">
              <a:tabLst>
                <a:tab pos="588963" algn="l"/>
              </a:tabLst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Один из таких методов – метод МАЖОРАНТ. </a:t>
            </a:r>
            <a:endParaRPr lang="ru-RU" sz="2800">
              <a:cs typeface="Times New Roman" pitchFamily="18" charset="0"/>
            </a:endParaRPr>
          </a:p>
          <a:p>
            <a:pPr eaLnBrk="0" hangingPunct="0">
              <a:tabLst>
                <a:tab pos="588963" algn="l"/>
              </a:tabLst>
            </a:pPr>
            <a:endParaRPr lang="ru-RU" sz="2800">
              <a:cs typeface="Times New Roman" pitchFamily="18" charset="0"/>
            </a:endParaRPr>
          </a:p>
          <a:p>
            <a:pPr eaLnBrk="0" hangingPunct="0">
              <a:tabLst>
                <a:tab pos="588963" algn="l"/>
              </a:tabLst>
            </a:pPr>
            <a:r>
              <a:rPr lang="ru-RU" sz="2800">
                <a:latin typeface="Calibri" pitchFamily="34" charset="0"/>
                <a:cs typeface="Times New Roman" pitchFamily="18" charset="0"/>
              </a:rPr>
              <a:t>Уметь решать задачи методом мажорант важно для более глубинного познания математики. </a:t>
            </a:r>
            <a:endParaRPr lang="ru-RU" sz="2800">
              <a:cs typeface="Times New Roman" pitchFamily="18" charset="0"/>
            </a:endParaRPr>
          </a:p>
          <a:p>
            <a:pPr eaLnBrk="0" hangingPunct="0">
              <a:tabLst>
                <a:tab pos="588963" algn="l"/>
              </a:tabLst>
            </a:pPr>
            <a:endParaRPr lang="ru-RU" sz="2800">
              <a:cs typeface="Times New Roman" pitchFamily="18" charset="0"/>
            </a:endParaRPr>
          </a:p>
          <a:p>
            <a:pPr eaLnBrk="0" hangingPunct="0">
              <a:tabLst>
                <a:tab pos="588963" algn="l"/>
              </a:tabLst>
            </a:pPr>
            <a:r>
              <a:rPr lang="ru-RU" sz="2800">
                <a:cs typeface="Times New Roman" pitchFamily="18" charset="0"/>
              </a:rPr>
              <a:t>Очень удобно применять метод МАЖОРАНТ при решении нестанадартных уравнений, в левой и правой частях которых, находятся функции, имеющие различную природу.</a:t>
            </a:r>
          </a:p>
          <a:p>
            <a:pPr eaLnBrk="0" hangingPunct="0">
              <a:tabLst>
                <a:tab pos="588963" algn="l"/>
              </a:tabLst>
            </a:pPr>
            <a:endParaRPr lang="ru-RU" sz="2800">
              <a:cs typeface="Times New Roman" pitchFamily="18" charset="0"/>
            </a:endParaRPr>
          </a:p>
          <a:p>
            <a:pPr eaLnBrk="0" hangingPunct="0">
              <a:tabLst>
                <a:tab pos="588963" algn="l"/>
              </a:tabLst>
            </a:pPr>
            <a:r>
              <a:rPr lang="ru-RU" sz="2800">
                <a:cs typeface="Times New Roman" pitchFamily="18" charset="0"/>
              </a:rPr>
              <a:t>Метод МАЖОРАНТ часто называют методом математической оценки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или методом «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mini-max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eaLnBrk="0" hangingPunct="0">
              <a:tabLst>
                <a:tab pos="588963" algn="l"/>
              </a:tabLst>
            </a:pPr>
            <a:endParaRPr lang="ru-RU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9388" y="700088"/>
            <a:ext cx="8786812" cy="436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eaLnBrk="0" hangingPunct="0"/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мажоранта</a:t>
            </a:r>
            <a:r>
              <a:rPr 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происходит от французского слова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«majorante»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от </a:t>
            </a:r>
            <a:r>
              <a:rPr 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«majorer»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— объявлять большим.</a:t>
            </a:r>
          </a:p>
          <a:p>
            <a:pPr indent="228600" eaLnBrk="0" hangingPunct="0"/>
            <a:endParaRPr lang="ru-RU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eaLnBrk="0" hangingPunct="0"/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Мажорантой функции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(х)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множестве Р называется такое 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число М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что либо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(х) ≤ М 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всех   </a:t>
            </a:r>
            <a:r>
              <a:rPr 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є Р, либо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х) ≥ М 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всех </a:t>
            </a:r>
            <a:r>
              <a:rPr 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є Р.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228600" eaLnBrk="0" hangingPunct="0"/>
            <a:endParaRPr lang="ru-RU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eaLnBrk="0" hangingPunct="0"/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Многие известные нам функции имеют мажоранты.</a:t>
            </a:r>
          </a:p>
          <a:p>
            <a:pPr indent="228600" eaLnBrk="0" hangingPunct="0"/>
            <a:r>
              <a:rPr lang="ru-RU" sz="2800">
                <a:latin typeface="Times New Roman" pitchFamily="18" charset="0"/>
                <a:cs typeface="Arial" charset="0"/>
              </a:rPr>
              <a:t>	</a:t>
            </a:r>
            <a:endParaRPr lang="ru-RU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eaLnBrk="0" hangingPunct="0"/>
            <a:r>
              <a:rPr lang="ru-RU" sz="1400">
                <a:latin typeface="Calibri" pitchFamily="34" charset="0"/>
                <a:cs typeface="Times New Roman" pitchFamily="18" charset="0"/>
              </a:rPr>
              <a:t/>
            </a:r>
            <a:br>
              <a:rPr lang="ru-RU" sz="1400">
                <a:latin typeface="Calibri" pitchFamily="34" charset="0"/>
                <a:cs typeface="Times New Roman" pitchFamily="18" charset="0"/>
              </a:rPr>
            </a:br>
            <a:endParaRPr lang="ru-RU" sz="140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latin typeface="Calibri" pitchFamily="34" charset="0"/>
                <a:cs typeface="Times New Roman" pitchFamily="18" charset="0"/>
              </a:rPr>
              <a:t> </a:t>
            </a:r>
            <a:endParaRPr lang="ru-RU" sz="900">
              <a:cs typeface="Arial" charset="0"/>
            </a:endParaRPr>
          </a:p>
          <a:p>
            <a:pPr eaLnBrk="0" hangingPunct="0"/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28625" y="357188"/>
            <a:ext cx="757237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 eaLnBrk="0" hangingPunct="0"/>
            <a:endParaRPr lang="ru-RU" b="1">
              <a:latin typeface="Calibri" pitchFamily="34" charset="0"/>
            </a:endParaRPr>
          </a:p>
          <a:p>
            <a:pPr indent="228600" eaLnBrk="0" hangingPunct="0"/>
            <a:r>
              <a:rPr lang="ru-RU" sz="2000" b="1">
                <a:latin typeface="Calibri" pitchFamily="34" charset="0"/>
              </a:rPr>
              <a:t>                 </a:t>
            </a:r>
            <a:r>
              <a:rPr lang="ru-RU" sz="2000" b="1">
                <a:latin typeface="Times New Roman" pitchFamily="18" charset="0"/>
              </a:rPr>
              <a:t>	 Функции, имеющие мажоранты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>
                <a:latin typeface="Times New Roman" pitchFamily="18" charset="0"/>
                <a:cs typeface="Times New Roman" pitchFamily="18" charset="0"/>
              </a:rPr>
            </a:b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indent="228600" eaLnBrk="0" hangingPunct="0"/>
            <a:r>
              <a:rPr lang="ru-RU" sz="2000" i="1">
                <a:latin typeface="Calibri" pitchFamily="34" charset="0"/>
                <a:cs typeface="Times New Roman" pitchFamily="18" charset="0"/>
              </a:rPr>
              <a:t>тригонометрические функции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/>
            </a:r>
            <a:br>
              <a:rPr lang="ru-RU" sz="2000">
                <a:latin typeface="Calibri" pitchFamily="34" charset="0"/>
                <a:cs typeface="Times New Roman" pitchFamily="18" charset="0"/>
              </a:rPr>
            </a:br>
            <a:r>
              <a:rPr lang="ru-RU" sz="2000">
                <a:latin typeface="Calibri" pitchFamily="34" charset="0"/>
                <a:cs typeface="Times New Roman" pitchFamily="18" charset="0"/>
              </a:rPr>
              <a:t>Пример 1:  </a:t>
            </a:r>
          </a:p>
          <a:p>
            <a:pPr indent="228600"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	</a:t>
            </a:r>
            <a:r>
              <a:rPr lang="en-US" sz="2000">
                <a:latin typeface="Calibri" pitchFamily="34" charset="0"/>
                <a:cs typeface="Times New Roman" pitchFamily="18" charset="0"/>
              </a:rPr>
              <a:t>f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(</a:t>
            </a:r>
            <a:r>
              <a:rPr lang="en-US" sz="2000">
                <a:latin typeface="Calibri" pitchFamily="34" charset="0"/>
                <a:cs typeface="Times New Roman" pitchFamily="18" charset="0"/>
              </a:rPr>
              <a:t>x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)= sin x.</a:t>
            </a:r>
            <a:endParaRPr lang="ru-RU" sz="2000">
              <a:cs typeface="Arial" charset="0"/>
            </a:endParaRPr>
          </a:p>
          <a:p>
            <a:pPr indent="228600"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	-1 ≤ sin x ≤ 1. </a:t>
            </a:r>
            <a:endParaRPr lang="ru-RU" sz="2000">
              <a:cs typeface="Arial" charset="0"/>
            </a:endParaRPr>
          </a:p>
          <a:p>
            <a:pPr indent="228600"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	 М = –1, М =1</a:t>
            </a:r>
          </a:p>
          <a:p>
            <a:pPr indent="228600" eaLnBrk="0" hangingPunct="0"/>
            <a:endParaRPr lang="ru-RU" sz="1000">
              <a:latin typeface="Calibri" pitchFamily="34" charset="0"/>
              <a:cs typeface="Times New Roman" pitchFamily="18" charset="0"/>
            </a:endParaRPr>
          </a:p>
          <a:p>
            <a:pPr indent="228600" eaLnBrk="0" hangingPunct="0"/>
            <a:endParaRPr lang="ru-RU" sz="1000">
              <a:latin typeface="Calibri" pitchFamily="34" charset="0"/>
              <a:cs typeface="Times New Roman" pitchFamily="18" charset="0"/>
            </a:endParaRPr>
          </a:p>
          <a:p>
            <a:pPr indent="228600" eaLnBrk="0" hangingPunct="0"/>
            <a:endParaRPr lang="ru-RU" sz="1000">
              <a:latin typeface="Calibri" pitchFamily="34" charset="0"/>
              <a:cs typeface="Times New Roman" pitchFamily="18" charset="0"/>
            </a:endParaRPr>
          </a:p>
          <a:p>
            <a:pPr indent="228600" eaLnBrk="0" hangingPunct="0"/>
            <a:endParaRPr lang="ru-RU" sz="1000">
              <a:latin typeface="Calibri" pitchFamily="34" charset="0"/>
              <a:cs typeface="Times New Roman" pitchFamily="18" charset="0"/>
            </a:endParaRPr>
          </a:p>
          <a:p>
            <a:pPr indent="228600" eaLnBrk="0" hangingPunct="0"/>
            <a:endParaRPr lang="ru-RU" sz="1000">
              <a:latin typeface="Calibri" pitchFamily="34" charset="0"/>
              <a:cs typeface="Times New Roman" pitchFamily="18" charset="0"/>
            </a:endParaRPr>
          </a:p>
          <a:p>
            <a:pPr indent="228600" eaLnBrk="0" hangingPunct="0"/>
            <a:endParaRPr lang="ru-RU" sz="1000">
              <a:latin typeface="Calibri" pitchFamily="34" charset="0"/>
              <a:cs typeface="Times New Roman" pitchFamily="18" charset="0"/>
            </a:endParaRPr>
          </a:p>
          <a:p>
            <a:pPr indent="228600" eaLnBrk="0" hangingPunct="0"/>
            <a:endParaRPr lang="ru-RU" sz="1000">
              <a:latin typeface="Calibri" pitchFamily="34" charset="0"/>
              <a:cs typeface="Times New Roman" pitchFamily="18" charset="0"/>
            </a:endParaRPr>
          </a:p>
          <a:p>
            <a:pPr indent="228600" eaLnBrk="0" hangingPunct="0"/>
            <a:endParaRPr lang="ru-RU" sz="1000">
              <a:latin typeface="Calibri" pitchFamily="34" charset="0"/>
              <a:cs typeface="Times New Roman" pitchFamily="18" charset="0"/>
            </a:endParaRPr>
          </a:p>
          <a:p>
            <a:pPr indent="228600" eaLnBrk="0" hangingPunct="0"/>
            <a:endParaRPr lang="ru-RU" sz="1000">
              <a:latin typeface="Calibri" pitchFamily="34" charset="0"/>
              <a:cs typeface="Times New Roman" pitchFamily="18" charset="0"/>
            </a:endParaRPr>
          </a:p>
          <a:p>
            <a:pPr indent="228600" eaLnBrk="0" hangingPunct="0"/>
            <a:endParaRPr lang="ru-RU" sz="1000">
              <a:latin typeface="Calibri" pitchFamily="34" charset="0"/>
              <a:cs typeface="Times New Roman" pitchFamily="18" charset="0"/>
            </a:endParaRPr>
          </a:p>
          <a:p>
            <a:pPr indent="228600" eaLnBrk="0" hangingPunct="0"/>
            <a:endParaRPr lang="ru-RU" sz="1000">
              <a:cs typeface="Arial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625" y="3357563"/>
            <a:ext cx="4286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Пример 2: </a:t>
            </a:r>
          </a:p>
          <a:p>
            <a:r>
              <a:rPr lang="ru-RU" sz="2000">
                <a:latin typeface="Calibri" pitchFamily="34" charset="0"/>
                <a:cs typeface="Times New Roman" pitchFamily="18" charset="0"/>
              </a:rPr>
              <a:t>	</a:t>
            </a:r>
            <a:r>
              <a:rPr lang="en-US" sz="2000">
                <a:latin typeface="Calibri" pitchFamily="34" charset="0"/>
                <a:cs typeface="Times New Roman" pitchFamily="18" charset="0"/>
              </a:rPr>
              <a:t>f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(</a:t>
            </a:r>
            <a:r>
              <a:rPr lang="en-US" sz="2000">
                <a:latin typeface="Calibri" pitchFamily="34" charset="0"/>
                <a:cs typeface="Times New Roman" pitchFamily="18" charset="0"/>
              </a:rPr>
              <a:t>x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)= cos x</a:t>
            </a:r>
            <a:endParaRPr lang="ru-RU" sz="2000">
              <a:cs typeface="Arial" charset="0"/>
            </a:endParaRPr>
          </a:p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	-1 ≤ cos x  ≤ 1. </a:t>
            </a:r>
            <a:endParaRPr lang="ru-RU" sz="2000">
              <a:cs typeface="Arial" charset="0"/>
            </a:endParaRPr>
          </a:p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 	М = –1, М= 1</a:t>
            </a:r>
            <a:endParaRPr lang="ru-RU" sz="2000">
              <a:cs typeface="Arial" charset="0"/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1643063"/>
            <a:ext cx="50863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3643313"/>
            <a:ext cx="54292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7" descr="Фотка03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2857500"/>
            <a:ext cx="29384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0" y="722313"/>
            <a:ext cx="9144000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Функци</a:t>
            </a:r>
            <a:r>
              <a:rPr lang="ru-RU" sz="2000" b="1"/>
              <a:t>,</a:t>
            </a:r>
            <a:r>
              <a:rPr lang="ru-RU" sz="2000" b="1">
                <a:latin typeface="Calibri" pitchFamily="34" charset="0"/>
              </a:rPr>
              <a:t>и имеющие мажоранты </a:t>
            </a:r>
          </a:p>
          <a:p>
            <a:endParaRPr lang="ru-RU" sz="2000" i="1">
              <a:latin typeface="Calibri" pitchFamily="34" charset="0"/>
              <a:cs typeface="Times New Roman" pitchFamily="18" charset="0"/>
            </a:endParaRPr>
          </a:p>
          <a:p>
            <a:r>
              <a:rPr lang="ru-RU" sz="2000">
                <a:latin typeface="Calibri" pitchFamily="34" charset="0"/>
                <a:cs typeface="Times New Roman" pitchFamily="18" charset="0"/>
              </a:rPr>
              <a:t>пример 4:  </a:t>
            </a:r>
            <a:r>
              <a:rPr lang="en-US" sz="2000">
                <a:latin typeface="Calibri" pitchFamily="34" charset="0"/>
                <a:cs typeface="Times New Roman" pitchFamily="18" charset="0"/>
              </a:rPr>
              <a:t>f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(</a:t>
            </a:r>
            <a:r>
              <a:rPr lang="en-US" sz="2000">
                <a:latin typeface="Calibri" pitchFamily="34" charset="0"/>
                <a:cs typeface="Times New Roman" pitchFamily="18" charset="0"/>
              </a:rPr>
              <a:t>x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)= |</a:t>
            </a:r>
            <a:r>
              <a:rPr lang="en-US" sz="2000">
                <a:latin typeface="Calibri" pitchFamily="34" charset="0"/>
                <a:cs typeface="Times New Roman" pitchFamily="18" charset="0"/>
              </a:rPr>
              <a:t>x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| </a:t>
            </a:r>
            <a:endParaRPr lang="ru-RU" sz="2000">
              <a:cs typeface="Arial" charset="0"/>
            </a:endParaRPr>
          </a:p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	по определению |</a:t>
            </a:r>
            <a:r>
              <a:rPr lang="en-US" sz="2000">
                <a:latin typeface="Calibri" pitchFamily="34" charset="0"/>
                <a:cs typeface="Times New Roman" pitchFamily="18" charset="0"/>
              </a:rPr>
              <a:t>x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| ≥ 0</a:t>
            </a:r>
            <a:endParaRPr lang="ru-RU" sz="2000">
              <a:cs typeface="Arial" charset="0"/>
            </a:endParaRPr>
          </a:p>
          <a:p>
            <a:pPr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	М= 0</a:t>
            </a:r>
            <a:endParaRPr lang="ru-RU" sz="2000">
              <a:cs typeface="Arial" charset="0"/>
            </a:endParaRPr>
          </a:p>
          <a:p>
            <a:pPr eaLnBrk="0" hangingPunct="0"/>
            <a:endParaRPr lang="ru-RU">
              <a:cs typeface="Arial" charset="0"/>
            </a:endParaRP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0" y="714375"/>
            <a:ext cx="64611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/>
            <a:endParaRPr lang="ru-RU" sz="900">
              <a:cs typeface="Arial" charset="0"/>
            </a:endParaRPr>
          </a:p>
          <a:p>
            <a:pPr indent="457200" eaLnBrk="0" hangingPunct="0"/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1619250" y="1196975"/>
          <a:ext cx="1270000" cy="303213"/>
        </p:xfrm>
        <a:graphic>
          <a:graphicData uri="http://schemas.openxmlformats.org/presentationml/2006/ole">
            <p:oleObj spid="_x0000_s38914" name="Формула" r:id="rId3" imgW="672808" imgH="253890" progId="Equation.3">
              <p:embed/>
            </p:oleObj>
          </a:graphicData>
        </a:graphic>
      </p:graphicFrame>
      <p:pic>
        <p:nvPicPr>
          <p:cNvPr id="7171" name="Рисунок 4" descr="результат"/>
          <p:cNvPicPr>
            <a:picLocks noChangeAspect="1" noChangeArrowheads="1"/>
          </p:cNvPicPr>
          <p:nvPr/>
        </p:nvPicPr>
        <p:blipFill>
          <a:blip r:embed="rId4" cstate="print"/>
          <a:srcRect b="28705"/>
          <a:stretch>
            <a:fillRect/>
          </a:stretch>
        </p:blipFill>
        <p:spPr bwMode="auto">
          <a:xfrm>
            <a:off x="2428875" y="2214563"/>
            <a:ext cx="505301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785813" y="285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500063"/>
            <a:ext cx="1662113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400">
              <a:latin typeface="Calibri" pitchFamily="34" charset="0"/>
              <a:cs typeface="Times New Roman" pitchFamily="18" charset="0"/>
            </a:endParaRPr>
          </a:p>
          <a:p>
            <a:endParaRPr lang="ru-RU" sz="1400">
              <a:latin typeface="Calibri" pitchFamily="34" charset="0"/>
              <a:cs typeface="Times New Roman" pitchFamily="18" charset="0"/>
            </a:endParaRPr>
          </a:p>
          <a:p>
            <a:endParaRPr lang="ru-RU" sz="1400">
              <a:latin typeface="Calibri" pitchFamily="34" charset="0"/>
              <a:cs typeface="Times New Roman" pitchFamily="18" charset="0"/>
            </a:endParaRPr>
          </a:p>
          <a:p>
            <a:r>
              <a:rPr lang="ru-RU" sz="2000">
                <a:latin typeface="Calibri" pitchFamily="34" charset="0"/>
                <a:cs typeface="Times New Roman" pitchFamily="18" charset="0"/>
              </a:rPr>
              <a:t>Пример 5. у =</a:t>
            </a:r>
            <a:endParaRPr lang="ru-RU" sz="2000">
              <a:cs typeface="Arial" charset="0"/>
            </a:endParaRPr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2571750" y="357188"/>
            <a:ext cx="45720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Функции имеющие мажоранты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/>
            </a:r>
            <a:br>
              <a:rPr lang="ru-RU" b="1">
                <a:latin typeface="Calibri" pitchFamily="34" charset="0"/>
                <a:cs typeface="Times New Roman" pitchFamily="18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7175" name="Прямоугольник 7"/>
          <p:cNvSpPr>
            <a:spLocks noChangeArrowheads="1"/>
          </p:cNvSpPr>
          <p:nvPr/>
        </p:nvSpPr>
        <p:spPr bwMode="auto">
          <a:xfrm>
            <a:off x="928688" y="164306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/>
            <a:r>
              <a:rPr lang="ru-RU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М=0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smtClean="0">
                <a:latin typeface="Times New Roman" pitchFamily="18" charset="0"/>
              </a:rPr>
              <a:t>   </a:t>
            </a:r>
          </a:p>
          <a:p>
            <a:pPr eaLnBrk="1" hangingPunct="1">
              <a:buFontTx/>
              <a:buNone/>
            </a:pPr>
            <a:r>
              <a:rPr lang="ru-RU" sz="3600" smtClean="0">
                <a:latin typeface="Times New Roman" pitchFamily="18" charset="0"/>
              </a:rPr>
              <a:t>   «Приобретать знания – храбрость, приумножать их – мудрость,  а умело применять – великое искусство»</a:t>
            </a:r>
          </a:p>
          <a:p>
            <a:pPr algn="r" eaLnBrk="1" hangingPunct="1">
              <a:buFontTx/>
              <a:buNone/>
            </a:pPr>
            <a:endParaRPr lang="ru-RU" i="1" smtClean="0">
              <a:latin typeface="Times New Roman" pitchFamily="18" charset="0"/>
            </a:endParaRPr>
          </a:p>
          <a:p>
            <a:pPr algn="r" eaLnBrk="1" hangingPunct="1">
              <a:buFontTx/>
              <a:buNone/>
            </a:pPr>
            <a:r>
              <a:rPr lang="ru-RU" i="1" smtClean="0">
                <a:latin typeface="Times New Roman" pitchFamily="18" charset="0"/>
              </a:rPr>
              <a:t>(восточная мудрость)</a:t>
            </a:r>
          </a:p>
          <a:p>
            <a:pPr eaLnBrk="1" hangingPunct="1">
              <a:buFontTx/>
              <a:buNone/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57188" y="500063"/>
            <a:ext cx="846296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2. Метод мажорант</a:t>
            </a:r>
          </a:p>
          <a:p>
            <a:endParaRPr lang="ru-RU" sz="2400" b="1">
              <a:latin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</a:rPr>
              <a:t>Пусть мы имеем уравнение                       </a:t>
            </a:r>
            <a:r>
              <a:rPr lang="en-US" sz="2400">
                <a:latin typeface="Times New Roman" pitchFamily="18" charset="0"/>
              </a:rPr>
              <a:t>        </a:t>
            </a:r>
          </a:p>
          <a:p>
            <a:endParaRPr lang="en-US" sz="2400">
              <a:latin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</a:rPr>
              <a:t>и существует  такое число </a:t>
            </a:r>
            <a:r>
              <a:rPr lang="ru-RU" sz="2400" b="1">
                <a:latin typeface="Times New Roman" pitchFamily="18" charset="0"/>
              </a:rPr>
              <a:t>М</a:t>
            </a:r>
            <a:r>
              <a:rPr lang="ru-RU" sz="2400">
                <a:latin typeface="Times New Roman" pitchFamily="18" charset="0"/>
              </a:rPr>
              <a:t>, что для любого </a:t>
            </a:r>
            <a:r>
              <a:rPr lang="ru-RU" sz="2400" b="1">
                <a:latin typeface="Times New Roman" pitchFamily="18" charset="0"/>
              </a:rPr>
              <a:t>Х</a:t>
            </a:r>
            <a:r>
              <a:rPr lang="ru-RU" sz="2400">
                <a:latin typeface="Times New Roman" pitchFamily="18" charset="0"/>
              </a:rPr>
              <a:t> из области определения функций    </a:t>
            </a:r>
            <a:r>
              <a:rPr lang="en-US" sz="2400">
                <a:latin typeface="Times New Roman" pitchFamily="18" charset="0"/>
              </a:rPr>
              <a:t>f(x) </a:t>
            </a:r>
            <a:r>
              <a:rPr lang="ru-RU" sz="2400">
                <a:latin typeface="Times New Roman" pitchFamily="18" charset="0"/>
              </a:rPr>
              <a:t>и </a:t>
            </a:r>
            <a:r>
              <a:rPr lang="en-US" sz="2400">
                <a:latin typeface="Times New Roman" pitchFamily="18" charset="0"/>
              </a:rPr>
              <a:t>g(x) </a:t>
            </a:r>
            <a:r>
              <a:rPr lang="ru-RU" sz="2400">
                <a:latin typeface="Times New Roman" pitchFamily="18" charset="0"/>
              </a:rPr>
              <a:t>                               </a:t>
            </a:r>
          </a:p>
          <a:p>
            <a:endParaRPr lang="en-US" sz="2400">
              <a:latin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</a:rPr>
              <a:t>Имеем: </a:t>
            </a:r>
            <a:r>
              <a:rPr lang="en-US" sz="2400">
                <a:latin typeface="Times New Roman" pitchFamily="18" charset="0"/>
              </a:rPr>
              <a:t>                                                                                            </a:t>
            </a:r>
          </a:p>
          <a:p>
            <a:endParaRPr lang="ru-RU" sz="2400">
              <a:latin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</a:rPr>
              <a:t>Тогда уравнение</a:t>
            </a:r>
            <a:r>
              <a:rPr lang="en-US" sz="2400">
                <a:latin typeface="Times New Roman" pitchFamily="18" charset="0"/>
              </a:rPr>
              <a:t>         </a:t>
            </a:r>
            <a:r>
              <a:rPr lang="ru-RU" sz="2400">
                <a:latin typeface="Times New Roman" pitchFamily="18" charset="0"/>
              </a:rPr>
              <a:t>                          эквивалентно системе</a:t>
            </a:r>
          </a:p>
          <a:p>
            <a:endParaRPr lang="ru-RU" sz="2400">
              <a:latin typeface="Times New Roman" pitchFamily="18" charset="0"/>
            </a:endParaRPr>
          </a:p>
          <a:p>
            <a:endParaRPr lang="ru-RU" sz="2400">
              <a:latin typeface="Calibri" pitchFamily="34" charset="0"/>
            </a:endParaRPr>
          </a:p>
          <a:p>
            <a:r>
              <a:rPr lang="ru-RU" sz="2400">
                <a:latin typeface="Calibri" pitchFamily="34" charset="0"/>
              </a:rPr>
              <a:t> </a:t>
            </a:r>
            <a:r>
              <a:rPr lang="ru-RU" sz="2400" b="1">
                <a:latin typeface="Calibri" pitchFamily="34" charset="0"/>
              </a:rPr>
              <a:t> 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662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38" y="1208088"/>
            <a:ext cx="1944687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3113088"/>
            <a:ext cx="54006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3860800"/>
            <a:ext cx="2160587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663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4724400"/>
            <a:ext cx="18732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0" y="0"/>
            <a:ext cx="942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           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158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cs typeface="Times New Roman" pitchFamily="18" charset="0"/>
              </a:rPr>
              <a:t>П</a:t>
            </a:r>
            <a:r>
              <a:rPr lang="ru-RU">
                <a:latin typeface="Calibri" pitchFamily="34" charset="0"/>
                <a:cs typeface="Times New Roman" pitchFamily="18" charset="0"/>
              </a:rPr>
              <a:t>риме</a:t>
            </a:r>
            <a:r>
              <a:rPr lang="ru-RU">
                <a:cs typeface="Times New Roman" pitchFamily="18" charset="0"/>
              </a:rPr>
              <a:t>р</a:t>
            </a:r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765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642938"/>
            <a:ext cx="41640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0" y="180975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900">
                <a:ea typeface="Times New Roman" pitchFamily="18" charset="0"/>
                <a:cs typeface="Arial" charset="0"/>
              </a:rPr>
              <a:t> </a:t>
            </a:r>
            <a:endParaRPr lang="ru-RU">
              <a:ea typeface="Times New Roman" pitchFamily="18" charset="0"/>
              <a:cs typeface="Arial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142875" y="1370013"/>
            <a:ext cx="8572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latin typeface="Calibri" pitchFamily="34" charset="0"/>
                <a:cs typeface="Times New Roman" pitchFamily="18" charset="0"/>
              </a:rPr>
              <a:t>Оценим левую и правую части уравнения:</a:t>
            </a:r>
            <a:endParaRPr lang="ru-RU" sz="2800">
              <a:cs typeface="Arial" charset="0"/>
            </a:endParaRPr>
          </a:p>
        </p:txBody>
      </p:sp>
      <p:sp>
        <p:nvSpPr>
          <p:cNvPr id="2765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5068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2000250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5070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1928813"/>
            <a:ext cx="18573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5072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2643188"/>
            <a:ext cx="18002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5075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2643188"/>
            <a:ext cx="19288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5077" name="Picture 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3286125"/>
            <a:ext cx="1885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8" name="Rectangle 2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cs typeface="Arial" charset="0"/>
              </a:rPr>
              <a:t/>
            </a:r>
            <a:br>
              <a:rPr lang="ru-RU">
                <a:cs typeface="Arial" charset="0"/>
              </a:rPr>
            </a:br>
            <a:endParaRPr lang="ru-RU">
              <a:cs typeface="Arial" charset="0"/>
            </a:endParaRPr>
          </a:p>
        </p:txBody>
      </p:sp>
      <p:sp>
        <p:nvSpPr>
          <p:cNvPr id="2766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5080" name="Picture 2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3714750"/>
            <a:ext cx="20113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179388" y="4286250"/>
            <a:ext cx="8964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        Равенство будет выполняться, если обе части = 4. </a:t>
            </a:r>
          </a:p>
        </p:txBody>
      </p:sp>
      <p:sp>
        <p:nvSpPr>
          <p:cNvPr id="27672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5082" name="Picture 2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5000625"/>
            <a:ext cx="22002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4" name="Rectangle 28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latin typeface="Calibri" pitchFamily="34" charset="0"/>
                <a:cs typeface="Times New Roman" pitchFamily="18" charset="0"/>
              </a:rPr>
              <a:t/>
            </a:r>
            <a:br>
              <a:rPr lang="ru-RU" sz="1400">
                <a:latin typeface="Calibri" pitchFamily="34" charset="0"/>
                <a:cs typeface="Times New Roman" pitchFamily="18" charset="0"/>
              </a:rPr>
            </a:br>
            <a:r>
              <a:rPr lang="ru-RU" sz="1400">
                <a:latin typeface="Calibri" pitchFamily="34" charset="0"/>
                <a:cs typeface="Times New Roman" pitchFamily="18" charset="0"/>
              </a:rPr>
              <a:t/>
            </a:r>
            <a:br>
              <a:rPr lang="ru-RU" sz="1400">
                <a:latin typeface="Calibri" pitchFamily="34" charset="0"/>
                <a:cs typeface="Times New Roman" pitchFamily="18" charset="0"/>
              </a:rPr>
            </a:br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7" grpId="0"/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0" y="0"/>
            <a:ext cx="4929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 </a:t>
            </a:r>
          </a:p>
          <a:p>
            <a:r>
              <a:rPr lang="ru-RU" sz="2000">
                <a:latin typeface="Calibri" pitchFamily="34" charset="0"/>
                <a:cs typeface="Times New Roman" pitchFamily="18" charset="0"/>
              </a:rPr>
              <a:t>     Решим </a:t>
            </a:r>
            <a:r>
              <a:rPr lang="ru-RU" sz="2000" i="1">
                <a:latin typeface="Calibri" pitchFamily="34" charset="0"/>
                <a:cs typeface="Times New Roman" pitchFamily="18" charset="0"/>
              </a:rPr>
              <a:t>первое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 уравнение системы:</a:t>
            </a:r>
            <a:r>
              <a:rPr lang="ru-RU" sz="1400">
                <a:latin typeface="Calibri" pitchFamily="34" charset="0"/>
                <a:cs typeface="Times New Roman" pitchFamily="18" charset="0"/>
              </a:rPr>
              <a:t>	</a:t>
            </a:r>
            <a:endParaRPr lang="ru-RU">
              <a:cs typeface="Arial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928688"/>
            <a:ext cx="250031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1428750"/>
            <a:ext cx="250031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1857375"/>
            <a:ext cx="1857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2286000"/>
            <a:ext cx="1266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6090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2571750"/>
            <a:ext cx="947737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00063" y="3214688"/>
            <a:ext cx="8072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Проверим, является ли найденное число корнем </a:t>
            </a:r>
            <a:r>
              <a:rPr lang="ru-RU" i="1">
                <a:latin typeface="Calibri" pitchFamily="34" charset="0"/>
              </a:rPr>
              <a:t>второго </a:t>
            </a:r>
            <a:r>
              <a:rPr lang="ru-RU">
                <a:latin typeface="Calibri" pitchFamily="34" charset="0"/>
              </a:rPr>
              <a:t>уравнения системы: </a:t>
            </a:r>
          </a:p>
        </p:txBody>
      </p:sp>
      <p:sp>
        <p:nvSpPr>
          <p:cNvPr id="2868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6092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3643313"/>
            <a:ext cx="21907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6094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4357688"/>
            <a:ext cx="214312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6096" name="Picture 1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88" y="5000625"/>
            <a:ext cx="126682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6098" name="Picture 1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5500688"/>
            <a:ext cx="95726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6100" name="Picture 2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5929313"/>
            <a:ext cx="571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22"/>
          <p:cNvSpPr>
            <a:spLocks noChangeArrowheads="1"/>
          </p:cNvSpPr>
          <p:nvPr/>
        </p:nvSpPr>
        <p:spPr bwMode="auto">
          <a:xfrm>
            <a:off x="0" y="239713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latin typeface="Calibri" pitchFamily="34" charset="0"/>
                <a:ea typeface="Times New Roman" pitchFamily="18" charset="0"/>
                <a:cs typeface="Calibri" pitchFamily="34" charset="0"/>
              </a:rPr>
              <a:t>     </a:t>
            </a:r>
            <a:endParaRPr lang="ru-RU">
              <a:ea typeface="Times New Roman" pitchFamily="18" charset="0"/>
              <a:cs typeface="Arial" charset="0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000375" y="5929313"/>
            <a:ext cx="47148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- верно</a:t>
            </a:r>
            <a:r>
              <a:rPr lang="ru-RU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</a:p>
          <a:p>
            <a:r>
              <a:rPr lang="ru-RU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	            Ответ: </a:t>
            </a:r>
            <a:endParaRPr lang="ru-RU"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869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6106" name="Picture 2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88" y="6089650"/>
            <a:ext cx="1000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0" y="166688"/>
            <a:ext cx="2333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br>
              <a:rPr lang="ru-RU" sz="1400" i="1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ru-RU" sz="1400" i="1">
                <a:latin typeface="Calibri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lang="ru-RU" sz="1400" i="1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endParaRPr lang="ru-RU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9" grpId="0"/>
      <p:bldP spid="4610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endParaRPr lang="ru-RU" sz="3600" b="1" i="1" smtClean="0">
              <a:latin typeface="Times New Roman" pitchFamily="18" charset="0"/>
            </a:endParaRPr>
          </a:p>
          <a:p>
            <a:pPr eaLnBrk="1" hangingPunct="1"/>
            <a:endParaRPr lang="ru-RU" sz="3600" b="1" i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3600" b="1" i="1" smtClean="0">
                <a:latin typeface="Times New Roman" pitchFamily="18" charset="0"/>
              </a:rPr>
              <a:t>   «Уравнение – </a:t>
            </a:r>
            <a:r>
              <a:rPr lang="ru-RU" sz="3600" smtClean="0">
                <a:latin typeface="Times New Roman" pitchFamily="18" charset="0"/>
              </a:rPr>
              <a:t>это золотой ключ, открывающий все математические сезамы»</a:t>
            </a:r>
          </a:p>
          <a:p>
            <a:pPr eaLnBrk="1" hangingPunct="1">
              <a:buFontTx/>
              <a:buNone/>
            </a:pPr>
            <a:r>
              <a:rPr lang="ru-RU" sz="3600" smtClean="0">
                <a:latin typeface="Times New Roman" pitchFamily="18" charset="0"/>
              </a:rPr>
              <a:t>						</a:t>
            </a:r>
            <a:r>
              <a:rPr lang="ru-RU" i="1" smtClean="0">
                <a:latin typeface="Times New Roman" pitchFamily="18" charset="0"/>
              </a:rPr>
              <a:t>(С. Коваль)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95513" y="4868863"/>
            <a:ext cx="4752975" cy="10080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smtClean="0"/>
              <a:t>Если               то решений нет </a:t>
            </a:r>
          </a:p>
        </p:txBody>
      </p:sp>
      <p:sp>
        <p:nvSpPr>
          <p:cNvPr id="128047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sp>
        <p:nvSpPr>
          <p:cNvPr id="128048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graphicFrame>
        <p:nvGraphicFramePr>
          <p:cNvPr id="128049" name="Object 49"/>
          <p:cNvGraphicFramePr>
            <a:graphicFrameLocks noChangeAspect="1"/>
          </p:cNvGraphicFramePr>
          <p:nvPr/>
        </p:nvGraphicFramePr>
        <p:xfrm>
          <a:off x="3275013" y="4795838"/>
          <a:ext cx="1152525" cy="692150"/>
        </p:xfrm>
        <a:graphic>
          <a:graphicData uri="http://schemas.openxmlformats.org/presentationml/2006/ole">
            <p:oleObj spid="_x0000_s33794" name="Формула" r:id="rId3" imgW="431613" imgH="253890" progId="Equation.3">
              <p:embed/>
            </p:oleObj>
          </a:graphicData>
        </a:graphic>
      </p:graphicFrame>
      <p:sp>
        <p:nvSpPr>
          <p:cNvPr id="128050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sp>
        <p:nvSpPr>
          <p:cNvPr id="128052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sp>
        <p:nvSpPr>
          <p:cNvPr id="128053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sp>
        <p:nvSpPr>
          <p:cNvPr id="128057" name="Rectangle 57"/>
          <p:cNvSpPr>
            <a:spLocks noChangeArrowheads="1"/>
          </p:cNvSpPr>
          <p:nvPr/>
        </p:nvSpPr>
        <p:spPr bwMode="auto">
          <a:xfrm>
            <a:off x="0" y="445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sp>
        <p:nvSpPr>
          <p:cNvPr id="128060" name="Rectangle 60"/>
          <p:cNvSpPr>
            <a:spLocks noChangeArrowheads="1"/>
          </p:cNvSpPr>
          <p:nvPr/>
        </p:nvSpPr>
        <p:spPr bwMode="auto">
          <a:xfrm>
            <a:off x="0" y="443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sp>
        <p:nvSpPr>
          <p:cNvPr id="128066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sp>
        <p:nvSpPr>
          <p:cNvPr id="128072" name="Rectangle 72"/>
          <p:cNvSpPr>
            <a:spLocks noChangeArrowheads="1"/>
          </p:cNvSpPr>
          <p:nvPr/>
        </p:nvSpPr>
        <p:spPr bwMode="auto">
          <a:xfrm>
            <a:off x="684213" y="3716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graphicFrame>
        <p:nvGraphicFramePr>
          <p:cNvPr id="128104" name="Object 104"/>
          <p:cNvGraphicFramePr>
            <a:graphicFrameLocks noChangeAspect="1"/>
          </p:cNvGraphicFramePr>
          <p:nvPr/>
        </p:nvGraphicFramePr>
        <p:xfrm>
          <a:off x="1116013" y="2060575"/>
          <a:ext cx="1584325" cy="388938"/>
        </p:xfrm>
        <a:graphic>
          <a:graphicData uri="http://schemas.openxmlformats.org/presentationml/2006/ole">
            <p:oleObj spid="_x0000_s33795" name="Формула" r:id="rId4" imgW="596880" imgH="139680" progId="Equation.3">
              <p:embed/>
            </p:oleObj>
          </a:graphicData>
        </a:graphic>
      </p:graphicFrame>
      <p:graphicFrame>
        <p:nvGraphicFramePr>
          <p:cNvPr id="128105" name="Object 105"/>
          <p:cNvGraphicFramePr>
            <a:graphicFrameLocks noChangeAspect="1"/>
          </p:cNvGraphicFramePr>
          <p:nvPr/>
        </p:nvGraphicFramePr>
        <p:xfrm>
          <a:off x="5435600" y="1916113"/>
          <a:ext cx="1584325" cy="531812"/>
        </p:xfrm>
        <a:graphic>
          <a:graphicData uri="http://schemas.openxmlformats.org/presentationml/2006/ole">
            <p:oleObj spid="_x0000_s33796" name="Формула" r:id="rId5" imgW="583920" imgH="177480" progId="Equation.3">
              <p:embed/>
            </p:oleObj>
          </a:graphicData>
        </a:graphic>
      </p:graphicFrame>
      <p:grpSp>
        <p:nvGrpSpPr>
          <p:cNvPr id="2" name="Group 121"/>
          <p:cNvGrpSpPr>
            <a:grpSpLocks/>
          </p:cNvGrpSpPr>
          <p:nvPr/>
        </p:nvGrpSpPr>
        <p:grpSpPr bwMode="auto">
          <a:xfrm>
            <a:off x="323850" y="3789363"/>
            <a:ext cx="4095750" cy="481012"/>
            <a:chOff x="204" y="1978"/>
            <a:chExt cx="2580" cy="303"/>
          </a:xfrm>
        </p:grpSpPr>
        <p:graphicFrame>
          <p:nvGraphicFramePr>
            <p:cNvPr id="1032" name="Object 107"/>
            <p:cNvGraphicFramePr>
              <a:graphicFrameLocks noChangeAspect="1"/>
            </p:cNvGraphicFramePr>
            <p:nvPr/>
          </p:nvGraphicFramePr>
          <p:xfrm>
            <a:off x="204" y="1978"/>
            <a:ext cx="1173" cy="247"/>
          </p:xfrm>
          <a:graphic>
            <a:graphicData uri="http://schemas.openxmlformats.org/presentationml/2006/ole">
              <p:oleObj spid="_x0000_s33800" name="Формула" r:id="rId6" imgW="774360" imgH="164880" progId="Equation.3">
                <p:embed/>
              </p:oleObj>
            </a:graphicData>
          </a:graphic>
        </p:graphicFrame>
        <p:graphicFrame>
          <p:nvGraphicFramePr>
            <p:cNvPr id="1033" name="Object 108"/>
            <p:cNvGraphicFramePr>
              <a:graphicFrameLocks noChangeAspect="1"/>
            </p:cNvGraphicFramePr>
            <p:nvPr/>
          </p:nvGraphicFramePr>
          <p:xfrm>
            <a:off x="1377" y="1978"/>
            <a:ext cx="1407" cy="303"/>
          </p:xfrm>
          <a:graphic>
            <a:graphicData uri="http://schemas.openxmlformats.org/presentationml/2006/ole">
              <p:oleObj spid="_x0000_s33801" name="Формула" r:id="rId7" imgW="927000" imgH="203040" progId="Equation.3">
                <p:embed/>
              </p:oleObj>
            </a:graphicData>
          </a:graphic>
        </p:graphicFrame>
      </p:grpSp>
      <p:grpSp>
        <p:nvGrpSpPr>
          <p:cNvPr id="3" name="Group 122"/>
          <p:cNvGrpSpPr>
            <a:grpSpLocks/>
          </p:cNvGrpSpPr>
          <p:nvPr/>
        </p:nvGrpSpPr>
        <p:grpSpPr bwMode="auto">
          <a:xfrm>
            <a:off x="539750" y="2781300"/>
            <a:ext cx="2952750" cy="563563"/>
            <a:chOff x="158" y="1616"/>
            <a:chExt cx="1860" cy="355"/>
          </a:xfrm>
        </p:grpSpPr>
        <p:graphicFrame>
          <p:nvGraphicFramePr>
            <p:cNvPr id="1031" name="Object 51"/>
            <p:cNvGraphicFramePr>
              <a:graphicFrameLocks noChangeAspect="1"/>
            </p:cNvGraphicFramePr>
            <p:nvPr/>
          </p:nvGraphicFramePr>
          <p:xfrm>
            <a:off x="839" y="1661"/>
            <a:ext cx="516" cy="310"/>
          </p:xfrm>
          <a:graphic>
            <a:graphicData uri="http://schemas.openxmlformats.org/presentationml/2006/ole">
              <p:oleObj spid="_x0000_s33799" name="Формула" r:id="rId8" imgW="431640" imgH="253800" progId="Equation.3">
                <p:embed/>
              </p:oleObj>
            </a:graphicData>
          </a:graphic>
        </p:graphicFrame>
        <p:sp>
          <p:nvSpPr>
            <p:cNvPr id="1049" name="Text Box 109"/>
            <p:cNvSpPr txBox="1">
              <a:spLocks noChangeArrowheads="1"/>
            </p:cNvSpPr>
            <p:nvPr/>
          </p:nvSpPr>
          <p:spPr bwMode="auto">
            <a:xfrm>
              <a:off x="158" y="1616"/>
              <a:ext cx="18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latin typeface="Jokerman" pitchFamily="82" charset="0"/>
                </a:rPr>
                <a:t>Если           то</a:t>
              </a:r>
              <a:r>
                <a:rPr lang="ru-RU" sz="2400">
                  <a:latin typeface="Jokerman" pitchFamily="82" charset="0"/>
                </a:rPr>
                <a:t> </a:t>
              </a:r>
            </a:p>
          </p:txBody>
        </p:sp>
      </p:grpSp>
      <p:grpSp>
        <p:nvGrpSpPr>
          <p:cNvPr id="4" name="Group 123"/>
          <p:cNvGrpSpPr>
            <a:grpSpLocks/>
          </p:cNvGrpSpPr>
          <p:nvPr/>
        </p:nvGrpSpPr>
        <p:grpSpPr bwMode="auto">
          <a:xfrm>
            <a:off x="4932363" y="2781300"/>
            <a:ext cx="3024187" cy="519113"/>
            <a:chOff x="3107" y="1706"/>
            <a:chExt cx="1905" cy="327"/>
          </a:xfrm>
        </p:grpSpPr>
        <p:sp>
          <p:nvSpPr>
            <p:cNvPr id="1048" name="Text Box 110"/>
            <p:cNvSpPr txBox="1">
              <a:spLocks noChangeArrowheads="1"/>
            </p:cNvSpPr>
            <p:nvPr/>
          </p:nvSpPr>
          <p:spPr bwMode="auto">
            <a:xfrm>
              <a:off x="3107" y="1706"/>
              <a:ext cx="190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latin typeface="Jokerman" pitchFamily="82" charset="0"/>
                </a:rPr>
                <a:t>Если            то </a:t>
              </a:r>
            </a:p>
          </p:txBody>
        </p:sp>
        <p:graphicFrame>
          <p:nvGraphicFramePr>
            <p:cNvPr id="1030" name="Object 111"/>
            <p:cNvGraphicFramePr>
              <a:graphicFrameLocks noChangeAspect="1"/>
            </p:cNvGraphicFramePr>
            <p:nvPr/>
          </p:nvGraphicFramePr>
          <p:xfrm>
            <a:off x="3787" y="1706"/>
            <a:ext cx="516" cy="310"/>
          </p:xfrm>
          <a:graphic>
            <a:graphicData uri="http://schemas.openxmlformats.org/presentationml/2006/ole">
              <p:oleObj spid="_x0000_s33798" name="Формула" r:id="rId9" imgW="431640" imgH="253800" progId="Equation.3">
                <p:embed/>
              </p:oleObj>
            </a:graphicData>
          </a:graphic>
        </p:graphicFrame>
      </p:grpSp>
      <p:graphicFrame>
        <p:nvGraphicFramePr>
          <p:cNvPr id="128112" name="Object 112"/>
          <p:cNvGraphicFramePr>
            <a:graphicFrameLocks noChangeAspect="1"/>
          </p:cNvGraphicFramePr>
          <p:nvPr/>
        </p:nvGraphicFramePr>
        <p:xfrm>
          <a:off x="5076825" y="3716338"/>
          <a:ext cx="3797300" cy="488950"/>
        </p:xfrm>
        <a:graphic>
          <a:graphicData uri="http://schemas.openxmlformats.org/presentationml/2006/ole">
            <p:oleObj spid="_x0000_s33797" name="Формула" r:id="rId10" imgW="1777680" imgH="228600" progId="Equation.3">
              <p:embed/>
            </p:oleObj>
          </a:graphicData>
        </a:graphic>
      </p:graphicFrame>
      <p:sp>
        <p:nvSpPr>
          <p:cNvPr id="128115" name="Rectangle 115"/>
          <p:cNvSpPr>
            <a:spLocks noChangeArrowheads="1"/>
          </p:cNvSpPr>
          <p:nvPr/>
        </p:nvSpPr>
        <p:spPr bwMode="auto">
          <a:xfrm>
            <a:off x="-185738" y="333375"/>
            <a:ext cx="93297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3200" b="1" i="1">
                <a:latin typeface="Times New Roman" pitchFamily="18" charset="0"/>
              </a:rPr>
              <a:t>I</a:t>
            </a:r>
            <a:r>
              <a:rPr lang="ru-RU" sz="3200" b="1" i="1">
                <a:latin typeface="Times New Roman" pitchFamily="18" charset="0"/>
              </a:rPr>
              <a:t>. Простейшие </a:t>
            </a:r>
          </a:p>
          <a:p>
            <a:pPr marL="457200" indent="-457200" algn="ctr"/>
            <a:r>
              <a:rPr lang="ru-RU" sz="3200" b="1" i="1">
                <a:latin typeface="Times New Roman" pitchFamily="18" charset="0"/>
              </a:rPr>
              <a:t>тригонометрические уравнения.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8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8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8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8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8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8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8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8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8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8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8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8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8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8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8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8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8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8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8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8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8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8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8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8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8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8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8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8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8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28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8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8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 build="p"/>
      <p:bldP spid="128047" grpId="0" animBg="1"/>
      <p:bldP spid="128048" grpId="0" animBg="1"/>
      <p:bldP spid="128050" grpId="0" animBg="1"/>
      <p:bldP spid="128052" grpId="0" animBg="1"/>
      <p:bldP spid="128053" grpId="0" animBg="1"/>
      <p:bldP spid="128057" grpId="0" animBg="1"/>
      <p:bldP spid="128060" grpId="0" animBg="1"/>
      <p:bldP spid="128066" grpId="0" animBg="1"/>
      <p:bldP spid="128072" grpId="0" animBg="1"/>
      <p:bldP spid="1281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i="1" smtClean="0">
                <a:solidFill>
                  <a:schemeClr val="tx1"/>
                </a:solidFill>
              </a:rPr>
              <a:t>Особые случаи:</a:t>
            </a:r>
          </a:p>
        </p:txBody>
      </p:sp>
      <p:pic>
        <p:nvPicPr>
          <p:cNvPr id="107523" name="Picture 3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58888" y="1484313"/>
            <a:ext cx="1219200" cy="1076325"/>
          </a:xfrm>
          <a:noFill/>
          <a:ln w="76200">
            <a:solidFill>
              <a:srgbClr val="06A6C6"/>
            </a:solidFill>
          </a:ln>
        </p:spPr>
      </p:pic>
      <p:pic>
        <p:nvPicPr>
          <p:cNvPr id="107524" name="Picture 4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258888" y="3357563"/>
            <a:ext cx="1212850" cy="1087437"/>
          </a:xfrm>
          <a:noFill/>
          <a:ln w="76200">
            <a:solidFill>
              <a:srgbClr val="06A6C6"/>
            </a:solidFill>
          </a:ln>
        </p:spPr>
      </p:pic>
      <p:pic>
        <p:nvPicPr>
          <p:cNvPr id="107525" name="Picture 5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258888" y="5157788"/>
            <a:ext cx="1225550" cy="1076325"/>
          </a:xfrm>
          <a:noFill/>
          <a:ln w="76200">
            <a:solidFill>
              <a:srgbClr val="06A6C6"/>
            </a:solidFill>
          </a:ln>
        </p:spPr>
      </p:pic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graphicFrame>
        <p:nvGraphicFramePr>
          <p:cNvPr id="107527" name="Object 7"/>
          <p:cNvGraphicFramePr>
            <a:graphicFrameLocks noChangeAspect="1"/>
          </p:cNvGraphicFramePr>
          <p:nvPr/>
        </p:nvGraphicFramePr>
        <p:xfrm>
          <a:off x="684213" y="981075"/>
          <a:ext cx="2871787" cy="390525"/>
        </p:xfrm>
        <a:graphic>
          <a:graphicData uri="http://schemas.openxmlformats.org/presentationml/2006/ole">
            <p:oleObj spid="_x0000_s34818" name="Формула" r:id="rId6" imgW="1473120" imgH="203040" progId="Equation.3">
              <p:embed/>
            </p:oleObj>
          </a:graphicData>
        </a:graphic>
      </p:graphicFrame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graphicFrame>
        <p:nvGraphicFramePr>
          <p:cNvPr id="107529" name="Object 9"/>
          <p:cNvGraphicFramePr>
            <a:graphicFrameLocks noChangeAspect="1"/>
          </p:cNvGraphicFramePr>
          <p:nvPr/>
        </p:nvGraphicFramePr>
        <p:xfrm>
          <a:off x="611188" y="2781300"/>
          <a:ext cx="3457575" cy="373063"/>
        </p:xfrm>
        <a:graphic>
          <a:graphicData uri="http://schemas.openxmlformats.org/presentationml/2006/ole">
            <p:oleObj spid="_x0000_s34819" name="Формула" r:id="rId7" imgW="1854200" imgH="203200" progId="Equation.3">
              <p:embed/>
            </p:oleObj>
          </a:graphicData>
        </a:graphic>
      </p:graphicFrame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graphicFrame>
        <p:nvGraphicFramePr>
          <p:cNvPr id="107531" name="Object 11"/>
          <p:cNvGraphicFramePr>
            <a:graphicFrameLocks noChangeAspect="1"/>
          </p:cNvGraphicFramePr>
          <p:nvPr/>
        </p:nvGraphicFramePr>
        <p:xfrm>
          <a:off x="684213" y="4365625"/>
          <a:ext cx="3241675" cy="738188"/>
        </p:xfrm>
        <a:graphic>
          <a:graphicData uri="http://schemas.openxmlformats.org/presentationml/2006/ole">
            <p:oleObj spid="_x0000_s34820" name="Формула" r:id="rId8" imgW="1714500" imgH="393700" progId="Equation.3">
              <p:embed/>
            </p:oleObj>
          </a:graphicData>
        </a:graphic>
      </p:graphicFrame>
      <p:sp>
        <p:nvSpPr>
          <p:cNvPr id="107532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graphicFrame>
        <p:nvGraphicFramePr>
          <p:cNvPr id="107533" name="Object 13"/>
          <p:cNvGraphicFramePr>
            <a:graphicFrameLocks noChangeAspect="1"/>
          </p:cNvGraphicFramePr>
          <p:nvPr/>
        </p:nvGraphicFramePr>
        <p:xfrm>
          <a:off x="5148263" y="836613"/>
          <a:ext cx="3024187" cy="673100"/>
        </p:xfrm>
        <a:graphic>
          <a:graphicData uri="http://schemas.openxmlformats.org/presentationml/2006/ole">
            <p:oleObj spid="_x0000_s34821" name="Формула" r:id="rId9" imgW="1752600" imgH="393700" progId="Equation.3">
              <p:embed/>
            </p:oleObj>
          </a:graphicData>
        </a:graphic>
      </p:graphicFrame>
      <p:pic>
        <p:nvPicPr>
          <p:cNvPr id="107534" name="Picture 14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10" cstate="print"/>
          <a:srcRect/>
          <a:stretch>
            <a:fillRect/>
          </a:stretch>
        </p:blipFill>
        <p:spPr>
          <a:xfrm>
            <a:off x="6084888" y="1557338"/>
            <a:ext cx="1295400" cy="1058862"/>
          </a:xfrm>
          <a:noFill/>
          <a:ln w="76200">
            <a:solidFill>
              <a:srgbClr val="06A6C6"/>
            </a:solidFill>
          </a:ln>
        </p:spPr>
      </p:pic>
      <p:sp>
        <p:nvSpPr>
          <p:cNvPr id="107535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graphicFrame>
        <p:nvGraphicFramePr>
          <p:cNvPr id="107536" name="Object 16"/>
          <p:cNvGraphicFramePr>
            <a:graphicFrameLocks noChangeAspect="1"/>
          </p:cNvGraphicFramePr>
          <p:nvPr/>
        </p:nvGraphicFramePr>
        <p:xfrm>
          <a:off x="5292725" y="2708275"/>
          <a:ext cx="3024188" cy="604838"/>
        </p:xfrm>
        <a:graphic>
          <a:graphicData uri="http://schemas.openxmlformats.org/presentationml/2006/ole">
            <p:oleObj spid="_x0000_s34822" name="Формула" r:id="rId11" imgW="1955800" imgH="393700" progId="Equation.3">
              <p:embed/>
            </p:oleObj>
          </a:graphicData>
        </a:graphic>
      </p:graphicFrame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graphicFrame>
        <p:nvGraphicFramePr>
          <p:cNvPr id="107538" name="Object 18"/>
          <p:cNvGraphicFramePr>
            <a:graphicFrameLocks noChangeAspect="1"/>
          </p:cNvGraphicFramePr>
          <p:nvPr/>
        </p:nvGraphicFramePr>
        <p:xfrm>
          <a:off x="5508625" y="4581525"/>
          <a:ext cx="2593975" cy="365125"/>
        </p:xfrm>
        <a:graphic>
          <a:graphicData uri="http://schemas.openxmlformats.org/presentationml/2006/ole">
            <p:oleObj spid="_x0000_s34823" name="Формула" r:id="rId12" imgW="1422400" imgH="203200" progId="Equation.3">
              <p:embed/>
            </p:oleObj>
          </a:graphicData>
        </a:graphic>
      </p:graphicFrame>
      <p:pic>
        <p:nvPicPr>
          <p:cNvPr id="107539" name="Picture 1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84888" y="3357563"/>
            <a:ext cx="1295400" cy="1076325"/>
          </a:xfrm>
          <a:prstGeom prst="rect">
            <a:avLst/>
          </a:prstGeom>
          <a:noFill/>
          <a:ln w="76200">
            <a:solidFill>
              <a:srgbClr val="06A6C6"/>
            </a:solidFill>
            <a:miter lim="800000"/>
            <a:headEnd/>
            <a:tailEnd/>
          </a:ln>
        </p:spPr>
      </p:pic>
      <p:pic>
        <p:nvPicPr>
          <p:cNvPr id="107540" name="Picture 2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84888" y="5157788"/>
            <a:ext cx="1295400" cy="1147762"/>
          </a:xfrm>
          <a:prstGeom prst="rect">
            <a:avLst/>
          </a:prstGeom>
          <a:noFill/>
          <a:ln w="76200">
            <a:solidFill>
              <a:srgbClr val="06A6C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6" grpId="0" animBg="1"/>
      <p:bldP spid="107528" grpId="0" animBg="1"/>
      <p:bldP spid="107530" grpId="0" animBg="1"/>
      <p:bldP spid="107532" grpId="0" animBg="1"/>
      <p:bldP spid="107535" grpId="0" animBg="1"/>
      <p:bldP spid="1075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612775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i="1" dirty="0" smtClean="0">
                <a:solidFill>
                  <a:schemeClr val="tx1"/>
                </a:solidFill>
              </a:rPr>
              <a:t>           Уравнения </a:t>
            </a:r>
            <a:r>
              <a:rPr lang="ru-RU" sz="3600" i="1" dirty="0" smtClean="0">
                <a:solidFill>
                  <a:schemeClr val="tx1"/>
                </a:solidFill>
              </a:rPr>
              <a:t>вида</a:t>
            </a:r>
            <a:r>
              <a:rPr lang="ru-RU" sz="2400" dirty="0" smtClean="0"/>
              <a:t> 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graphicFrame>
        <p:nvGraphicFramePr>
          <p:cNvPr id="108550" name="Object 6"/>
          <p:cNvGraphicFramePr>
            <a:graphicFrameLocks noChangeAspect="1"/>
          </p:cNvGraphicFramePr>
          <p:nvPr/>
        </p:nvGraphicFramePr>
        <p:xfrm>
          <a:off x="5435600" y="333375"/>
          <a:ext cx="2903538" cy="509588"/>
        </p:xfrm>
        <a:graphic>
          <a:graphicData uri="http://schemas.openxmlformats.org/presentationml/2006/ole">
            <p:oleObj spid="_x0000_s35842" name="Формула" r:id="rId3" imgW="1028520" imgH="177480" progId="Equation.3">
              <p:embed/>
            </p:oleObj>
          </a:graphicData>
        </a:graphic>
      </p:graphicFrame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graphicFrame>
        <p:nvGraphicFramePr>
          <p:cNvPr id="108552" name="Object 8"/>
          <p:cNvGraphicFramePr>
            <a:graphicFrameLocks noChangeAspect="1"/>
          </p:cNvGraphicFramePr>
          <p:nvPr/>
        </p:nvGraphicFramePr>
        <p:xfrm>
          <a:off x="5292725" y="1773238"/>
          <a:ext cx="3529013" cy="449262"/>
        </p:xfrm>
        <a:graphic>
          <a:graphicData uri="http://schemas.openxmlformats.org/presentationml/2006/ole">
            <p:oleObj spid="_x0000_s35843" name="Формула" r:id="rId4" imgW="1409400" imgH="203040" progId="Equation.3">
              <p:embed/>
            </p:oleObj>
          </a:graphicData>
        </a:graphic>
      </p:graphicFrame>
      <p:graphicFrame>
        <p:nvGraphicFramePr>
          <p:cNvPr id="108553" name="Object 9"/>
          <p:cNvGraphicFramePr>
            <a:graphicFrameLocks noChangeAspect="1"/>
          </p:cNvGraphicFramePr>
          <p:nvPr/>
        </p:nvGraphicFramePr>
        <p:xfrm>
          <a:off x="468313" y="1773238"/>
          <a:ext cx="3311525" cy="436562"/>
        </p:xfrm>
        <a:graphic>
          <a:graphicData uri="http://schemas.openxmlformats.org/presentationml/2006/ole">
            <p:oleObj spid="_x0000_s35844" name="Формула" r:id="rId5" imgW="1473120" imgH="203040" progId="Equation.3">
              <p:embed/>
            </p:oleObj>
          </a:graphicData>
        </a:graphic>
      </p:graphicFrame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5867400" y="4292600"/>
            <a:ext cx="2449513" cy="1744663"/>
            <a:chOff x="3606" y="1162"/>
            <a:chExt cx="1543" cy="1099"/>
          </a:xfrm>
        </p:grpSpPr>
        <p:graphicFrame>
          <p:nvGraphicFramePr>
            <p:cNvPr id="3084" name="Object 10"/>
            <p:cNvGraphicFramePr>
              <a:graphicFrameLocks noChangeAspect="1"/>
            </p:cNvGraphicFramePr>
            <p:nvPr/>
          </p:nvGraphicFramePr>
          <p:xfrm>
            <a:off x="3606" y="1162"/>
            <a:ext cx="1496" cy="488"/>
          </p:xfrm>
          <a:graphic>
            <a:graphicData uri="http://schemas.openxmlformats.org/presentationml/2006/ole">
              <p:oleObj spid="_x0000_s35852" name="Формула" r:id="rId6" imgW="1193760" imgH="393480" progId="Equation.3">
                <p:embed/>
              </p:oleObj>
            </a:graphicData>
          </a:graphic>
        </p:graphicFrame>
        <p:graphicFrame>
          <p:nvGraphicFramePr>
            <p:cNvPr id="3085" name="Object 12"/>
            <p:cNvGraphicFramePr>
              <a:graphicFrameLocks noChangeAspect="1"/>
            </p:cNvGraphicFramePr>
            <p:nvPr/>
          </p:nvGraphicFramePr>
          <p:xfrm>
            <a:off x="3651" y="1979"/>
            <a:ext cx="1452" cy="282"/>
          </p:xfrm>
          <a:graphic>
            <a:graphicData uri="http://schemas.openxmlformats.org/presentationml/2006/ole">
              <p:oleObj spid="_x0000_s35853" name="Формула" r:id="rId7" imgW="1002960" imgH="203040" progId="Equation.3">
                <p:embed/>
              </p:oleObj>
            </a:graphicData>
          </a:graphic>
        </p:graphicFrame>
        <p:graphicFrame>
          <p:nvGraphicFramePr>
            <p:cNvPr id="3086" name="Object 13"/>
            <p:cNvGraphicFramePr>
              <a:graphicFrameLocks noChangeAspect="1"/>
            </p:cNvGraphicFramePr>
            <p:nvPr/>
          </p:nvGraphicFramePr>
          <p:xfrm>
            <a:off x="3606" y="1706"/>
            <a:ext cx="1543" cy="246"/>
          </p:xfrm>
          <a:graphic>
            <a:graphicData uri="http://schemas.openxmlformats.org/presentationml/2006/ole">
              <p:oleObj spid="_x0000_s35854" name="Формула" r:id="rId8" imgW="1384200" imgH="203040" progId="Equation.3">
                <p:embed/>
              </p:oleObj>
            </a:graphicData>
          </a:graphic>
        </p:graphicFrame>
      </p:grpSp>
      <p:sp>
        <p:nvSpPr>
          <p:cNvPr id="108563" name="Rectangle 19"/>
          <p:cNvSpPr>
            <a:spLocks noChangeArrowheads="1"/>
          </p:cNvSpPr>
          <p:nvPr/>
        </p:nvSpPr>
        <p:spPr bwMode="auto">
          <a:xfrm flipH="1" flipV="1">
            <a:off x="-107950" y="2636838"/>
            <a:ext cx="1079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i="1" u="sng">
              <a:latin typeface="Jokerman" pitchFamily="82" charset="0"/>
            </a:endParaRPr>
          </a:p>
        </p:txBody>
      </p: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323850" y="2997200"/>
            <a:ext cx="4730750" cy="2178050"/>
            <a:chOff x="158" y="981"/>
            <a:chExt cx="2980" cy="1372"/>
          </a:xfrm>
        </p:grpSpPr>
        <p:graphicFrame>
          <p:nvGraphicFramePr>
            <p:cNvPr id="3079" name="Object 14"/>
            <p:cNvGraphicFramePr>
              <a:graphicFrameLocks noChangeAspect="1"/>
            </p:cNvGraphicFramePr>
            <p:nvPr/>
          </p:nvGraphicFramePr>
          <p:xfrm>
            <a:off x="2608" y="1026"/>
            <a:ext cx="530" cy="215"/>
          </p:xfrm>
          <a:graphic>
            <a:graphicData uri="http://schemas.openxmlformats.org/presentationml/2006/ole">
              <p:oleObj spid="_x0000_s35847" name="Формула" r:id="rId9" imgW="431640" imgH="177480" progId="Equation.3">
                <p:embed/>
              </p:oleObj>
            </a:graphicData>
          </a:graphic>
        </p:graphicFrame>
        <p:graphicFrame>
          <p:nvGraphicFramePr>
            <p:cNvPr id="3080" name="Object 15"/>
            <p:cNvGraphicFramePr>
              <a:graphicFrameLocks noChangeAspect="1"/>
            </p:cNvGraphicFramePr>
            <p:nvPr/>
          </p:nvGraphicFramePr>
          <p:xfrm>
            <a:off x="204" y="1344"/>
            <a:ext cx="1270" cy="247"/>
          </p:xfrm>
          <a:graphic>
            <a:graphicData uri="http://schemas.openxmlformats.org/presentationml/2006/ole">
              <p:oleObj spid="_x0000_s35848" name="Формула" r:id="rId10" imgW="1054080" imgH="203040" progId="Equation.3">
                <p:embed/>
              </p:oleObj>
            </a:graphicData>
          </a:graphic>
        </p:graphicFrame>
        <p:graphicFrame>
          <p:nvGraphicFramePr>
            <p:cNvPr id="3081" name="Object 16"/>
            <p:cNvGraphicFramePr>
              <a:graphicFrameLocks noChangeAspect="1"/>
            </p:cNvGraphicFramePr>
            <p:nvPr/>
          </p:nvGraphicFramePr>
          <p:xfrm>
            <a:off x="1474" y="1344"/>
            <a:ext cx="1361" cy="245"/>
          </p:xfrm>
          <a:graphic>
            <a:graphicData uri="http://schemas.openxmlformats.org/presentationml/2006/ole">
              <p:oleObj spid="_x0000_s35849" name="Формула" r:id="rId11" imgW="1143000" imgH="203040" progId="Equation.3">
                <p:embed/>
              </p:oleObj>
            </a:graphicData>
          </a:graphic>
        </p:graphicFrame>
        <p:graphicFrame>
          <p:nvGraphicFramePr>
            <p:cNvPr id="3082" name="Object 17"/>
            <p:cNvGraphicFramePr>
              <a:graphicFrameLocks noChangeAspect="1"/>
            </p:cNvGraphicFramePr>
            <p:nvPr/>
          </p:nvGraphicFramePr>
          <p:xfrm>
            <a:off x="249" y="1616"/>
            <a:ext cx="1996" cy="246"/>
          </p:xfrm>
          <a:graphic>
            <a:graphicData uri="http://schemas.openxmlformats.org/presentationml/2006/ole">
              <p:oleObj spid="_x0000_s35850" name="Формула" r:id="rId12" imgW="1663560" imgH="203040" progId="Equation.3">
                <p:embed/>
              </p:oleObj>
            </a:graphicData>
          </a:graphic>
        </p:graphicFrame>
        <p:graphicFrame>
          <p:nvGraphicFramePr>
            <p:cNvPr id="3083" name="Object 18"/>
            <p:cNvGraphicFramePr>
              <a:graphicFrameLocks noChangeAspect="1"/>
            </p:cNvGraphicFramePr>
            <p:nvPr/>
          </p:nvGraphicFramePr>
          <p:xfrm>
            <a:off x="295" y="1888"/>
            <a:ext cx="1814" cy="465"/>
          </p:xfrm>
          <a:graphic>
            <a:graphicData uri="http://schemas.openxmlformats.org/presentationml/2006/ole">
              <p:oleObj spid="_x0000_s35851" name="Формула" r:id="rId13" imgW="1434960" imgH="393480" progId="Equation.3">
                <p:embed/>
              </p:oleObj>
            </a:graphicData>
          </a:graphic>
        </p:graphicFrame>
        <p:sp>
          <p:nvSpPr>
            <p:cNvPr id="3094" name="Text Box 80"/>
            <p:cNvSpPr txBox="1">
              <a:spLocks noChangeArrowheads="1"/>
            </p:cNvSpPr>
            <p:nvPr/>
          </p:nvSpPr>
          <p:spPr bwMode="auto">
            <a:xfrm>
              <a:off x="158" y="981"/>
              <a:ext cx="2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2400" i="1" dirty="0"/>
                <a:t>Нужно помнить, что при</a:t>
              </a:r>
              <a:r>
                <a:rPr lang="ru-RU" i="1" dirty="0">
                  <a:latin typeface="Jokerman" pitchFamily="82" charset="0"/>
                </a:rPr>
                <a:t> </a:t>
              </a:r>
              <a:endParaRPr lang="ru-RU" i="1" u="sng" dirty="0">
                <a:latin typeface="Jokerman" pitchFamily="82" charset="0"/>
              </a:endParaRPr>
            </a:p>
          </p:txBody>
        </p:sp>
      </p:grpSp>
      <p:graphicFrame>
        <p:nvGraphicFramePr>
          <p:cNvPr id="108640" name="Object 96"/>
          <p:cNvGraphicFramePr>
            <a:graphicFrameLocks noChangeAspect="1"/>
          </p:cNvGraphicFramePr>
          <p:nvPr>
            <p:ph idx="4294967295"/>
          </p:nvPr>
        </p:nvGraphicFramePr>
        <p:xfrm>
          <a:off x="468313" y="1268413"/>
          <a:ext cx="1079500" cy="407987"/>
        </p:xfrm>
        <a:graphic>
          <a:graphicData uri="http://schemas.openxmlformats.org/presentationml/2006/ole">
            <p:oleObj spid="_x0000_s35845" name="Формула" r:id="rId14" imgW="469800" imgH="177480" progId="Equation.3">
              <p:embed/>
            </p:oleObj>
          </a:graphicData>
        </a:graphic>
      </p:graphicFrame>
      <p:graphicFrame>
        <p:nvGraphicFramePr>
          <p:cNvPr id="108642" name="Object 98"/>
          <p:cNvGraphicFramePr>
            <a:graphicFrameLocks noChangeAspect="1"/>
          </p:cNvGraphicFramePr>
          <p:nvPr/>
        </p:nvGraphicFramePr>
        <p:xfrm>
          <a:off x="5364163" y="1125538"/>
          <a:ext cx="1463675" cy="455612"/>
        </p:xfrm>
        <a:graphic>
          <a:graphicData uri="http://schemas.openxmlformats.org/presentationml/2006/ole">
            <p:oleObj spid="_x0000_s35846" name="Формула" r:id="rId15" imgW="533160" imgH="177480" progId="Equation.3">
              <p:embed/>
            </p:oleObj>
          </a:graphicData>
        </a:graphic>
      </p:graphicFrame>
      <p:pic>
        <p:nvPicPr>
          <p:cNvPr id="108644" name="Picture 10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795963" y="2420938"/>
            <a:ext cx="2520950" cy="1500187"/>
          </a:xfrm>
          <a:prstGeom prst="rect">
            <a:avLst/>
          </a:prstGeom>
          <a:noFill/>
          <a:ln w="76200">
            <a:solidFill>
              <a:srgbClr val="06A6C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9" grpId="0" animBg="1"/>
      <p:bldP spid="108551" grpId="0" animBg="1"/>
      <p:bldP spid="1085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Текст 2"/>
          <p:cNvSpPr>
            <a:spLocks noGrp="1"/>
          </p:cNvSpPr>
          <p:nvPr>
            <p:ph type="body" idx="4294967295"/>
          </p:nvPr>
        </p:nvSpPr>
        <p:spPr>
          <a:xfrm>
            <a:off x="971550" y="333375"/>
            <a:ext cx="7416800" cy="1166813"/>
          </a:xfrm>
        </p:spPr>
        <p:txBody>
          <a:bodyPr anchor="b">
            <a:normAutofit fontScale="92500" lnSpcReduction="20000"/>
          </a:bodyPr>
          <a:lstStyle/>
          <a:p>
            <a:pPr marL="0" indent="0" algn="ctr" eaLnBrk="1" hangingPunct="1">
              <a:buFontTx/>
              <a:buNone/>
            </a:pPr>
            <a:endParaRPr lang="ru-RU" sz="2400" b="1" smtClean="0"/>
          </a:p>
          <a:p>
            <a:pPr marL="0" indent="0" algn="ctr" eaLnBrk="1" hangingPunct="1"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Укажите  общую формулу, по которой находятся все корни уравнения</a:t>
            </a:r>
          </a:p>
        </p:txBody>
      </p:sp>
      <p:graphicFrame>
        <p:nvGraphicFramePr>
          <p:cNvPr id="16465" name="Group 81"/>
          <p:cNvGraphicFramePr>
            <a:graphicFrameLocks noGrp="1"/>
          </p:cNvGraphicFramePr>
          <p:nvPr>
            <p:ph sz="half" idx="4294967295"/>
          </p:nvPr>
        </p:nvGraphicFramePr>
        <p:xfrm>
          <a:off x="214313" y="2143125"/>
          <a:ext cx="4214812" cy="4357689"/>
        </p:xfrm>
        <a:graphic>
          <a:graphicData uri="http://schemas.openxmlformats.org/drawingml/2006/table">
            <a:tbl>
              <a:tblPr/>
              <a:tblGrid>
                <a:gridCol w="254000"/>
                <a:gridCol w="1995487"/>
                <a:gridCol w="1965325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Cos x = - 1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Sin x = - 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 = ±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arccos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(-1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/2) + 2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 = (-1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2)ⁿ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+ 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n,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 = ±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arccos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½ +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 = ±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arcsin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(-1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2) + 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n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Корней 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 = (-1)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n+1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arcsin1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+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n, n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 = ±2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/3 + 2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Корней 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 =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-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arccos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(-1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2) + 2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n,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 = -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/6+2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t,t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  <p:sp>
        <p:nvSpPr>
          <p:cNvPr id="16422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1714500" y="1500188"/>
            <a:ext cx="7321550" cy="500062"/>
          </a:xfrm>
        </p:spPr>
        <p:txBody>
          <a:bodyPr anchor="b"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ru-RU" sz="2800" b="1" i="1" smtClean="0">
                <a:latin typeface="Times New Roman" pitchFamily="18" charset="0"/>
              </a:rPr>
              <a:t>1 вариант                                 </a:t>
            </a:r>
            <a:r>
              <a:rPr lang="en-US" sz="2800" b="1" i="1" smtClean="0">
                <a:latin typeface="Times New Roman" pitchFamily="18" charset="0"/>
              </a:rPr>
              <a:t>   </a:t>
            </a:r>
            <a:r>
              <a:rPr lang="ru-RU" sz="2800" b="1" i="1" smtClean="0">
                <a:latin typeface="Times New Roman" pitchFamily="18" charset="0"/>
              </a:rPr>
              <a:t> 2 вариант</a:t>
            </a:r>
          </a:p>
        </p:txBody>
      </p:sp>
      <p:graphicFrame>
        <p:nvGraphicFramePr>
          <p:cNvPr id="16464" name="Group 80"/>
          <p:cNvGraphicFramePr>
            <a:graphicFrameLocks noGrp="1"/>
          </p:cNvGraphicFramePr>
          <p:nvPr>
            <p:ph sz="quarter" idx="4294967295"/>
          </p:nvPr>
        </p:nvGraphicFramePr>
        <p:xfrm>
          <a:off x="4645025" y="2143125"/>
          <a:ext cx="4284663" cy="4356100"/>
        </p:xfrm>
        <a:graphic>
          <a:graphicData uri="http://schemas.openxmlformats.org/drawingml/2006/table">
            <a:tbl>
              <a:tblPr/>
              <a:tblGrid>
                <a:gridCol w="355600"/>
                <a:gridCol w="2000250"/>
                <a:gridCol w="1928813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 x = - 1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 x = - 1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=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arccos1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+ 2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t, t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=(-1)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n+1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arcsin1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\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+ 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n, n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= ±arccos1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+   2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n, n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= -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arcsin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(-1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4) +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n, n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= ±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arccos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(-1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3) + 2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m, m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=(-1)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ⁿarcsin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(-1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4) + 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n, n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= ±2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/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3+2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n, n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= (-1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4)ⁿ+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n, n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= -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arccos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(-1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3) +2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n, n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= -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/4+2 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t, t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є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Ζ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42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Типы тригонометрических уравнений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357311"/>
          <a:ext cx="8572500" cy="47863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86250"/>
                <a:gridCol w="4286250"/>
              </a:tblGrid>
              <a:tr h="1595444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Простейшие тригонометрические уравнения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595444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Уравнения, </a:t>
                      </a:r>
                    </a:p>
                    <a:p>
                      <a:pPr algn="ctr"/>
                      <a:r>
                        <a:rPr lang="ru-RU" sz="2400" b="0" dirty="0" smtClean="0"/>
                        <a:t>приводимые к квадратным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54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Однородные тригонометрические уравнения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786446" y="1428736"/>
          <a:ext cx="2211387" cy="558800"/>
        </p:xfrm>
        <a:graphic>
          <a:graphicData uri="http://schemas.openxmlformats.org/presentationml/2006/ole">
            <p:oleObj spid="_x0000_s23554" name="Формула" r:id="rId3" imgW="1066680" imgH="2412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643570" y="2000240"/>
          <a:ext cx="2500330" cy="750890"/>
        </p:xfrm>
        <a:graphic>
          <a:graphicData uri="http://schemas.openxmlformats.org/presentationml/2006/ole">
            <p:oleObj spid="_x0000_s23555" name="Формула" r:id="rId4" imgW="124452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286380" y="3000372"/>
          <a:ext cx="3143272" cy="500066"/>
        </p:xfrm>
        <a:graphic>
          <a:graphicData uri="http://schemas.openxmlformats.org/presentationml/2006/ole">
            <p:oleObj spid="_x0000_s23556" name="Формула" r:id="rId5" imgW="1562040" imgH="2286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665663" y="4714875"/>
          <a:ext cx="4171950" cy="500063"/>
        </p:xfrm>
        <a:graphic>
          <a:graphicData uri="http://schemas.openxmlformats.org/presentationml/2006/ole">
            <p:oleObj spid="_x0000_s23557" name="Формула" r:id="rId6" imgW="218412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643570" y="5214950"/>
          <a:ext cx="2286016" cy="679452"/>
        </p:xfrm>
        <a:graphic>
          <a:graphicData uri="http://schemas.openxmlformats.org/presentationml/2006/ole">
            <p:oleObj spid="_x0000_s23558" name="Формула" r:id="rId7" imgW="1168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Примеры решения тригонометрических уравнений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916113"/>
            <a:ext cx="4465637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3573463"/>
            <a:ext cx="3024187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989138"/>
            <a:ext cx="6911975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3213100"/>
            <a:ext cx="54737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757</Words>
  <Application>Microsoft Office PowerPoint</Application>
  <PresentationFormat>Экран (4:3)</PresentationFormat>
  <Paragraphs>158</Paragraphs>
  <Slides>23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Поток</vt:lpstr>
      <vt:lpstr>Формула</vt:lpstr>
      <vt:lpstr>Microsoft Equation 3.0</vt:lpstr>
      <vt:lpstr>Тригонометрия</vt:lpstr>
      <vt:lpstr>Слайд 2</vt:lpstr>
      <vt:lpstr>Слайд 3</vt:lpstr>
      <vt:lpstr>Особые случаи:</vt:lpstr>
      <vt:lpstr>           Уравнения вида </vt:lpstr>
      <vt:lpstr>Слайд 6</vt:lpstr>
      <vt:lpstr>Типы тригонометрических уравнений </vt:lpstr>
      <vt:lpstr>Примеры решения тригонометрических уравнений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Единичная окружность</dc:title>
  <dc:creator>Николай</dc:creator>
  <cp:lastModifiedBy>macbook</cp:lastModifiedBy>
  <cp:revision>33</cp:revision>
  <dcterms:created xsi:type="dcterms:W3CDTF">2009-10-06T16:23:54Z</dcterms:created>
  <dcterms:modified xsi:type="dcterms:W3CDTF">2013-11-03T10:15:37Z</dcterms:modified>
</cp:coreProperties>
</file>