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7" r:id="rId2"/>
    <p:sldId id="270" r:id="rId3"/>
    <p:sldId id="271" r:id="rId4"/>
    <p:sldId id="260" r:id="rId5"/>
    <p:sldId id="258" r:id="rId6"/>
    <p:sldId id="259" r:id="rId7"/>
    <p:sldId id="262" r:id="rId8"/>
    <p:sldId id="272" r:id="rId9"/>
    <p:sldId id="276" r:id="rId10"/>
    <p:sldId id="277" r:id="rId11"/>
    <p:sldId id="275" r:id="rId12"/>
    <p:sldId id="273" r:id="rId13"/>
    <p:sldId id="274" r:id="rId14"/>
    <p:sldId id="266" r:id="rId15"/>
    <p:sldId id="26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2" r:id="rId30"/>
    <p:sldId id="291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62B5B4D-445F-43DE-BB54-F72DF1EB60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slide" Target="slide26.x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9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2714580" y="1412776"/>
            <a:ext cx="6429420" cy="3000396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3200" dirty="0" smtClean="0"/>
              <a:t>Формулы сокращенного </a:t>
            </a:r>
            <a:r>
              <a:rPr lang="ru-RU" sz="3200" dirty="0" smtClean="0"/>
              <a:t>умножения</a:t>
            </a:r>
            <a:br>
              <a:rPr lang="ru-RU" sz="3200" dirty="0" smtClean="0"/>
            </a:br>
            <a:r>
              <a:rPr lang="ru-RU" sz="3200" dirty="0" smtClean="0"/>
              <a:t>Разложение на множители</a:t>
            </a:r>
            <a:r>
              <a:rPr lang="ru-RU" sz="6000" dirty="0" smtClean="0"/>
              <a:t/>
            </a:r>
            <a:br>
              <a:rPr lang="ru-RU" sz="6000" dirty="0" smtClean="0"/>
            </a:br>
            <a:endParaRPr lang="ru-RU" sz="6000" dirty="0" smtClean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714448" y="4941168"/>
            <a:ext cx="7429552" cy="158417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sz="1400" b="1" dirty="0" smtClean="0"/>
              <a:t>Автор: </a:t>
            </a:r>
          </a:p>
          <a:p>
            <a:pPr>
              <a:defRPr/>
            </a:pPr>
            <a:r>
              <a:rPr lang="ru-RU" sz="1400" b="1" dirty="0" smtClean="0"/>
              <a:t>учитель математики </a:t>
            </a:r>
          </a:p>
          <a:p>
            <a:pPr>
              <a:defRPr/>
            </a:pPr>
            <a:r>
              <a:rPr lang="ru-RU" sz="1400" b="1" dirty="0" err="1" smtClean="0"/>
              <a:t>Комлякова</a:t>
            </a:r>
            <a:r>
              <a:rPr lang="ru-RU" sz="1400" b="1" dirty="0" smtClean="0"/>
              <a:t> Ксения Геннадьевна</a:t>
            </a:r>
          </a:p>
          <a:p>
            <a:pPr>
              <a:defRPr/>
            </a:pPr>
            <a:r>
              <a:rPr lang="ru-RU" sz="1400" dirty="0" smtClean="0"/>
              <a:t>ГБОУ Гимназия №105, </a:t>
            </a:r>
          </a:p>
          <a:p>
            <a:pPr>
              <a:defRPr/>
            </a:pPr>
            <a:r>
              <a:rPr lang="ru-RU" sz="1400" dirty="0" smtClean="0"/>
              <a:t>г. Санкт-Петербург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7758138" cy="65403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Выполните умножение и приведите подобные слагаемые: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500298" y="1285860"/>
            <a:ext cx="2286016" cy="37861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en-US" sz="4400" b="1" i="1" dirty="0" smtClean="0"/>
              <a:t>(</a:t>
            </a:r>
            <a:r>
              <a:rPr lang="ru-RU" sz="4400" b="1" i="1" dirty="0" smtClean="0"/>
              <a:t>а</a:t>
            </a:r>
            <a:r>
              <a:rPr lang="en-US" i="1" dirty="0" smtClean="0"/>
              <a:t>+</a:t>
            </a:r>
            <a:r>
              <a:rPr lang="ru-RU" i="1" dirty="0" smtClean="0"/>
              <a:t> </a:t>
            </a:r>
            <a:r>
              <a:rPr lang="ru-RU" sz="4400" b="1" i="1" dirty="0" smtClean="0"/>
              <a:t>в</a:t>
            </a:r>
            <a:r>
              <a:rPr lang="en-US" sz="4400" b="1" i="1" dirty="0" smtClean="0"/>
              <a:t>)</a:t>
            </a:r>
            <a:r>
              <a:rPr lang="ru-RU" sz="6000" b="1" i="1" baseline="30000" dirty="0" smtClean="0"/>
              <a:t>2</a:t>
            </a:r>
            <a:r>
              <a:rPr lang="ru-RU" sz="6000" i="1" dirty="0" smtClean="0"/>
              <a:t> </a:t>
            </a:r>
          </a:p>
          <a:p>
            <a:pPr>
              <a:buNone/>
            </a:pPr>
            <a:r>
              <a:rPr lang="en-US" sz="4400" b="1" i="1" dirty="0" smtClean="0"/>
              <a:t>(</a:t>
            </a:r>
            <a:r>
              <a:rPr lang="ru-RU" sz="4400" b="1" i="1" dirty="0" err="1" smtClean="0"/>
              <a:t>х</a:t>
            </a:r>
            <a:r>
              <a:rPr lang="ru-RU" i="1" dirty="0" smtClean="0"/>
              <a:t> </a:t>
            </a:r>
            <a:r>
              <a:rPr lang="en-US" i="1" dirty="0" smtClean="0"/>
              <a:t>+</a:t>
            </a:r>
            <a:r>
              <a:rPr lang="ru-RU" i="1" dirty="0" smtClean="0"/>
              <a:t> </a:t>
            </a:r>
            <a:r>
              <a:rPr lang="ru-RU" sz="4400" b="1" i="1" dirty="0" smtClean="0"/>
              <a:t>у</a:t>
            </a:r>
            <a:r>
              <a:rPr lang="en-US" sz="4400" b="1" i="1" dirty="0" smtClean="0"/>
              <a:t>)</a:t>
            </a:r>
            <a:r>
              <a:rPr lang="ru-RU" sz="6000" b="1" i="1" baseline="30000" dirty="0" smtClean="0"/>
              <a:t>2</a:t>
            </a:r>
            <a:r>
              <a:rPr lang="ru-RU" sz="6000" i="1" dirty="0" smtClean="0"/>
              <a:t> </a:t>
            </a:r>
            <a:endParaRPr lang="ru-RU" i="1" dirty="0" smtClean="0"/>
          </a:p>
          <a:p>
            <a:pPr>
              <a:buNone/>
            </a:pPr>
            <a:r>
              <a:rPr lang="en-US" sz="4000" b="1" i="1" dirty="0" smtClean="0"/>
              <a:t>(m</a:t>
            </a:r>
            <a:r>
              <a:rPr lang="en-US" i="1" dirty="0" smtClean="0"/>
              <a:t> +</a:t>
            </a:r>
            <a:r>
              <a:rPr lang="ru-RU" i="1" dirty="0" smtClean="0"/>
              <a:t> </a:t>
            </a:r>
            <a:r>
              <a:rPr lang="en-US" sz="4400" b="1" i="1" dirty="0" smtClean="0"/>
              <a:t>n)</a:t>
            </a:r>
            <a:r>
              <a:rPr lang="ru-RU" sz="6000" b="1" i="1" baseline="30000" dirty="0" smtClean="0"/>
              <a:t>2</a:t>
            </a:r>
            <a:r>
              <a:rPr lang="ru-RU" sz="6000" i="1" dirty="0" smtClean="0"/>
              <a:t> </a:t>
            </a:r>
            <a:endParaRPr lang="ru-RU" i="1" dirty="0" smtClean="0"/>
          </a:p>
          <a:p>
            <a:pPr>
              <a:buFont typeface="Arial" charset="0"/>
              <a:buNone/>
            </a:pPr>
            <a:endParaRPr lang="ru-RU" i="1" dirty="0" smtClean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4786314" y="1285860"/>
            <a:ext cx="4143404" cy="3786214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0" lang="ru-RU" sz="4400" b="1" i="1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lang="ru-RU" sz="4400" b="1" i="1" kern="0" dirty="0" smtClean="0"/>
              <a:t> а</a:t>
            </a:r>
            <a:r>
              <a:rPr lang="ru-RU" sz="3200" b="1" i="1" baseline="30000" dirty="0" smtClean="0"/>
              <a:t> </a:t>
            </a:r>
            <a:r>
              <a:rPr lang="ru-RU" sz="4400" b="1" i="1" baseline="30000" dirty="0" smtClean="0"/>
              <a:t>2</a:t>
            </a:r>
            <a:r>
              <a:rPr lang="ru-RU" sz="3200" b="1" i="1" baseline="30000" dirty="0" smtClean="0"/>
              <a:t> </a:t>
            </a:r>
            <a:r>
              <a:rPr lang="en-US" sz="3200" i="1" kern="0" dirty="0" smtClean="0"/>
              <a:t>+</a:t>
            </a:r>
            <a:r>
              <a:rPr lang="ru-RU" sz="3200" i="1" kern="0" dirty="0" smtClean="0"/>
              <a:t> </a:t>
            </a:r>
            <a:r>
              <a:rPr lang="ru-RU" sz="4400" b="1" i="1" kern="0" dirty="0" smtClean="0">
                <a:solidFill>
                  <a:srgbClr val="FF0000"/>
                </a:solidFill>
              </a:rPr>
              <a:t>2</a:t>
            </a:r>
            <a:r>
              <a:rPr lang="ru-RU" sz="4400" b="1" i="1" kern="0" dirty="0" smtClean="0"/>
              <a:t>ав </a:t>
            </a:r>
            <a:r>
              <a:rPr lang="en-US" sz="3200" i="1" kern="0" dirty="0" smtClean="0"/>
              <a:t>+</a:t>
            </a:r>
            <a:r>
              <a:rPr lang="ru-RU" sz="3200" i="1" kern="0" dirty="0" smtClean="0"/>
              <a:t> </a:t>
            </a:r>
            <a:r>
              <a:rPr lang="ru-RU" sz="4400" b="1" i="1" kern="0" dirty="0" smtClean="0"/>
              <a:t>в</a:t>
            </a:r>
            <a:r>
              <a:rPr lang="ru-RU" sz="4400" b="1" i="1" baseline="30000" dirty="0" smtClean="0"/>
              <a:t>2</a:t>
            </a:r>
            <a:endParaRPr lang="ru-RU" sz="6000" b="1" i="1" kern="0" baseline="30000" dirty="0" smtClean="0"/>
          </a:p>
          <a:p>
            <a:pPr marL="342900" lvl="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0" lang="ru-RU" sz="4400" b="1" i="1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lang="ru-RU" sz="4400" b="1" i="1" kern="0" dirty="0" err="1" smtClean="0"/>
              <a:t>х</a:t>
            </a:r>
            <a:r>
              <a:rPr lang="ru-RU" sz="4400" b="1" i="1" baseline="30000" dirty="0" smtClean="0"/>
              <a:t> 2</a:t>
            </a:r>
            <a:r>
              <a:rPr lang="ru-RU" sz="4400" i="1" kern="0" dirty="0" smtClean="0"/>
              <a:t> </a:t>
            </a:r>
            <a:r>
              <a:rPr lang="en-US" sz="3200" i="1" kern="0" dirty="0" smtClean="0"/>
              <a:t>+</a:t>
            </a:r>
            <a:r>
              <a:rPr lang="ru-RU" sz="3200" i="1" kern="0" dirty="0" smtClean="0"/>
              <a:t> </a:t>
            </a:r>
            <a:r>
              <a:rPr lang="ru-RU" sz="4400" b="1" i="1" kern="0" dirty="0" smtClean="0">
                <a:solidFill>
                  <a:srgbClr val="FF0000"/>
                </a:solidFill>
              </a:rPr>
              <a:t>2</a:t>
            </a:r>
            <a:r>
              <a:rPr lang="ru-RU" sz="4000" b="1" i="1" kern="0" dirty="0" smtClean="0"/>
              <a:t>ху</a:t>
            </a:r>
            <a:r>
              <a:rPr lang="ru-RU" sz="3200" i="1" kern="0" dirty="0" smtClean="0"/>
              <a:t> </a:t>
            </a:r>
            <a:r>
              <a:rPr lang="en-US" sz="3200" i="1" kern="0" dirty="0" smtClean="0"/>
              <a:t>+</a:t>
            </a:r>
            <a:r>
              <a:rPr lang="ru-RU" sz="3200" i="1" kern="0" dirty="0" smtClean="0"/>
              <a:t> </a:t>
            </a:r>
            <a:r>
              <a:rPr lang="ru-RU" sz="4000" b="1" i="1" kern="0" dirty="0" smtClean="0"/>
              <a:t>у</a:t>
            </a:r>
            <a:r>
              <a:rPr lang="ru-RU" sz="4400" b="1" i="1" baseline="30000" dirty="0" smtClean="0"/>
              <a:t>2</a:t>
            </a:r>
            <a:endParaRPr lang="ru-RU" sz="6000" b="1" i="1" kern="0" baseline="30000" dirty="0" smtClean="0"/>
          </a:p>
          <a:p>
            <a:pPr marL="342900" lvl="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ru-RU" sz="3600" b="1" i="1" kern="0" dirty="0" smtClean="0"/>
              <a:t>= </a:t>
            </a:r>
            <a:r>
              <a:rPr lang="en-US" sz="4000" b="1" i="1" kern="0" dirty="0" smtClean="0"/>
              <a:t>m</a:t>
            </a:r>
            <a:r>
              <a:rPr lang="ru-RU" sz="2800" b="1" i="1" dirty="0" smtClean="0"/>
              <a:t> </a:t>
            </a:r>
            <a:r>
              <a:rPr lang="ru-RU" sz="4000" b="1" i="1" baseline="30000" dirty="0" smtClean="0"/>
              <a:t>2</a:t>
            </a:r>
            <a:r>
              <a:rPr lang="en-US" sz="2800" i="1" kern="0" baseline="30000" dirty="0" smtClean="0"/>
              <a:t> </a:t>
            </a:r>
            <a:r>
              <a:rPr lang="en-US" sz="2800" i="1" kern="0" dirty="0" smtClean="0"/>
              <a:t>+</a:t>
            </a:r>
            <a:r>
              <a:rPr lang="ru-RU" sz="2800" i="1" kern="0" dirty="0" smtClean="0"/>
              <a:t> </a:t>
            </a:r>
            <a:r>
              <a:rPr lang="ru-RU" sz="4000" b="1" i="1" kern="0" dirty="0" smtClean="0">
                <a:solidFill>
                  <a:srgbClr val="FF0000"/>
                </a:solidFill>
              </a:rPr>
              <a:t>2</a:t>
            </a:r>
            <a:r>
              <a:rPr lang="en-US" sz="4000" b="1" i="1" kern="0" dirty="0" err="1" smtClean="0"/>
              <a:t>mn</a:t>
            </a:r>
            <a:r>
              <a:rPr lang="ru-RU" sz="4000" b="1" i="1" kern="0" dirty="0" smtClean="0"/>
              <a:t> </a:t>
            </a:r>
            <a:r>
              <a:rPr lang="en-US" sz="2800" i="1" kern="0" dirty="0" smtClean="0"/>
              <a:t>+</a:t>
            </a:r>
            <a:r>
              <a:rPr lang="ru-RU" sz="2800" i="1" kern="0" dirty="0" smtClean="0"/>
              <a:t> </a:t>
            </a:r>
            <a:r>
              <a:rPr lang="en-US" sz="4000" b="1" i="1" kern="0" dirty="0" smtClean="0"/>
              <a:t>n</a:t>
            </a:r>
            <a:r>
              <a:rPr lang="ru-RU" sz="4000" b="1" i="1" baseline="30000" dirty="0" smtClean="0"/>
              <a:t>2</a:t>
            </a:r>
            <a:endParaRPr kumimoji="0" lang="ru-RU" sz="2800" b="0" i="1" u="none" strike="noStrike" kern="0" cap="none" spc="0" normalizeH="0" baseline="3000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1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Запишите выражения: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3000364" y="1428736"/>
            <a:ext cx="5543560" cy="37861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None/>
            </a:pPr>
            <a:r>
              <a:rPr lang="ru-RU" dirty="0" smtClean="0"/>
              <a:t>Квадрат разности    </a:t>
            </a:r>
            <a:r>
              <a:rPr lang="ru-RU" sz="4400" b="1" i="1" dirty="0" smtClean="0"/>
              <a:t>а</a:t>
            </a:r>
            <a:r>
              <a:rPr lang="ru-RU" i="1" dirty="0" smtClean="0"/>
              <a:t> </a:t>
            </a:r>
            <a:r>
              <a:rPr lang="ru-RU" dirty="0" smtClean="0"/>
              <a:t>и</a:t>
            </a:r>
            <a:r>
              <a:rPr lang="ru-RU" i="1" dirty="0" smtClean="0"/>
              <a:t> </a:t>
            </a:r>
            <a:r>
              <a:rPr lang="ru-RU" sz="4400" b="1" i="1" dirty="0" smtClean="0"/>
              <a:t>в</a:t>
            </a:r>
            <a:r>
              <a:rPr lang="ru-RU" sz="6000" i="1" dirty="0" smtClean="0"/>
              <a:t> </a:t>
            </a:r>
          </a:p>
          <a:p>
            <a:pPr>
              <a:buNone/>
            </a:pPr>
            <a:r>
              <a:rPr lang="ru-RU" dirty="0" smtClean="0"/>
              <a:t>Квадрат разности</a:t>
            </a:r>
            <a:r>
              <a:rPr lang="en-US" dirty="0" smtClean="0"/>
              <a:t> </a:t>
            </a:r>
            <a:r>
              <a:rPr lang="ru-RU" dirty="0" smtClean="0"/>
              <a:t>   </a:t>
            </a:r>
            <a:r>
              <a:rPr lang="ru-RU" sz="4400" b="1" i="1" dirty="0" err="1" smtClean="0"/>
              <a:t>х</a:t>
            </a:r>
            <a:r>
              <a:rPr lang="ru-RU" i="1" dirty="0" smtClean="0"/>
              <a:t> </a:t>
            </a:r>
            <a:r>
              <a:rPr lang="ru-RU" dirty="0" smtClean="0"/>
              <a:t>и</a:t>
            </a:r>
            <a:r>
              <a:rPr lang="ru-RU" i="1" dirty="0" smtClean="0"/>
              <a:t> </a:t>
            </a:r>
            <a:r>
              <a:rPr lang="ru-RU" sz="4400" b="1" i="1" dirty="0" smtClean="0"/>
              <a:t>у</a:t>
            </a:r>
            <a:r>
              <a:rPr lang="ru-RU" sz="6000" i="1" dirty="0" smtClean="0"/>
              <a:t> 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Квадрат разности </a:t>
            </a:r>
            <a:r>
              <a:rPr lang="ru-RU" i="1" dirty="0" smtClean="0"/>
              <a:t>  </a:t>
            </a:r>
            <a:r>
              <a:rPr lang="en-US" sz="4000" b="1" i="1" dirty="0" smtClean="0"/>
              <a:t>m</a:t>
            </a:r>
            <a:r>
              <a:rPr lang="en-US" i="1" dirty="0" smtClean="0"/>
              <a:t> </a:t>
            </a:r>
            <a:r>
              <a:rPr lang="ru-RU" dirty="0" smtClean="0"/>
              <a:t>и</a:t>
            </a:r>
            <a:r>
              <a:rPr lang="ru-RU" i="1" dirty="0" smtClean="0"/>
              <a:t> </a:t>
            </a:r>
            <a:r>
              <a:rPr lang="en-US" sz="4400" b="1" i="1" dirty="0" smtClean="0"/>
              <a:t>n</a:t>
            </a:r>
            <a:r>
              <a:rPr lang="ru-RU" sz="6000" i="1" dirty="0" smtClean="0"/>
              <a:t> </a:t>
            </a:r>
            <a:endParaRPr lang="ru-RU" i="1" dirty="0" smtClean="0"/>
          </a:p>
          <a:p>
            <a:pPr>
              <a:buFont typeface="Arial" charset="0"/>
              <a:buNone/>
            </a:pPr>
            <a:endParaRPr lang="ru-RU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7758138" cy="65403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Представьте в виде произведения: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500298" y="1285860"/>
            <a:ext cx="2286016" cy="37861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en-US" sz="4400" b="1" i="1" dirty="0" smtClean="0"/>
              <a:t>(</a:t>
            </a:r>
            <a:r>
              <a:rPr lang="ru-RU" sz="4400" b="1" i="1" dirty="0" smtClean="0"/>
              <a:t>а -</a:t>
            </a:r>
            <a:r>
              <a:rPr lang="ru-RU" i="1" dirty="0" smtClean="0"/>
              <a:t> </a:t>
            </a:r>
            <a:r>
              <a:rPr lang="ru-RU" sz="4400" b="1" i="1" dirty="0" smtClean="0"/>
              <a:t>в</a:t>
            </a:r>
            <a:r>
              <a:rPr lang="en-US" sz="4400" b="1" i="1" dirty="0" smtClean="0"/>
              <a:t>)</a:t>
            </a:r>
            <a:r>
              <a:rPr lang="ru-RU" sz="6000" b="1" i="1" baseline="30000" dirty="0" smtClean="0"/>
              <a:t>2</a:t>
            </a:r>
            <a:r>
              <a:rPr lang="ru-RU" sz="6000" i="1" dirty="0" smtClean="0"/>
              <a:t> </a:t>
            </a:r>
          </a:p>
          <a:p>
            <a:pPr>
              <a:buNone/>
            </a:pPr>
            <a:r>
              <a:rPr lang="en-US" sz="4400" b="1" i="1" dirty="0" smtClean="0"/>
              <a:t>(</a:t>
            </a:r>
            <a:r>
              <a:rPr lang="ru-RU" sz="4400" b="1" i="1" dirty="0" err="1" smtClean="0"/>
              <a:t>х</a:t>
            </a:r>
            <a:r>
              <a:rPr lang="ru-RU" sz="4400" b="1" i="1" dirty="0" smtClean="0"/>
              <a:t> -</a:t>
            </a:r>
            <a:r>
              <a:rPr lang="ru-RU" i="1" dirty="0" smtClean="0"/>
              <a:t> </a:t>
            </a:r>
            <a:r>
              <a:rPr lang="ru-RU" sz="4400" b="1" i="1" dirty="0" smtClean="0"/>
              <a:t>у</a:t>
            </a:r>
            <a:r>
              <a:rPr lang="en-US" sz="4400" b="1" i="1" dirty="0" smtClean="0"/>
              <a:t>)</a:t>
            </a:r>
            <a:r>
              <a:rPr lang="ru-RU" sz="6000" b="1" i="1" baseline="30000" dirty="0" smtClean="0"/>
              <a:t>2</a:t>
            </a:r>
            <a:r>
              <a:rPr lang="ru-RU" sz="6000" i="1" dirty="0" smtClean="0"/>
              <a:t> </a:t>
            </a:r>
            <a:endParaRPr lang="ru-RU" i="1" dirty="0" smtClean="0"/>
          </a:p>
          <a:p>
            <a:pPr>
              <a:buNone/>
            </a:pPr>
            <a:r>
              <a:rPr lang="en-US" sz="4000" b="1" i="1" dirty="0" smtClean="0"/>
              <a:t>(m</a:t>
            </a:r>
            <a:r>
              <a:rPr lang="ru-RU" sz="4000" b="1" i="1" dirty="0" smtClean="0"/>
              <a:t> -</a:t>
            </a:r>
            <a:r>
              <a:rPr lang="ru-RU" i="1" dirty="0" smtClean="0"/>
              <a:t> </a:t>
            </a:r>
            <a:r>
              <a:rPr lang="en-US" sz="4400" b="1" i="1" dirty="0" smtClean="0"/>
              <a:t>n)</a:t>
            </a:r>
            <a:r>
              <a:rPr lang="ru-RU" sz="6000" b="1" i="1" baseline="30000" dirty="0" smtClean="0"/>
              <a:t>2</a:t>
            </a:r>
            <a:r>
              <a:rPr lang="ru-RU" sz="6000" i="1" dirty="0" smtClean="0"/>
              <a:t> </a:t>
            </a:r>
            <a:endParaRPr lang="ru-RU" i="1" dirty="0" smtClean="0"/>
          </a:p>
          <a:p>
            <a:pPr>
              <a:buFont typeface="Arial" charset="0"/>
              <a:buNone/>
            </a:pPr>
            <a:endParaRPr lang="ru-RU" i="1" dirty="0" smtClean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4786314" y="1285860"/>
            <a:ext cx="4143404" cy="3786188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0" lang="ru-RU" sz="4400" b="1" i="1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lang="en-US" sz="4400" b="1" i="1" kern="0" dirty="0" smtClean="0"/>
              <a:t>(</a:t>
            </a:r>
            <a:r>
              <a:rPr lang="ru-RU" sz="4400" b="1" i="1" kern="0" dirty="0" smtClean="0"/>
              <a:t>а</a:t>
            </a:r>
            <a:r>
              <a:rPr lang="ru-RU" sz="3200" b="1" i="1" kern="0" dirty="0" smtClean="0"/>
              <a:t> -</a:t>
            </a:r>
            <a:r>
              <a:rPr lang="ru-RU" sz="3200" i="1" kern="0" dirty="0" smtClean="0"/>
              <a:t> </a:t>
            </a:r>
            <a:r>
              <a:rPr lang="ru-RU" sz="4400" b="1" i="1" kern="0" dirty="0" smtClean="0"/>
              <a:t>в</a:t>
            </a:r>
            <a:r>
              <a:rPr lang="en-US" sz="4400" b="1" i="1" kern="0" dirty="0" smtClean="0"/>
              <a:t>)(</a:t>
            </a:r>
            <a:r>
              <a:rPr lang="ru-RU" sz="4400" b="1" i="1" kern="0" dirty="0" smtClean="0"/>
              <a:t>а </a:t>
            </a:r>
            <a:r>
              <a:rPr lang="ru-RU" sz="3200" b="1" i="1" kern="0" dirty="0" smtClean="0"/>
              <a:t>-</a:t>
            </a:r>
            <a:r>
              <a:rPr lang="ru-RU" sz="3200" i="1" kern="0" dirty="0" smtClean="0"/>
              <a:t> </a:t>
            </a:r>
            <a:r>
              <a:rPr lang="ru-RU" sz="4400" b="1" i="1" kern="0" dirty="0" smtClean="0"/>
              <a:t>в</a:t>
            </a:r>
            <a:r>
              <a:rPr lang="en-US" sz="4400" b="1" i="1" kern="0" dirty="0" smtClean="0"/>
              <a:t>)</a:t>
            </a:r>
            <a:r>
              <a:rPr lang="ru-RU" sz="6000" i="1" kern="0" dirty="0" smtClean="0"/>
              <a:t> </a:t>
            </a:r>
            <a:endParaRPr kumimoji="0" lang="ru-RU" sz="6000" b="0" i="1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0" lang="ru-RU" sz="4400" b="1" i="1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lang="en-US" sz="4400" b="1" i="1" kern="0" dirty="0" smtClean="0"/>
              <a:t>(</a:t>
            </a:r>
            <a:r>
              <a:rPr lang="ru-RU" sz="4400" b="1" i="1" kern="0" dirty="0" err="1" smtClean="0"/>
              <a:t>х</a:t>
            </a:r>
            <a:r>
              <a:rPr lang="ru-RU" sz="3200" b="1" i="1" kern="0" dirty="0" smtClean="0"/>
              <a:t> -</a:t>
            </a:r>
            <a:r>
              <a:rPr lang="ru-RU" sz="3200" i="1" kern="0" dirty="0" smtClean="0"/>
              <a:t> </a:t>
            </a:r>
            <a:r>
              <a:rPr lang="ru-RU" sz="4400" b="1" i="1" kern="0" dirty="0" smtClean="0"/>
              <a:t>у</a:t>
            </a:r>
            <a:r>
              <a:rPr lang="en-US" sz="4400" b="1" i="1" kern="0" dirty="0" smtClean="0"/>
              <a:t>)(</a:t>
            </a:r>
            <a:r>
              <a:rPr lang="ru-RU" sz="4400" b="1" i="1" kern="0" dirty="0" err="1" smtClean="0"/>
              <a:t>х</a:t>
            </a:r>
            <a:r>
              <a:rPr lang="ru-RU" sz="3200" b="1" i="1" kern="0" dirty="0" smtClean="0"/>
              <a:t> -</a:t>
            </a:r>
            <a:r>
              <a:rPr lang="ru-RU" sz="3200" i="1" kern="0" dirty="0" smtClean="0"/>
              <a:t> </a:t>
            </a:r>
            <a:r>
              <a:rPr lang="ru-RU" sz="4400" b="1" i="1" kern="0" dirty="0" smtClean="0"/>
              <a:t>у</a:t>
            </a:r>
            <a:r>
              <a:rPr lang="en-US" sz="4400" b="1" i="1" kern="0" dirty="0" smtClean="0"/>
              <a:t>)</a:t>
            </a:r>
            <a:r>
              <a:rPr lang="ru-RU" sz="6000" i="1" kern="0" dirty="0" smtClean="0"/>
              <a:t> </a:t>
            </a:r>
            <a:endParaRPr kumimoji="0" lang="ru-RU" sz="3200" b="0" i="1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4000" b="1" i="1" kern="0" dirty="0" smtClean="0"/>
              <a:t>= </a:t>
            </a:r>
            <a:r>
              <a:rPr lang="en-US" sz="4000" b="1" i="1" kern="0" dirty="0" smtClean="0"/>
              <a:t>(m</a:t>
            </a:r>
            <a:r>
              <a:rPr lang="ru-RU" sz="3200" b="1" i="1" kern="0" dirty="0" smtClean="0"/>
              <a:t> -</a:t>
            </a:r>
            <a:r>
              <a:rPr lang="ru-RU" sz="3200" i="1" kern="0" dirty="0" smtClean="0"/>
              <a:t> </a:t>
            </a:r>
            <a:r>
              <a:rPr lang="en-US" sz="4400" b="1" i="1" kern="0" dirty="0" smtClean="0"/>
              <a:t>n)</a:t>
            </a:r>
            <a:r>
              <a:rPr lang="en-US" sz="4000" b="1" i="1" kern="0" dirty="0" smtClean="0"/>
              <a:t>(m</a:t>
            </a:r>
            <a:r>
              <a:rPr lang="ru-RU" sz="3200" b="1" i="1" kern="0" dirty="0" smtClean="0"/>
              <a:t> -</a:t>
            </a:r>
            <a:r>
              <a:rPr lang="ru-RU" sz="3200" i="1" kern="0" dirty="0" smtClean="0"/>
              <a:t> </a:t>
            </a:r>
            <a:r>
              <a:rPr lang="en-US" sz="4400" b="1" i="1" kern="0" dirty="0" smtClean="0"/>
              <a:t>n)</a:t>
            </a:r>
            <a:r>
              <a:rPr lang="ru-RU" sz="6000" b="1" i="1" kern="0" baseline="30000" dirty="0" smtClean="0"/>
              <a:t> </a:t>
            </a:r>
            <a:endParaRPr kumimoji="0" lang="ru-RU" sz="3200" b="0" i="1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1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7758138" cy="65403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Выполните умножение и приведите подобные слагаемые: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4786314" y="1285860"/>
            <a:ext cx="4143404" cy="3786214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0" lang="ru-RU" sz="4400" b="1" i="1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lang="ru-RU" sz="4400" b="1" i="1" kern="0" dirty="0" smtClean="0"/>
              <a:t> а</a:t>
            </a:r>
            <a:r>
              <a:rPr lang="ru-RU" sz="3200" b="1" i="1" baseline="30000" dirty="0" smtClean="0"/>
              <a:t> </a:t>
            </a:r>
            <a:r>
              <a:rPr lang="ru-RU" sz="4400" b="1" i="1" baseline="30000" dirty="0" smtClean="0"/>
              <a:t>2</a:t>
            </a:r>
            <a:r>
              <a:rPr lang="ru-RU" sz="3200" b="1" i="1" baseline="30000" dirty="0" smtClean="0"/>
              <a:t> </a:t>
            </a:r>
            <a:r>
              <a:rPr lang="ru-RU" sz="3200" b="1" i="1" kern="0" dirty="0" smtClean="0">
                <a:solidFill>
                  <a:srgbClr val="FF0000"/>
                </a:solidFill>
              </a:rPr>
              <a:t>– </a:t>
            </a:r>
            <a:r>
              <a:rPr lang="ru-RU" sz="4400" b="1" i="1" kern="0" dirty="0" smtClean="0">
                <a:solidFill>
                  <a:srgbClr val="FF0000"/>
                </a:solidFill>
              </a:rPr>
              <a:t>2</a:t>
            </a:r>
            <a:r>
              <a:rPr lang="ru-RU" sz="4400" b="1" i="1" kern="0" dirty="0" smtClean="0"/>
              <a:t>ав </a:t>
            </a:r>
            <a:r>
              <a:rPr lang="en-US" sz="3200" i="1" kern="0" dirty="0" smtClean="0"/>
              <a:t>+</a:t>
            </a:r>
            <a:r>
              <a:rPr lang="ru-RU" sz="3200" i="1" kern="0" dirty="0" smtClean="0"/>
              <a:t> </a:t>
            </a:r>
            <a:r>
              <a:rPr lang="ru-RU" sz="4400" b="1" i="1" kern="0" dirty="0" smtClean="0"/>
              <a:t>в</a:t>
            </a:r>
            <a:r>
              <a:rPr lang="ru-RU" sz="4400" b="1" i="1" baseline="30000" dirty="0" smtClean="0"/>
              <a:t>2</a:t>
            </a:r>
            <a:endParaRPr lang="ru-RU" sz="6000" b="1" i="1" kern="0" baseline="30000" dirty="0" smtClean="0"/>
          </a:p>
          <a:p>
            <a:pPr marL="342900" lvl="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0" lang="ru-RU" sz="4400" b="1" i="1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lang="ru-RU" sz="4400" b="1" i="1" kern="0" dirty="0" err="1" smtClean="0"/>
              <a:t>х</a:t>
            </a:r>
            <a:r>
              <a:rPr lang="ru-RU" sz="4400" b="1" i="1" baseline="30000" dirty="0" smtClean="0"/>
              <a:t> 2</a:t>
            </a:r>
            <a:r>
              <a:rPr lang="ru-RU" sz="4400" i="1" kern="0" dirty="0" smtClean="0"/>
              <a:t> </a:t>
            </a:r>
            <a:r>
              <a:rPr lang="ru-RU" sz="3200" b="1" i="1" kern="0" dirty="0" smtClean="0">
                <a:solidFill>
                  <a:srgbClr val="FF0000"/>
                </a:solidFill>
              </a:rPr>
              <a:t>–</a:t>
            </a:r>
            <a:r>
              <a:rPr lang="ru-RU" sz="3200" i="1" kern="0" dirty="0" smtClean="0"/>
              <a:t> </a:t>
            </a:r>
            <a:r>
              <a:rPr lang="ru-RU" sz="4400" b="1" i="1" kern="0" dirty="0" smtClean="0">
                <a:solidFill>
                  <a:srgbClr val="FF0000"/>
                </a:solidFill>
              </a:rPr>
              <a:t>2</a:t>
            </a:r>
            <a:r>
              <a:rPr lang="ru-RU" sz="4000" b="1" i="1" kern="0" dirty="0" smtClean="0"/>
              <a:t>ху </a:t>
            </a:r>
            <a:r>
              <a:rPr lang="en-US" sz="3200" i="1" kern="0" dirty="0" smtClean="0"/>
              <a:t>+</a:t>
            </a:r>
            <a:r>
              <a:rPr lang="ru-RU" sz="3200" i="1" kern="0" dirty="0" smtClean="0"/>
              <a:t> </a:t>
            </a:r>
            <a:r>
              <a:rPr lang="ru-RU" sz="4000" b="1" i="1" kern="0" dirty="0" smtClean="0"/>
              <a:t>у</a:t>
            </a:r>
            <a:r>
              <a:rPr lang="ru-RU" sz="4400" b="1" i="1" baseline="30000" dirty="0" smtClean="0"/>
              <a:t>2</a:t>
            </a:r>
            <a:endParaRPr lang="ru-RU" sz="6000" b="1" i="1" kern="0" baseline="30000" dirty="0" smtClean="0"/>
          </a:p>
          <a:p>
            <a:pPr marL="342900" lvl="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ru-RU" sz="3600" b="1" i="1" kern="0" dirty="0" smtClean="0"/>
              <a:t>= </a:t>
            </a:r>
            <a:r>
              <a:rPr lang="en-US" sz="4000" b="1" i="1" kern="0" dirty="0" smtClean="0"/>
              <a:t>m</a:t>
            </a:r>
            <a:r>
              <a:rPr lang="ru-RU" sz="2800" b="1" i="1" dirty="0" smtClean="0"/>
              <a:t> </a:t>
            </a:r>
            <a:r>
              <a:rPr lang="ru-RU" sz="4000" b="1" i="1" baseline="30000" dirty="0" smtClean="0"/>
              <a:t>2</a:t>
            </a:r>
            <a:r>
              <a:rPr lang="en-US" sz="2800" i="1" kern="0" baseline="30000" dirty="0" smtClean="0"/>
              <a:t> </a:t>
            </a:r>
            <a:r>
              <a:rPr lang="ru-RU" sz="2800" b="1" i="1" kern="0" dirty="0" smtClean="0">
                <a:solidFill>
                  <a:srgbClr val="FF0000"/>
                </a:solidFill>
              </a:rPr>
              <a:t>– </a:t>
            </a:r>
            <a:r>
              <a:rPr lang="ru-RU" sz="4000" b="1" i="1" kern="0" dirty="0" smtClean="0">
                <a:solidFill>
                  <a:srgbClr val="FF0000"/>
                </a:solidFill>
              </a:rPr>
              <a:t>2</a:t>
            </a:r>
            <a:r>
              <a:rPr lang="en-US" sz="4000" b="1" i="1" kern="0" dirty="0" err="1" smtClean="0"/>
              <a:t>mn</a:t>
            </a:r>
            <a:r>
              <a:rPr lang="ru-RU" sz="4000" b="1" i="1" kern="0" dirty="0" smtClean="0"/>
              <a:t> </a:t>
            </a:r>
            <a:r>
              <a:rPr lang="en-US" sz="2800" i="1" kern="0" dirty="0" smtClean="0"/>
              <a:t>+</a:t>
            </a:r>
            <a:r>
              <a:rPr lang="ru-RU" sz="2800" i="1" kern="0" dirty="0" smtClean="0"/>
              <a:t> </a:t>
            </a:r>
            <a:r>
              <a:rPr lang="en-US" sz="4000" b="1" i="1" kern="0" dirty="0" smtClean="0"/>
              <a:t>n</a:t>
            </a:r>
            <a:r>
              <a:rPr lang="ru-RU" sz="4000" b="1" i="1" baseline="30000" dirty="0" smtClean="0"/>
              <a:t>2</a:t>
            </a:r>
            <a:endParaRPr kumimoji="0" lang="ru-RU" sz="2800" b="0" i="1" u="none" strike="noStrike" kern="0" cap="none" spc="0" normalizeH="0" baseline="3000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1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2500298" y="1285860"/>
            <a:ext cx="2286016" cy="3786188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4400" b="1" i="1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 -</a:t>
            </a:r>
            <a:r>
              <a:rPr kumimoji="0" lang="ru-RU" sz="3200" b="0" i="1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400" b="1" i="1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</a:t>
            </a:r>
            <a:r>
              <a:rPr kumimoji="0" lang="en-US" sz="4400" b="1" i="1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ru-RU" sz="6000" b="1" i="1" u="none" strike="noStrike" kern="0" cap="none" spc="0" normalizeH="0" baseline="3000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6000" b="0" i="1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4400" b="1" i="1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 -</a:t>
            </a:r>
            <a:r>
              <a:rPr kumimoji="0" lang="ru-RU" sz="3200" b="0" i="1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400" b="1" i="1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en-US" sz="4400" b="1" i="1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ru-RU" sz="6000" b="1" i="1" u="none" strike="noStrike" kern="0" cap="none" spc="0" normalizeH="0" baseline="3000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6000" b="0" i="1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1" u="none" strike="noStrike" kern="0" cap="none" spc="0" normalizeH="0" baseline="0" noProof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(m</a:t>
            </a:r>
            <a:r>
              <a:rPr kumimoji="0" lang="ru-RU" sz="4000" b="1" i="1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</a:t>
            </a:r>
            <a:r>
              <a:rPr kumimoji="0" lang="ru-RU" sz="3200" b="0" i="1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400" b="1" i="1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n)</a:t>
            </a:r>
            <a:r>
              <a:rPr kumimoji="0" lang="ru-RU" sz="6000" b="1" i="1" u="none" strike="noStrike" kern="0" cap="none" spc="0" normalizeH="0" baseline="3000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6000" b="0" i="1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1" u="none" strike="noStrike" kern="0" cap="none" spc="0" normalizeH="0" baseline="0" noProof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1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214546" y="1357298"/>
            <a:ext cx="500066" cy="50006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285984" y="2928934"/>
            <a:ext cx="500066" cy="50006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072066" y="1285860"/>
            <a:ext cx="500066" cy="50006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000628" y="2928934"/>
            <a:ext cx="500066" cy="50006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7829576" cy="65403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Квадраты суммы и разности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285860"/>
            <a:ext cx="8229600" cy="2357454"/>
          </a:xfrm>
        </p:spPr>
        <p:txBody>
          <a:bodyPr rtlCol="0">
            <a:normAutofit fontScale="77500" lnSpcReduction="2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600" dirty="0" smtClean="0"/>
              <a:t>(</a:t>
            </a:r>
            <a:r>
              <a:rPr lang="ru-RU" sz="6600" i="1" dirty="0" smtClean="0"/>
              <a:t>а</a:t>
            </a:r>
            <a:r>
              <a:rPr lang="ru-RU" sz="6600" dirty="0" smtClean="0"/>
              <a:t> + </a:t>
            </a:r>
            <a:r>
              <a:rPr lang="en-US" sz="6600" i="1" dirty="0" smtClean="0"/>
              <a:t>b</a:t>
            </a:r>
            <a:r>
              <a:rPr lang="en-US" sz="6600" dirty="0" smtClean="0"/>
              <a:t>)</a:t>
            </a:r>
            <a:r>
              <a:rPr lang="en-US" sz="6600" baseline="30000" dirty="0" smtClean="0"/>
              <a:t>2</a:t>
            </a:r>
            <a:r>
              <a:rPr lang="en-US" sz="6600" dirty="0" smtClean="0"/>
              <a:t> = </a:t>
            </a:r>
            <a:r>
              <a:rPr lang="en-US" sz="6600" i="1" dirty="0" smtClean="0"/>
              <a:t>a</a:t>
            </a:r>
            <a:r>
              <a:rPr lang="en-US" sz="6600" baseline="30000" dirty="0" smtClean="0"/>
              <a:t>2</a:t>
            </a:r>
            <a:r>
              <a:rPr lang="en-US" sz="6600" dirty="0" smtClean="0"/>
              <a:t> + 2</a:t>
            </a:r>
            <a:r>
              <a:rPr lang="en-US" sz="6600" i="1" dirty="0" smtClean="0"/>
              <a:t>ab</a:t>
            </a:r>
            <a:r>
              <a:rPr lang="en-US" sz="6600" dirty="0" smtClean="0"/>
              <a:t> + </a:t>
            </a:r>
            <a:r>
              <a:rPr lang="en-US" sz="6600" i="1" dirty="0" smtClean="0"/>
              <a:t>b</a:t>
            </a:r>
            <a:r>
              <a:rPr lang="en-US" sz="6600" baseline="30000" dirty="0" smtClean="0"/>
              <a:t>2</a:t>
            </a:r>
            <a:r>
              <a:rPr lang="en-US" sz="6600" dirty="0" smtClean="0"/>
              <a:t> </a:t>
            </a:r>
            <a:endParaRPr lang="ru-RU" sz="6600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600" dirty="0" smtClean="0"/>
              <a:t> 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600" dirty="0" smtClean="0"/>
              <a:t>(</a:t>
            </a:r>
            <a:r>
              <a:rPr lang="ru-RU" sz="6600" i="1" dirty="0" smtClean="0"/>
              <a:t>а</a:t>
            </a:r>
            <a:r>
              <a:rPr lang="ru-RU" sz="6600" dirty="0" smtClean="0"/>
              <a:t> - </a:t>
            </a:r>
            <a:r>
              <a:rPr lang="en-US" sz="6600" i="1" dirty="0" smtClean="0"/>
              <a:t>b</a:t>
            </a:r>
            <a:r>
              <a:rPr lang="ru-RU" sz="6600" dirty="0" smtClean="0"/>
              <a:t>)</a:t>
            </a:r>
            <a:r>
              <a:rPr lang="ru-RU" sz="6600" baseline="30000" dirty="0" smtClean="0"/>
              <a:t>2</a:t>
            </a:r>
            <a:r>
              <a:rPr lang="ru-RU" sz="6600" dirty="0" smtClean="0"/>
              <a:t> = </a:t>
            </a:r>
            <a:r>
              <a:rPr lang="en-US" sz="6600" i="1" dirty="0" smtClean="0"/>
              <a:t>a</a:t>
            </a:r>
            <a:r>
              <a:rPr lang="ru-RU" sz="6600" baseline="30000" dirty="0" smtClean="0"/>
              <a:t>2</a:t>
            </a:r>
            <a:r>
              <a:rPr lang="ru-RU" sz="6600" dirty="0" smtClean="0"/>
              <a:t> - 2</a:t>
            </a:r>
            <a:r>
              <a:rPr lang="en-US" sz="6600" i="1" dirty="0" err="1" smtClean="0"/>
              <a:t>ab</a:t>
            </a:r>
            <a:r>
              <a:rPr lang="ru-RU" sz="6600" dirty="0" smtClean="0"/>
              <a:t> + </a:t>
            </a:r>
            <a:r>
              <a:rPr lang="en-US" sz="6600" i="1" dirty="0" smtClean="0"/>
              <a:t>b</a:t>
            </a:r>
            <a:r>
              <a:rPr lang="ru-RU" sz="6600" baseline="30000" dirty="0" smtClean="0"/>
              <a:t>2 </a:t>
            </a:r>
            <a:endParaRPr lang="ru-RU" sz="6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ru-RU" sz="3600" dirty="0" smtClean="0"/>
              <a:t>Задание                                ответ</a:t>
            </a:r>
          </a:p>
          <a:p>
            <a:pPr>
              <a:buFont typeface="Arial" charset="0"/>
              <a:buNone/>
            </a:pPr>
            <a:r>
              <a:rPr lang="ru-RU" sz="3600" dirty="0" smtClean="0"/>
              <a:t>(</a:t>
            </a:r>
            <a:r>
              <a:rPr lang="ru-RU" sz="3600" i="1" dirty="0" smtClean="0"/>
              <a:t>с</a:t>
            </a:r>
            <a:r>
              <a:rPr lang="en-US" sz="3600" dirty="0" smtClean="0"/>
              <a:t> + 11)</a:t>
            </a:r>
            <a:r>
              <a:rPr lang="en-US" sz="3600" baseline="30000" dirty="0" smtClean="0"/>
              <a:t>2</a:t>
            </a:r>
            <a:r>
              <a:rPr lang="ru-RU" sz="3600" baseline="30000" dirty="0" smtClean="0"/>
              <a:t>                                     </a:t>
            </a:r>
            <a:r>
              <a:rPr lang="ru-RU" sz="3600" i="1" dirty="0" smtClean="0"/>
              <a:t>с</a:t>
            </a:r>
            <a:r>
              <a:rPr lang="ru-RU" sz="3600" baseline="30000" dirty="0" smtClean="0"/>
              <a:t>2</a:t>
            </a:r>
            <a:r>
              <a:rPr lang="ru-RU" sz="3600" dirty="0" smtClean="0"/>
              <a:t> + 22</a:t>
            </a:r>
            <a:r>
              <a:rPr lang="ru-RU" sz="3600" i="1" dirty="0" smtClean="0"/>
              <a:t>с</a:t>
            </a:r>
            <a:r>
              <a:rPr lang="ru-RU" sz="3600" dirty="0" smtClean="0"/>
              <a:t> + 121</a:t>
            </a:r>
            <a:endParaRPr lang="ru-RU" sz="3600" baseline="30000" dirty="0" smtClean="0"/>
          </a:p>
          <a:p>
            <a:pPr>
              <a:buFont typeface="Arial" charset="0"/>
              <a:buNone/>
            </a:pPr>
            <a:r>
              <a:rPr lang="en-US" sz="3600" dirty="0" smtClean="0"/>
              <a:t>(7</a:t>
            </a:r>
            <a:r>
              <a:rPr lang="ru-RU" sz="3600" i="1" dirty="0" smtClean="0"/>
              <a:t>у</a:t>
            </a:r>
            <a:r>
              <a:rPr lang="ru-RU" sz="3600" dirty="0" smtClean="0"/>
              <a:t> + 6)</a:t>
            </a:r>
            <a:r>
              <a:rPr lang="ru-RU" sz="3600" baseline="30000" dirty="0" smtClean="0"/>
              <a:t>2                                   </a:t>
            </a:r>
            <a:r>
              <a:rPr lang="ru-RU" sz="3600" dirty="0" smtClean="0"/>
              <a:t>49</a:t>
            </a:r>
            <a:r>
              <a:rPr lang="ru-RU" sz="3600" i="1" dirty="0" smtClean="0"/>
              <a:t>у</a:t>
            </a:r>
            <a:r>
              <a:rPr lang="ru-RU" sz="3600" baseline="30000" dirty="0" smtClean="0"/>
              <a:t>2</a:t>
            </a:r>
            <a:r>
              <a:rPr lang="ru-RU" sz="3600" dirty="0" smtClean="0"/>
              <a:t> + 84</a:t>
            </a:r>
            <a:r>
              <a:rPr lang="ru-RU" sz="3600" i="1" dirty="0" smtClean="0"/>
              <a:t>у</a:t>
            </a:r>
            <a:r>
              <a:rPr lang="ru-RU" sz="3600" dirty="0" smtClean="0"/>
              <a:t> + 36</a:t>
            </a:r>
            <a:endParaRPr lang="ru-RU" sz="3600" baseline="30000" dirty="0" smtClean="0"/>
          </a:p>
          <a:p>
            <a:pPr>
              <a:buFont typeface="Arial" charset="0"/>
              <a:buNone/>
            </a:pPr>
            <a:r>
              <a:rPr lang="ru-RU" sz="3600" dirty="0" smtClean="0"/>
              <a:t>(9 – 8</a:t>
            </a:r>
            <a:r>
              <a:rPr lang="ru-RU" sz="3600" i="1" dirty="0" smtClean="0"/>
              <a:t>у</a:t>
            </a:r>
            <a:r>
              <a:rPr lang="ru-RU" sz="3600" dirty="0" smtClean="0"/>
              <a:t>)</a:t>
            </a:r>
            <a:r>
              <a:rPr lang="ru-RU" sz="3600" baseline="30000" dirty="0" smtClean="0"/>
              <a:t>2                                    </a:t>
            </a:r>
            <a:r>
              <a:rPr lang="ru-RU" sz="3600" dirty="0" smtClean="0"/>
              <a:t>81 – 144</a:t>
            </a:r>
            <a:r>
              <a:rPr lang="ru-RU" sz="3600" i="1" dirty="0" smtClean="0"/>
              <a:t>у</a:t>
            </a:r>
            <a:r>
              <a:rPr lang="ru-RU" sz="3600" dirty="0" smtClean="0"/>
              <a:t> + 64</a:t>
            </a:r>
            <a:r>
              <a:rPr lang="ru-RU" sz="3600" i="1" dirty="0" smtClean="0"/>
              <a:t>у</a:t>
            </a:r>
            <a:r>
              <a:rPr lang="ru-RU" sz="3600" baseline="30000" dirty="0" smtClean="0"/>
              <a:t>2 </a:t>
            </a:r>
          </a:p>
          <a:p>
            <a:pPr>
              <a:buFont typeface="Arial" charset="0"/>
              <a:buNone/>
            </a:pPr>
            <a:r>
              <a:rPr lang="ru-RU" sz="3600" dirty="0" smtClean="0"/>
              <a:t>(</a:t>
            </a:r>
            <a:r>
              <a:rPr lang="ru-RU" sz="3600" baseline="30000" dirty="0" smtClean="0"/>
              <a:t>1</a:t>
            </a:r>
            <a:r>
              <a:rPr lang="ru-RU" sz="3600" dirty="0" smtClean="0"/>
              <a:t>/</a:t>
            </a:r>
            <a:r>
              <a:rPr lang="ru-RU" sz="3600" baseline="-25000" dirty="0" smtClean="0"/>
              <a:t>3</a:t>
            </a:r>
            <a:r>
              <a:rPr lang="ru-RU" sz="3600" dirty="0" smtClean="0"/>
              <a:t> </a:t>
            </a:r>
            <a:r>
              <a:rPr lang="ru-RU" sz="3600" i="1" dirty="0" err="1" smtClean="0"/>
              <a:t>х</a:t>
            </a:r>
            <a:r>
              <a:rPr lang="ru-RU" sz="3600" dirty="0" smtClean="0"/>
              <a:t> – 3</a:t>
            </a:r>
            <a:r>
              <a:rPr lang="ru-RU" sz="3600" i="1" dirty="0" smtClean="0"/>
              <a:t>у</a:t>
            </a:r>
            <a:r>
              <a:rPr lang="ru-RU" sz="3600" dirty="0" smtClean="0"/>
              <a:t>)</a:t>
            </a:r>
            <a:r>
              <a:rPr lang="ru-RU" sz="3600" baseline="30000" dirty="0" smtClean="0"/>
              <a:t>2                            1</a:t>
            </a:r>
            <a:r>
              <a:rPr lang="ru-RU" sz="3600" dirty="0" smtClean="0"/>
              <a:t>/</a:t>
            </a:r>
            <a:r>
              <a:rPr lang="ru-RU" sz="3600" baseline="-25000" dirty="0" smtClean="0"/>
              <a:t>9</a:t>
            </a:r>
            <a:r>
              <a:rPr lang="ru-RU" sz="3600" dirty="0" smtClean="0"/>
              <a:t> </a:t>
            </a:r>
            <a:r>
              <a:rPr lang="ru-RU" sz="3600" i="1" dirty="0" smtClean="0"/>
              <a:t>х</a:t>
            </a:r>
            <a:r>
              <a:rPr lang="ru-RU" sz="3600" baseline="30000" dirty="0" smtClean="0"/>
              <a:t>2</a:t>
            </a:r>
            <a:r>
              <a:rPr lang="ru-RU" sz="3600" dirty="0" smtClean="0"/>
              <a:t> – 2</a:t>
            </a:r>
            <a:r>
              <a:rPr lang="ru-RU" sz="3600" i="1" dirty="0" smtClean="0"/>
              <a:t>ху</a:t>
            </a:r>
            <a:r>
              <a:rPr lang="ru-RU" sz="3600" dirty="0" smtClean="0"/>
              <a:t> + 9</a:t>
            </a:r>
            <a:r>
              <a:rPr lang="ru-RU" sz="3600" i="1" dirty="0" smtClean="0"/>
              <a:t>у</a:t>
            </a:r>
            <a:r>
              <a:rPr lang="ru-RU" sz="3600" baseline="30000" dirty="0" smtClean="0"/>
              <a:t>2 </a:t>
            </a:r>
          </a:p>
          <a:p>
            <a:pPr>
              <a:buFont typeface="Arial" charset="0"/>
              <a:buNone/>
            </a:pPr>
            <a:r>
              <a:rPr lang="ru-RU" sz="3600" dirty="0" smtClean="0"/>
              <a:t>(0,3</a:t>
            </a:r>
            <a:r>
              <a:rPr lang="ru-RU" sz="3600" i="1" dirty="0" smtClean="0"/>
              <a:t>с</a:t>
            </a:r>
            <a:r>
              <a:rPr lang="ru-RU" sz="3600" dirty="0" smtClean="0"/>
              <a:t> – 12</a:t>
            </a:r>
            <a:r>
              <a:rPr lang="ru-RU" sz="3600" i="1" dirty="0" smtClean="0"/>
              <a:t>а</a:t>
            </a:r>
            <a:r>
              <a:rPr lang="ru-RU" sz="3600" dirty="0" smtClean="0"/>
              <a:t>)</a:t>
            </a:r>
            <a:r>
              <a:rPr lang="ru-RU" sz="3600" baseline="30000" dirty="0" smtClean="0"/>
              <a:t>2                        </a:t>
            </a:r>
            <a:r>
              <a:rPr lang="ru-RU" sz="3600" dirty="0" smtClean="0"/>
              <a:t>0,09</a:t>
            </a:r>
            <a:r>
              <a:rPr lang="ru-RU" sz="3600" i="1" dirty="0" smtClean="0"/>
              <a:t>с</a:t>
            </a:r>
            <a:r>
              <a:rPr lang="ru-RU" sz="3600" baseline="30000" dirty="0" smtClean="0"/>
              <a:t>2</a:t>
            </a:r>
            <a:r>
              <a:rPr lang="ru-RU" sz="3600" dirty="0" smtClean="0"/>
              <a:t> – 7,2</a:t>
            </a:r>
            <a:r>
              <a:rPr lang="ru-RU" sz="3600" i="1" dirty="0" smtClean="0"/>
              <a:t>ас</a:t>
            </a:r>
            <a:r>
              <a:rPr lang="ru-RU" sz="3600" dirty="0" smtClean="0"/>
              <a:t> + 144</a:t>
            </a:r>
            <a:r>
              <a:rPr lang="ru-RU" i="1" dirty="0" smtClean="0"/>
              <a:t>а</a:t>
            </a:r>
            <a:r>
              <a:rPr lang="ru-RU" baseline="30000" dirty="0" smtClean="0"/>
              <a:t>2</a:t>
            </a: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Прочитайте выражения: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571472" y="2071678"/>
            <a:ext cx="8229600" cy="2071688"/>
          </a:xfrm>
          <a:solidFill>
            <a:srgbClr val="CCFFCC"/>
          </a:solidFill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9600" i="1" dirty="0" smtClean="0"/>
              <a:t>а</a:t>
            </a:r>
            <a:r>
              <a:rPr lang="ru-RU" sz="9600" dirty="0" smtClean="0"/>
              <a:t> + </a:t>
            </a:r>
            <a:r>
              <a:rPr lang="en-US" sz="9600" i="1" dirty="0" smtClean="0"/>
              <a:t>b</a:t>
            </a:r>
            <a:endParaRPr lang="ru-RU" sz="9600" i="1" dirty="0" smtClean="0"/>
          </a:p>
          <a:p>
            <a:pPr>
              <a:buFont typeface="Arial" charset="0"/>
              <a:buNone/>
            </a:pPr>
            <a:endParaRPr lang="ru-RU" dirty="0" smtClean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714348" y="2071678"/>
            <a:ext cx="821537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9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</a:t>
            </a:r>
            <a:r>
              <a:rPr kumimoji="0" lang="en-US" sz="9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ru-RU" sz="9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428596" y="2071679"/>
            <a:ext cx="8358246" cy="2000264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ru-RU" sz="9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9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</a:t>
            </a:r>
            <a:r>
              <a:rPr kumimoji="0" lang="en-US" sz="9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ru-RU" sz="9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ru-RU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428596" y="2000240"/>
            <a:ext cx="8372476" cy="214314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9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9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500034" y="2000240"/>
            <a:ext cx="8229600" cy="214314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9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9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ru-RU" sz="9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500034" y="2000240"/>
            <a:ext cx="8229600" cy="207168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9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9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9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9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ru-RU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428596" y="2071678"/>
            <a:ext cx="8229600" cy="207168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9600" i="1" dirty="0" smtClean="0"/>
              <a:t>а</a:t>
            </a:r>
            <a:r>
              <a:rPr kumimoji="0" lang="ru-RU" sz="9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lang="ru-RU" sz="9600" i="1" dirty="0" smtClean="0"/>
              <a:t>с</a:t>
            </a:r>
            <a:r>
              <a:rPr kumimoji="0" lang="ru-RU" sz="9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ru-RU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 bwMode="auto">
          <a:xfrm>
            <a:off x="428596" y="2000240"/>
            <a:ext cx="8229600" cy="207168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9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9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ru-RU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 bwMode="auto">
          <a:xfrm>
            <a:off x="500034" y="2071678"/>
            <a:ext cx="8229600" cy="207168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9600" i="1" dirty="0" err="1" smtClean="0"/>
              <a:t>с</a:t>
            </a:r>
            <a:r>
              <a:rPr kumimoji="0" lang="ru-RU" sz="9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(а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9600" dirty="0" smtClean="0"/>
              <a:t>+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 bwMode="auto">
          <a:xfrm>
            <a:off x="428596" y="2071678"/>
            <a:ext cx="8229600" cy="207168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9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9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(а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у)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 bwMode="auto">
          <a:xfrm>
            <a:off x="428596" y="1928802"/>
            <a:ext cx="8229600" cy="207168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9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(а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9600" dirty="0" smtClean="0"/>
              <a:t>+ с)(</a:t>
            </a:r>
            <a:r>
              <a:rPr lang="ru-RU" sz="9600" dirty="0" err="1" smtClean="0"/>
              <a:t>х</a:t>
            </a:r>
            <a:r>
              <a:rPr lang="ru-RU" sz="9600" dirty="0" smtClean="0"/>
              <a:t> -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2"/>
          <p:cNvSpPr txBox="1">
            <a:spLocks/>
          </p:cNvSpPr>
          <p:nvPr/>
        </p:nvSpPr>
        <p:spPr bwMode="auto">
          <a:xfrm>
            <a:off x="428596" y="1928802"/>
            <a:ext cx="8229600" cy="207168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9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(а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</a:t>
            </a:r>
            <a:r>
              <a:rPr lang="ru-RU" sz="9600" dirty="0" smtClean="0"/>
              <a:t> с)(</a:t>
            </a:r>
            <a:r>
              <a:rPr lang="ru-RU" sz="9600" dirty="0" err="1" smtClean="0"/>
              <a:t>х</a:t>
            </a:r>
            <a:r>
              <a:rPr lang="ru-RU" sz="9600" dirty="0" smtClean="0"/>
              <a:t> +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 bwMode="auto">
          <a:xfrm>
            <a:off x="580996" y="2081202"/>
            <a:ext cx="8229600" cy="207168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9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(к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9600" dirty="0" smtClean="0"/>
              <a:t>+ с)(к -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 bwMode="auto">
          <a:xfrm>
            <a:off x="357158" y="1928802"/>
            <a:ext cx="8229600" cy="207168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9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9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</a:t>
            </a:r>
            <a:r>
              <a:rPr lang="ru-RU" sz="9600" dirty="0" smtClean="0"/>
              <a:t> у)(</a:t>
            </a:r>
            <a:r>
              <a:rPr lang="ru-RU" sz="9600" dirty="0" err="1" smtClean="0"/>
              <a:t>х</a:t>
            </a:r>
            <a:r>
              <a:rPr lang="ru-RU" sz="9600" dirty="0" smtClean="0"/>
              <a:t> +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9600" dirty="0" smtClean="0"/>
              <a:t>у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 bwMode="auto">
          <a:xfrm>
            <a:off x="428596" y="1928802"/>
            <a:ext cx="8229600" cy="207168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9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(а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9600" dirty="0" smtClean="0"/>
              <a:t>+ </a:t>
            </a:r>
            <a:r>
              <a:rPr lang="en-US" sz="9600" dirty="0" smtClean="0"/>
              <a:t>b</a:t>
            </a:r>
            <a:r>
              <a:rPr lang="ru-RU" sz="9600" dirty="0" smtClean="0"/>
              <a:t>)(</a:t>
            </a:r>
            <a:r>
              <a:rPr lang="en-US" sz="9600" dirty="0" smtClean="0"/>
              <a:t>a</a:t>
            </a:r>
            <a:r>
              <a:rPr lang="ru-RU" sz="9600" dirty="0" smtClean="0"/>
              <a:t> -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Выполни умножение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(m – n)(m + n)  = m</a:t>
            </a:r>
            <a:r>
              <a:rPr lang="ru-RU" b="1" i="1" baseline="30000" dirty="0" smtClean="0"/>
              <a:t>2</a:t>
            </a:r>
            <a:r>
              <a:rPr lang="en-US" dirty="0" smtClean="0"/>
              <a:t> – n</a:t>
            </a:r>
            <a:r>
              <a:rPr lang="ru-RU" b="1" i="1" baseline="30000" dirty="0" smtClean="0"/>
              <a:t>2</a:t>
            </a:r>
            <a:endParaRPr lang="en-US" b="1" i="1" baseline="30000" dirty="0" smtClean="0"/>
          </a:p>
          <a:p>
            <a:r>
              <a:rPr lang="en-US" dirty="0" smtClean="0"/>
              <a:t>(a – b)(a + b)  = a</a:t>
            </a:r>
            <a:r>
              <a:rPr lang="ru-RU" b="1" i="1" baseline="30000" dirty="0" smtClean="0"/>
              <a:t>2</a:t>
            </a:r>
            <a:r>
              <a:rPr lang="en-US" dirty="0" smtClean="0"/>
              <a:t> – b</a:t>
            </a:r>
            <a:r>
              <a:rPr lang="ru-RU" b="1" i="1" baseline="30000" dirty="0" smtClean="0"/>
              <a:t>2</a:t>
            </a:r>
            <a:endParaRPr lang="en-US" b="1" i="1" baseline="30000" dirty="0" smtClean="0"/>
          </a:p>
          <a:p>
            <a:r>
              <a:rPr lang="en-US" dirty="0" smtClean="0"/>
              <a:t>(x + y)(x - y)  = x</a:t>
            </a:r>
            <a:r>
              <a:rPr lang="ru-RU" b="1" i="1" baseline="30000" dirty="0" smtClean="0"/>
              <a:t>2</a:t>
            </a:r>
            <a:r>
              <a:rPr lang="en-US" dirty="0" smtClean="0"/>
              <a:t> – y</a:t>
            </a:r>
            <a:r>
              <a:rPr lang="ru-RU" b="1" i="1" baseline="30000" dirty="0" smtClean="0"/>
              <a:t>2</a:t>
            </a:r>
            <a:endParaRPr lang="en-US" b="1" i="1" baseline="30000" dirty="0" smtClean="0"/>
          </a:p>
          <a:p>
            <a:r>
              <a:rPr lang="en-US" dirty="0" smtClean="0"/>
              <a:t>(k + c) (k – c) = k</a:t>
            </a:r>
            <a:r>
              <a:rPr lang="ru-RU" b="1" i="1" baseline="30000" dirty="0" smtClean="0"/>
              <a:t>2</a:t>
            </a:r>
            <a:r>
              <a:rPr lang="en-US" dirty="0" smtClean="0"/>
              <a:t> – c</a:t>
            </a:r>
            <a:r>
              <a:rPr lang="ru-RU" b="1" i="1" baseline="30000" dirty="0" smtClean="0"/>
              <a:t>2</a:t>
            </a:r>
            <a:endParaRPr lang="en-US" b="1" i="1" baseline="30000" dirty="0" smtClean="0"/>
          </a:p>
          <a:p>
            <a:r>
              <a:rPr lang="en-US" dirty="0" smtClean="0"/>
              <a:t>(m – p)(p + m)  = m</a:t>
            </a:r>
            <a:r>
              <a:rPr lang="ru-RU" b="1" i="1" baseline="30000" dirty="0" smtClean="0"/>
              <a:t>2</a:t>
            </a:r>
            <a:r>
              <a:rPr lang="en-US" dirty="0" smtClean="0"/>
              <a:t> – p</a:t>
            </a:r>
            <a:r>
              <a:rPr lang="ru-RU" b="1" i="1" baseline="30000" dirty="0" smtClean="0"/>
              <a:t>2</a:t>
            </a:r>
            <a:endParaRPr lang="en-US" b="1" i="1" baseline="30000" dirty="0" smtClean="0"/>
          </a:p>
          <a:p>
            <a:r>
              <a:rPr lang="en-US" dirty="0" smtClean="0"/>
              <a:t>(q + n) (n – q) = n</a:t>
            </a:r>
            <a:r>
              <a:rPr lang="ru-RU" b="1" i="1" baseline="30000" dirty="0" smtClean="0"/>
              <a:t>2</a:t>
            </a:r>
            <a:r>
              <a:rPr lang="en-US" dirty="0" smtClean="0"/>
              <a:t> – q</a:t>
            </a:r>
            <a:r>
              <a:rPr lang="ru-RU" b="1" i="1" baseline="30000" dirty="0" smtClean="0"/>
              <a:t>2</a:t>
            </a:r>
            <a:endParaRPr lang="en-US" b="1" i="1" baseline="30000" dirty="0" smtClean="0"/>
          </a:p>
          <a:p>
            <a:endParaRPr lang="en-US" b="1" i="1" baseline="30000" dirty="0" smtClean="0"/>
          </a:p>
          <a:p>
            <a:endParaRPr lang="en-US" b="1" i="1" baseline="30000" dirty="0" smtClean="0"/>
          </a:p>
          <a:p>
            <a:endParaRPr lang="en-US" b="1" i="1" baseline="30000" dirty="0" smtClean="0"/>
          </a:p>
          <a:p>
            <a:endParaRPr lang="en-US" b="1" i="1" baseline="30000" dirty="0" smtClean="0"/>
          </a:p>
          <a:p>
            <a:endParaRPr lang="en-US" b="1" i="1" baseline="30000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000496" y="1714488"/>
            <a:ext cx="1500198" cy="50006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14744" y="2214554"/>
            <a:ext cx="1500198" cy="50006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43306" y="2786058"/>
            <a:ext cx="1500198" cy="64294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571868" y="3429000"/>
            <a:ext cx="1500198" cy="50006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0496" y="3857628"/>
            <a:ext cx="1500198" cy="64294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714744" y="4500570"/>
            <a:ext cx="1500198" cy="7143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Вычислить: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r>
              <a:rPr lang="ru-RU" dirty="0" smtClean="0"/>
              <a:t>(10 + 1)</a:t>
            </a:r>
            <a:r>
              <a:rPr lang="en-US" b="1" baseline="30000" dirty="0" smtClean="0"/>
              <a:t> 2</a:t>
            </a:r>
            <a:r>
              <a:rPr lang="ru-RU" b="1" baseline="30000" dirty="0" smtClean="0"/>
              <a:t>  </a:t>
            </a:r>
            <a:r>
              <a:rPr lang="ru-RU" dirty="0" smtClean="0"/>
              <a:t>= 100 + 20  + 1 = 121</a:t>
            </a:r>
            <a:endParaRPr lang="ru-RU" baseline="30000" dirty="0" smtClean="0"/>
          </a:p>
          <a:p>
            <a:r>
              <a:rPr lang="ru-RU" dirty="0" smtClean="0"/>
              <a:t>(100 - 1)</a:t>
            </a:r>
            <a:r>
              <a:rPr lang="en-US" b="1" baseline="30000" dirty="0" smtClean="0"/>
              <a:t> 2</a:t>
            </a:r>
            <a:r>
              <a:rPr lang="ru-RU" b="1" baseline="30000" dirty="0" smtClean="0"/>
              <a:t>  </a:t>
            </a:r>
            <a:r>
              <a:rPr lang="ru-RU" dirty="0" smtClean="0"/>
              <a:t>= 10000  - 200  + 1 =  9 801</a:t>
            </a:r>
            <a:endParaRPr lang="ru-RU" b="1" baseline="30000" dirty="0" smtClean="0"/>
          </a:p>
          <a:p>
            <a:r>
              <a:rPr lang="ru-RU" b="1" baseline="30000" dirty="0" smtClean="0"/>
              <a:t> </a:t>
            </a:r>
            <a:r>
              <a:rPr lang="ru-RU" dirty="0" smtClean="0"/>
              <a:t>61</a:t>
            </a:r>
            <a:r>
              <a:rPr lang="en-US" b="1" baseline="30000" dirty="0" smtClean="0"/>
              <a:t> 2</a:t>
            </a:r>
            <a:r>
              <a:rPr lang="ru-RU" b="1" baseline="30000" dirty="0" smtClean="0"/>
              <a:t>  </a:t>
            </a:r>
            <a:r>
              <a:rPr lang="ru-RU" dirty="0" smtClean="0"/>
              <a:t>= (60 + 1)</a:t>
            </a:r>
            <a:r>
              <a:rPr lang="en-US" b="1" baseline="30000" dirty="0" smtClean="0"/>
              <a:t> 2</a:t>
            </a:r>
            <a:r>
              <a:rPr lang="ru-RU" b="1" baseline="30000" dirty="0" smtClean="0"/>
              <a:t>  </a:t>
            </a:r>
            <a:r>
              <a:rPr lang="ru-RU" dirty="0" smtClean="0"/>
              <a:t>= </a:t>
            </a:r>
          </a:p>
          <a:p>
            <a:r>
              <a:rPr lang="ru-RU" dirty="0" smtClean="0"/>
              <a:t>199</a:t>
            </a:r>
            <a:r>
              <a:rPr lang="en-US" b="1" baseline="30000" dirty="0" smtClean="0"/>
              <a:t> 2</a:t>
            </a:r>
            <a:r>
              <a:rPr lang="ru-RU" b="1" baseline="30000" dirty="0" smtClean="0"/>
              <a:t> </a:t>
            </a:r>
            <a:r>
              <a:rPr lang="ru-RU" dirty="0" smtClean="0"/>
              <a:t>=</a:t>
            </a:r>
            <a:endParaRPr lang="ru-RU" b="1" baseline="30000" dirty="0" smtClean="0"/>
          </a:p>
          <a:p>
            <a:endParaRPr lang="ru-RU" b="1" baseline="30000" dirty="0" smtClean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71802" y="1714488"/>
            <a:ext cx="4857784" cy="6429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071670" y="2214554"/>
            <a:ext cx="2500330" cy="6429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917596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Выполните умножение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857224" y="1285860"/>
            <a:ext cx="3643338" cy="156966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(</a:t>
            </a:r>
            <a:r>
              <a:rPr lang="en-US" sz="2400" dirty="0" smtClean="0"/>
              <a:t>3x</a:t>
            </a:r>
            <a:r>
              <a:rPr lang="ru-RU" sz="2400" dirty="0" smtClean="0"/>
              <a:t> </a:t>
            </a:r>
            <a:r>
              <a:rPr lang="en-US" sz="2400" dirty="0" smtClean="0"/>
              <a:t>+</a:t>
            </a:r>
            <a:r>
              <a:rPr lang="ru-RU" sz="2400" dirty="0" smtClean="0"/>
              <a:t> </a:t>
            </a:r>
            <a:r>
              <a:rPr lang="en-US" sz="2400" dirty="0" smtClean="0"/>
              <a:t>4</a:t>
            </a:r>
            <a:r>
              <a:rPr lang="en-US" sz="2400" dirty="0"/>
              <a:t>)(</a:t>
            </a:r>
            <a:r>
              <a:rPr lang="en-US" sz="2400" dirty="0" smtClean="0"/>
              <a:t>3x</a:t>
            </a:r>
            <a:r>
              <a:rPr lang="ru-RU" sz="2400" dirty="0" smtClean="0"/>
              <a:t> </a:t>
            </a:r>
            <a:r>
              <a:rPr lang="en-US" sz="2400" dirty="0" smtClean="0"/>
              <a:t>-</a:t>
            </a:r>
            <a:r>
              <a:rPr lang="ru-RU" sz="2400" dirty="0" smtClean="0"/>
              <a:t> </a:t>
            </a:r>
            <a:r>
              <a:rPr lang="en-US" sz="2400" dirty="0" smtClean="0"/>
              <a:t>4)</a:t>
            </a:r>
            <a:r>
              <a:rPr lang="ru-RU" sz="2400" dirty="0" smtClean="0"/>
              <a:t> </a:t>
            </a:r>
            <a:r>
              <a:rPr lang="en-US" sz="2400" dirty="0" smtClean="0"/>
              <a:t>=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(</a:t>
            </a:r>
            <a:r>
              <a:rPr lang="en-US" sz="2400" dirty="0" smtClean="0"/>
              <a:t>2</a:t>
            </a:r>
            <a:r>
              <a:rPr lang="ru-RU" sz="2400" dirty="0" smtClean="0"/>
              <a:t> </a:t>
            </a:r>
            <a:r>
              <a:rPr lang="en-US" sz="2400" dirty="0" smtClean="0"/>
              <a:t>-</a:t>
            </a:r>
            <a:r>
              <a:rPr lang="ru-RU" sz="2400" dirty="0" smtClean="0"/>
              <a:t> </a:t>
            </a:r>
            <a:r>
              <a:rPr lang="en-US" sz="2400" dirty="0" smtClean="0"/>
              <a:t>5n</a:t>
            </a:r>
            <a:r>
              <a:rPr lang="en-US" sz="2400" dirty="0"/>
              <a:t>)(</a:t>
            </a:r>
            <a:r>
              <a:rPr lang="en-US" sz="2400" dirty="0" smtClean="0"/>
              <a:t>5n</a:t>
            </a:r>
            <a:r>
              <a:rPr lang="ru-RU" sz="2400" dirty="0" smtClean="0"/>
              <a:t> </a:t>
            </a:r>
            <a:r>
              <a:rPr lang="en-US" sz="2400" dirty="0" smtClean="0"/>
              <a:t>+</a:t>
            </a:r>
            <a:r>
              <a:rPr lang="ru-RU" sz="2400" dirty="0" smtClean="0"/>
              <a:t> </a:t>
            </a:r>
            <a:r>
              <a:rPr lang="en-US" sz="2400" dirty="0" smtClean="0"/>
              <a:t>2</a:t>
            </a:r>
            <a:r>
              <a:rPr lang="en-US" sz="2400" dirty="0"/>
              <a:t>)=</a:t>
            </a:r>
          </a:p>
          <a:p>
            <a:pPr>
              <a:spcBef>
                <a:spcPct val="50000"/>
              </a:spcBef>
            </a:pPr>
            <a:r>
              <a:rPr lang="en-US" sz="2400" dirty="0" smtClean="0"/>
              <a:t>(</a:t>
            </a:r>
            <a:r>
              <a:rPr lang="ru-RU" sz="2400" dirty="0" smtClean="0"/>
              <a:t>с</a:t>
            </a:r>
            <a:r>
              <a:rPr lang="ru-RU" sz="2400" baseline="30000" dirty="0" smtClean="0"/>
              <a:t>2 </a:t>
            </a:r>
            <a:r>
              <a:rPr lang="ru-RU" sz="2400" dirty="0" smtClean="0"/>
              <a:t>+ 4</a:t>
            </a:r>
            <a:r>
              <a:rPr lang="en-US" sz="2400" dirty="0"/>
              <a:t>x)(</a:t>
            </a:r>
            <a:r>
              <a:rPr lang="en-US" sz="2400" dirty="0" smtClean="0"/>
              <a:t>4x</a:t>
            </a:r>
            <a:r>
              <a:rPr lang="ru-RU" sz="2400" dirty="0" smtClean="0"/>
              <a:t> </a:t>
            </a:r>
            <a:r>
              <a:rPr lang="en-US" sz="2400" dirty="0" smtClean="0"/>
              <a:t>-</a:t>
            </a:r>
            <a:r>
              <a:rPr lang="ru-RU" sz="2400" dirty="0" smtClean="0"/>
              <a:t> </a:t>
            </a:r>
            <a:r>
              <a:rPr lang="en-US" sz="2400" dirty="0" smtClean="0"/>
              <a:t>c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)=</a:t>
            </a:r>
            <a:endParaRPr lang="en-US" sz="2400" dirty="0"/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857224" y="2857496"/>
            <a:ext cx="2928958" cy="198515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 smtClean="0"/>
              <a:t>(9</a:t>
            </a:r>
            <a:r>
              <a:rPr lang="en-US" sz="2400" dirty="0" smtClean="0"/>
              <a:t>p</a:t>
            </a:r>
            <a:r>
              <a:rPr lang="ru-RU" sz="2400" dirty="0" smtClean="0"/>
              <a:t> </a:t>
            </a:r>
            <a:r>
              <a:rPr lang="en-US" sz="2400" dirty="0" smtClean="0"/>
              <a:t>+</a:t>
            </a:r>
            <a:r>
              <a:rPr lang="ru-RU" sz="2400" dirty="0" smtClean="0"/>
              <a:t> </a:t>
            </a:r>
            <a:r>
              <a:rPr lang="en-US" sz="2400" dirty="0" smtClean="0"/>
              <a:t>4a</a:t>
            </a:r>
            <a:r>
              <a:rPr lang="en-US" sz="2400" dirty="0"/>
              <a:t>)(</a:t>
            </a:r>
            <a:r>
              <a:rPr lang="en-US" sz="2400" dirty="0" smtClean="0"/>
              <a:t>9p</a:t>
            </a:r>
            <a:r>
              <a:rPr lang="ru-RU" sz="2400" dirty="0" smtClean="0"/>
              <a:t> </a:t>
            </a:r>
            <a:r>
              <a:rPr lang="en-US" sz="2400" dirty="0" smtClean="0"/>
              <a:t>-</a:t>
            </a:r>
            <a:r>
              <a:rPr lang="ru-RU" sz="2400" dirty="0" smtClean="0"/>
              <a:t> </a:t>
            </a:r>
            <a:r>
              <a:rPr lang="en-US" sz="2400" dirty="0" smtClean="0"/>
              <a:t>4a)</a:t>
            </a:r>
            <a:r>
              <a:rPr lang="ru-RU" sz="2400" dirty="0" smtClean="0"/>
              <a:t> =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(</a:t>
            </a:r>
            <a:r>
              <a:rPr lang="en-US" sz="2400" dirty="0" smtClean="0"/>
              <a:t>5</a:t>
            </a:r>
            <a:r>
              <a:rPr lang="ru-RU" sz="2400" dirty="0" smtClean="0"/>
              <a:t> </a:t>
            </a:r>
            <a:r>
              <a:rPr lang="en-US" sz="2400" dirty="0" smtClean="0"/>
              <a:t>-</a:t>
            </a:r>
            <a:r>
              <a:rPr lang="ru-RU" sz="2400" dirty="0" smtClean="0"/>
              <a:t> </a:t>
            </a:r>
            <a:r>
              <a:rPr lang="en-US" sz="2400" dirty="0" smtClean="0"/>
              <a:t>6b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)(5</a:t>
            </a:r>
            <a:r>
              <a:rPr lang="ru-RU" sz="2400" dirty="0" smtClean="0"/>
              <a:t> </a:t>
            </a:r>
            <a:r>
              <a:rPr lang="en-US" sz="2400" dirty="0" smtClean="0"/>
              <a:t>+</a:t>
            </a:r>
            <a:r>
              <a:rPr lang="ru-RU" sz="2400" dirty="0" smtClean="0"/>
              <a:t> </a:t>
            </a:r>
            <a:r>
              <a:rPr lang="en-US" sz="2400" dirty="0" smtClean="0"/>
              <a:t>6b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</a:t>
            </a:r>
            <a:r>
              <a:rPr lang="ru-RU" sz="2400" dirty="0" smtClean="0"/>
              <a:t> =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(0,7a</a:t>
            </a:r>
            <a:r>
              <a:rPr lang="en-US" sz="2400" baseline="30000" dirty="0"/>
              <a:t>3</a:t>
            </a:r>
            <a:r>
              <a:rPr lang="en-US" sz="2400" dirty="0"/>
              <a:t>-1)(0,7a</a:t>
            </a:r>
            <a:r>
              <a:rPr lang="en-US" sz="2400" baseline="30000" dirty="0"/>
              <a:t>3</a:t>
            </a:r>
            <a:r>
              <a:rPr lang="en-US" sz="2400" dirty="0"/>
              <a:t>+1</a:t>
            </a:r>
            <a:r>
              <a:rPr lang="en-US" sz="2400" dirty="0" smtClean="0"/>
              <a:t>)</a:t>
            </a:r>
            <a:r>
              <a:rPr lang="ru-RU" sz="2400" dirty="0" smtClean="0"/>
              <a:t> =</a:t>
            </a:r>
            <a:endParaRPr lang="en-US" sz="2400" dirty="0"/>
          </a:p>
          <a:p>
            <a:pPr>
              <a:spcBef>
                <a:spcPct val="50000"/>
              </a:spcBef>
            </a:pPr>
            <a:endParaRPr lang="ru-RU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7786710" cy="72547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Разложить на множители: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1857364"/>
            <a:ext cx="4043362" cy="32147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dirty="0" smtClean="0"/>
              <a:t>7 + 7ху</a:t>
            </a:r>
          </a:p>
          <a:p>
            <a:pPr algn="ctr">
              <a:buNone/>
            </a:pPr>
            <a:r>
              <a:rPr lang="ru-RU" dirty="0" smtClean="0"/>
              <a:t>5х</a:t>
            </a:r>
            <a:r>
              <a:rPr lang="ru-RU" baseline="30000" dirty="0" smtClean="0"/>
              <a:t>2 </a:t>
            </a:r>
            <a:r>
              <a:rPr lang="ru-RU" dirty="0" smtClean="0"/>
              <a:t>+ 9х</a:t>
            </a:r>
          </a:p>
          <a:p>
            <a:pPr algn="ctr">
              <a:buNone/>
            </a:pPr>
            <a:r>
              <a:rPr lang="ru-RU" dirty="0" smtClean="0"/>
              <a:t>3а</a:t>
            </a:r>
            <a:r>
              <a:rPr lang="ru-RU" baseline="30000" dirty="0" smtClean="0"/>
              <a:t>2</a:t>
            </a:r>
            <a:r>
              <a:rPr lang="ru-RU" dirty="0" smtClean="0"/>
              <a:t>х – 2 ах</a:t>
            </a:r>
            <a:r>
              <a:rPr lang="ru-RU" baseline="30000" dirty="0" smtClean="0"/>
              <a:t>2</a:t>
            </a:r>
          </a:p>
          <a:p>
            <a:pPr algn="ctr">
              <a:buNone/>
            </a:pPr>
            <a:r>
              <a:rPr lang="ru-RU" dirty="0" smtClean="0"/>
              <a:t>14с </a:t>
            </a:r>
            <a:r>
              <a:rPr lang="ru-RU" baseline="30000" dirty="0" smtClean="0"/>
              <a:t>5 </a:t>
            </a:r>
            <a:r>
              <a:rPr lang="ru-RU" dirty="0" smtClean="0"/>
              <a:t>– 7с </a:t>
            </a:r>
            <a:r>
              <a:rPr lang="ru-RU" baseline="30000" dirty="0" smtClean="0"/>
              <a:t>4</a:t>
            </a:r>
          </a:p>
          <a:p>
            <a:pPr algn="ctr">
              <a:buNone/>
            </a:pPr>
            <a:r>
              <a:rPr lang="ru-RU" dirty="0" smtClean="0"/>
              <a:t>5а + 10 </a:t>
            </a:r>
            <a:r>
              <a:rPr lang="ru-RU" dirty="0" err="1" smtClean="0"/>
              <a:t>ав</a:t>
            </a:r>
            <a:r>
              <a:rPr lang="ru-RU" dirty="0" smtClean="0"/>
              <a:t> + 5 в </a:t>
            </a:r>
            <a:r>
              <a:rPr lang="ru-RU" baseline="30000" dirty="0" smtClean="0"/>
              <a:t>2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72547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Разложение на множители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000100" y="1142984"/>
            <a:ext cx="7943848" cy="4525963"/>
          </a:xfrm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hlink"/>
                </a:solidFill>
              </a:rPr>
              <a:t>1</a:t>
            </a:r>
            <a:r>
              <a:rPr lang="ru-RU" dirty="0" smtClean="0"/>
              <a:t>… представление многочлена в виде суммы двух или нескольких многочленов</a:t>
            </a:r>
          </a:p>
          <a:p>
            <a:pPr eaLnBrk="1" hangingPunct="1">
              <a:defRPr/>
            </a:pPr>
            <a:r>
              <a:rPr lang="ru-RU" dirty="0" smtClean="0">
                <a:solidFill>
                  <a:schemeClr val="hlink"/>
                </a:solidFill>
              </a:rPr>
              <a:t>2</a:t>
            </a:r>
            <a:r>
              <a:rPr lang="ru-RU" dirty="0" smtClean="0"/>
              <a:t>…представление многочлена в виде произведения двух или нескольких одночленов</a:t>
            </a:r>
          </a:p>
          <a:p>
            <a:pPr eaLnBrk="1" hangingPunct="1">
              <a:defRPr/>
            </a:pPr>
            <a:r>
              <a:rPr lang="ru-RU" dirty="0" smtClean="0">
                <a:solidFill>
                  <a:schemeClr val="hlink"/>
                </a:solidFill>
              </a:rPr>
              <a:t>3</a:t>
            </a:r>
            <a:r>
              <a:rPr lang="ru-RU" dirty="0" smtClean="0"/>
              <a:t>…представление многочлена в виде произведения двух или нескольких многочленов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214422"/>
            <a:ext cx="9144000" cy="150019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2714620"/>
            <a:ext cx="9144000" cy="150019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4214818"/>
            <a:ext cx="9144000" cy="150019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bg1"/>
                </a:solidFill>
                <a:effectLst/>
              </a:rPr>
              <a:t>Способы разложения на </a:t>
            </a:r>
            <a:r>
              <a:rPr lang="ru-RU" i="1" dirty="0" smtClean="0">
                <a:solidFill>
                  <a:srgbClr val="D82400"/>
                </a:solidFill>
                <a:effectLst/>
              </a:rPr>
              <a:t>множители</a:t>
            </a:r>
          </a:p>
        </p:txBody>
      </p:sp>
      <p:sp>
        <p:nvSpPr>
          <p:cNvPr id="3072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28596" y="2285992"/>
            <a:ext cx="8229600" cy="2900370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dirty="0" smtClean="0">
                <a:effectLst/>
                <a:hlinkClick r:id="rId2" action="ppaction://hlinksldjump"/>
              </a:rPr>
              <a:t>Вынесение общего множителя за скобки</a:t>
            </a:r>
            <a:endParaRPr lang="ru-RU" sz="3600" dirty="0" smtClean="0">
              <a:effectLst/>
            </a:endParaRPr>
          </a:p>
          <a:p>
            <a:r>
              <a:rPr lang="ru-RU" sz="3600" dirty="0" smtClean="0">
                <a:effectLst/>
                <a:hlinkClick r:id="rId3" action="ppaction://hlinksldjump"/>
              </a:rPr>
              <a:t>Способ группировки</a:t>
            </a:r>
            <a:endParaRPr lang="ru-RU" sz="3600" dirty="0" smtClean="0">
              <a:effectLst/>
            </a:endParaRPr>
          </a:p>
          <a:p>
            <a:r>
              <a:rPr lang="ru-RU" sz="3600" dirty="0" smtClean="0">
                <a:hlinkClick r:id="rId4" action="ppaction://hlinksldjump"/>
              </a:rPr>
              <a:t>Формулы сокращенного умножения</a:t>
            </a:r>
            <a:endParaRPr lang="ru-RU" sz="3600" dirty="0" smtClean="0"/>
          </a:p>
          <a:p>
            <a:endParaRPr lang="ru-RU" sz="3600" dirty="0" smtClean="0">
              <a:effectLst/>
            </a:endParaRPr>
          </a:p>
          <a:p>
            <a:endParaRPr lang="ru-RU" sz="28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7786710" cy="72547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Разложить на множители: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43174" y="1285860"/>
            <a:ext cx="2500330" cy="242889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4х + 4ху</a:t>
            </a:r>
          </a:p>
          <a:p>
            <a:pPr>
              <a:buNone/>
            </a:pPr>
            <a:r>
              <a:rPr lang="ru-RU" dirty="0" smtClean="0"/>
              <a:t>х</a:t>
            </a:r>
            <a:r>
              <a:rPr lang="ru-RU" baseline="30000" dirty="0" smtClean="0"/>
              <a:t>2 </a:t>
            </a:r>
            <a:r>
              <a:rPr lang="ru-RU" dirty="0" smtClean="0"/>
              <a:t>+ 7х</a:t>
            </a:r>
          </a:p>
          <a:p>
            <a:pPr>
              <a:buNone/>
            </a:pPr>
            <a:r>
              <a:rPr lang="ru-RU" dirty="0" smtClean="0"/>
              <a:t>а</a:t>
            </a:r>
            <a:r>
              <a:rPr lang="ru-RU" baseline="30000" dirty="0" smtClean="0"/>
              <a:t>2</a:t>
            </a:r>
            <a:r>
              <a:rPr lang="ru-RU" dirty="0" smtClean="0"/>
              <a:t>х –  2ах</a:t>
            </a:r>
            <a:r>
              <a:rPr lang="ru-RU" baseline="30000" dirty="0" smtClean="0"/>
              <a:t>2</a:t>
            </a:r>
          </a:p>
          <a:p>
            <a:pPr>
              <a:buNone/>
            </a:pPr>
            <a:r>
              <a:rPr lang="ru-RU" dirty="0" smtClean="0"/>
              <a:t>2с </a:t>
            </a:r>
            <a:r>
              <a:rPr lang="ru-RU" baseline="30000" dirty="0" smtClean="0"/>
              <a:t>5 </a:t>
            </a:r>
            <a:r>
              <a:rPr lang="ru-RU" dirty="0" smtClean="0"/>
              <a:t>– 6с </a:t>
            </a:r>
            <a:r>
              <a:rPr lang="ru-RU" baseline="30000" dirty="0" smtClean="0"/>
              <a:t>4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Блок-схема: задержка 4">
            <a:hlinkClick r:id="rId2" action="ppaction://hlinksldjump"/>
          </p:cNvPr>
          <p:cNvSpPr/>
          <p:nvPr/>
        </p:nvSpPr>
        <p:spPr>
          <a:xfrm>
            <a:off x="7643834" y="5072074"/>
            <a:ext cx="785818" cy="642942"/>
          </a:xfrm>
          <a:prstGeom prst="flowChartDela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7786710" cy="72547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Разложить на множители: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643174" y="1285860"/>
            <a:ext cx="3571900" cy="2428892"/>
          </a:xfrm>
          <a:prstGeom prst="rect">
            <a:avLst/>
          </a:prstGeom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к(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у) + 4(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у)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6(к – 2) + (к – 2)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с(у – 1) – а(1 – у)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а(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у) + 2(у -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Блок-схема: задержка 5">
            <a:hlinkClick r:id="rId2" action="ppaction://hlinksldjump"/>
          </p:cNvPr>
          <p:cNvSpPr/>
          <p:nvPr/>
        </p:nvSpPr>
        <p:spPr>
          <a:xfrm>
            <a:off x="7643834" y="5072074"/>
            <a:ext cx="785818" cy="642942"/>
          </a:xfrm>
          <a:prstGeom prst="flowChartDela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7786710" cy="72547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Разложить на множители: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" name="Содержимое 35"/>
          <p:cNvSpPr>
            <a:spLocks noGrp="1"/>
          </p:cNvSpPr>
          <p:nvPr>
            <p:ph idx="1"/>
          </p:nvPr>
        </p:nvSpPr>
        <p:spPr>
          <a:xfrm>
            <a:off x="2643174" y="1214410"/>
            <a:ext cx="4040188" cy="3951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graphicFrame>
        <p:nvGraphicFramePr>
          <p:cNvPr id="6" name="Object 18"/>
          <p:cNvGraphicFramePr>
            <a:graphicFrameLocks noChangeAspect="1"/>
          </p:cNvGraphicFramePr>
          <p:nvPr/>
        </p:nvGraphicFramePr>
        <p:xfrm>
          <a:off x="2786050" y="1285860"/>
          <a:ext cx="3857651" cy="1502575"/>
        </p:xfrm>
        <a:graphic>
          <a:graphicData uri="http://schemas.openxmlformats.org/presentationml/2006/ole">
            <p:oleObj spid="_x0000_s18434" name="Формула" r:id="rId3" imgW="1244520" imgH="482400" progId="Equation.3">
              <p:embed/>
            </p:oleObj>
          </a:graphicData>
        </a:graphic>
      </p:graphicFrame>
      <p:graphicFrame>
        <p:nvGraphicFramePr>
          <p:cNvPr id="7" name="Object 17"/>
          <p:cNvGraphicFramePr>
            <a:graphicFrameLocks noChangeAspect="1"/>
          </p:cNvGraphicFramePr>
          <p:nvPr/>
        </p:nvGraphicFramePr>
        <p:xfrm>
          <a:off x="2714612" y="4214806"/>
          <a:ext cx="3482603" cy="714380"/>
        </p:xfrm>
        <a:graphic>
          <a:graphicData uri="http://schemas.openxmlformats.org/presentationml/2006/ole">
            <p:oleObj spid="_x0000_s18435" name="Формула" r:id="rId4" imgW="1117600" imgH="228600" progId="Equation.3">
              <p:embed/>
            </p:oleObj>
          </a:graphicData>
        </a:graphic>
      </p:graphicFrame>
      <p:graphicFrame>
        <p:nvGraphicFramePr>
          <p:cNvPr id="8" name="Object 21"/>
          <p:cNvGraphicFramePr>
            <a:graphicFrameLocks noChangeAspect="1"/>
          </p:cNvGraphicFramePr>
          <p:nvPr/>
        </p:nvGraphicFramePr>
        <p:xfrm>
          <a:off x="2714612" y="2714608"/>
          <a:ext cx="3714776" cy="1525430"/>
        </p:xfrm>
        <a:graphic>
          <a:graphicData uri="http://schemas.openxmlformats.org/presentationml/2006/ole">
            <p:oleObj spid="_x0000_s18436" name="Формула" r:id="rId5" imgW="1180800" imgH="482400" progId="Equation.3">
              <p:embed/>
            </p:oleObj>
          </a:graphicData>
        </a:graphic>
      </p:graphicFrame>
      <p:sp>
        <p:nvSpPr>
          <p:cNvPr id="9" name="Блок-схема: задержка 8">
            <a:hlinkClick r:id="rId6" action="ppaction://hlinksldjump"/>
          </p:cNvPr>
          <p:cNvSpPr/>
          <p:nvPr/>
        </p:nvSpPr>
        <p:spPr>
          <a:xfrm>
            <a:off x="7643834" y="5072074"/>
            <a:ext cx="785818" cy="642942"/>
          </a:xfrm>
          <a:prstGeom prst="flowChartDela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7786710" cy="725470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Разложить на множители: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" name="Содержимое 3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m</a:t>
            </a:r>
            <a:r>
              <a:rPr lang="ru-RU" b="1" i="1" baseline="30000" dirty="0" smtClean="0"/>
              <a:t>2</a:t>
            </a:r>
            <a:r>
              <a:rPr lang="en-US" dirty="0" smtClean="0"/>
              <a:t> – n</a:t>
            </a:r>
            <a:r>
              <a:rPr lang="ru-RU" b="1" i="1" baseline="30000" dirty="0" smtClean="0"/>
              <a:t>2 </a:t>
            </a:r>
            <a:r>
              <a:rPr lang="en-US" dirty="0" smtClean="0"/>
              <a:t>= (m – n)(m + n)</a:t>
            </a:r>
            <a:endParaRPr lang="en-US" b="1" i="1" baseline="30000" dirty="0" smtClean="0"/>
          </a:p>
          <a:p>
            <a:r>
              <a:rPr lang="en-US" dirty="0" smtClean="0"/>
              <a:t>a</a:t>
            </a:r>
            <a:r>
              <a:rPr lang="ru-RU" b="1" i="1" baseline="30000" dirty="0" smtClean="0"/>
              <a:t>2</a:t>
            </a:r>
            <a:r>
              <a:rPr lang="en-US" dirty="0" smtClean="0"/>
              <a:t> – </a:t>
            </a:r>
            <a:r>
              <a:rPr lang="ru-RU" dirty="0" smtClean="0"/>
              <a:t>9 </a:t>
            </a:r>
            <a:r>
              <a:rPr lang="en-US" dirty="0" smtClean="0"/>
              <a:t>=</a:t>
            </a:r>
            <a:r>
              <a:rPr lang="ru-RU" dirty="0" smtClean="0"/>
              <a:t> </a:t>
            </a:r>
            <a:r>
              <a:rPr lang="en-US" dirty="0" smtClean="0"/>
              <a:t>(a – </a:t>
            </a:r>
            <a:r>
              <a:rPr lang="ru-RU" dirty="0" smtClean="0"/>
              <a:t>3</a:t>
            </a:r>
            <a:r>
              <a:rPr lang="en-US" dirty="0" smtClean="0"/>
              <a:t>)(a + </a:t>
            </a:r>
            <a:r>
              <a:rPr lang="ru-RU" dirty="0" smtClean="0"/>
              <a:t>3</a:t>
            </a:r>
            <a:r>
              <a:rPr lang="en-US" dirty="0" smtClean="0"/>
              <a:t>) </a:t>
            </a:r>
            <a:endParaRPr lang="en-US" b="1" i="1" baseline="30000" dirty="0" smtClean="0"/>
          </a:p>
          <a:p>
            <a:r>
              <a:rPr lang="en-US" dirty="0" smtClean="0"/>
              <a:t>x</a:t>
            </a:r>
            <a:r>
              <a:rPr lang="ru-RU" b="1" i="1" baseline="30000" dirty="0" smtClean="0"/>
              <a:t>2</a:t>
            </a:r>
            <a:r>
              <a:rPr lang="en-US" dirty="0" smtClean="0"/>
              <a:t> – y</a:t>
            </a:r>
            <a:r>
              <a:rPr lang="ru-RU" b="1" i="1" baseline="30000" dirty="0" smtClean="0"/>
              <a:t>2</a:t>
            </a:r>
            <a:r>
              <a:rPr lang="en-US" dirty="0" smtClean="0"/>
              <a:t>= (x + y)(x - y)</a:t>
            </a:r>
            <a:endParaRPr lang="en-US" b="1" i="1" baseline="30000" dirty="0" smtClean="0"/>
          </a:p>
          <a:p>
            <a:r>
              <a:rPr lang="ru-RU" dirty="0" smtClean="0"/>
              <a:t>25</a:t>
            </a:r>
            <a:r>
              <a:rPr lang="en-US" dirty="0" smtClean="0"/>
              <a:t> – c</a:t>
            </a:r>
            <a:r>
              <a:rPr lang="ru-RU" b="1" i="1" baseline="30000" dirty="0" smtClean="0"/>
              <a:t>2 </a:t>
            </a:r>
            <a:r>
              <a:rPr lang="en-US" dirty="0" smtClean="0"/>
              <a:t>= (</a:t>
            </a:r>
            <a:r>
              <a:rPr lang="ru-RU" dirty="0" smtClean="0"/>
              <a:t>5</a:t>
            </a:r>
            <a:r>
              <a:rPr lang="en-US" dirty="0" smtClean="0"/>
              <a:t> + c) (</a:t>
            </a:r>
            <a:r>
              <a:rPr lang="ru-RU" dirty="0" smtClean="0"/>
              <a:t>5</a:t>
            </a:r>
            <a:r>
              <a:rPr lang="en-US" dirty="0" smtClean="0"/>
              <a:t> – c)</a:t>
            </a:r>
            <a:endParaRPr lang="en-US" b="1" i="1" baseline="30000" dirty="0" smtClean="0"/>
          </a:p>
          <a:p>
            <a:r>
              <a:rPr lang="ru-RU" dirty="0" smtClean="0"/>
              <a:t>4</a:t>
            </a:r>
            <a:r>
              <a:rPr lang="en-US" dirty="0" smtClean="0"/>
              <a:t>m</a:t>
            </a:r>
            <a:r>
              <a:rPr lang="ru-RU" b="1" i="1" baseline="30000" dirty="0" smtClean="0"/>
              <a:t>2</a:t>
            </a:r>
            <a:r>
              <a:rPr lang="en-US" dirty="0" smtClean="0"/>
              <a:t> – p</a:t>
            </a:r>
            <a:r>
              <a:rPr lang="ru-RU" b="1" i="1" baseline="30000" dirty="0" smtClean="0"/>
              <a:t>2</a:t>
            </a:r>
            <a:r>
              <a:rPr lang="en-US" dirty="0" smtClean="0"/>
              <a:t> = (</a:t>
            </a:r>
            <a:r>
              <a:rPr lang="ru-RU" dirty="0" smtClean="0"/>
              <a:t>2</a:t>
            </a:r>
            <a:r>
              <a:rPr lang="en-US" dirty="0" smtClean="0"/>
              <a:t>m – p)(</a:t>
            </a:r>
            <a:r>
              <a:rPr lang="ru-RU" dirty="0" smtClean="0"/>
              <a:t>2</a:t>
            </a:r>
            <a:r>
              <a:rPr lang="en-US" dirty="0" smtClean="0"/>
              <a:t>p + m)</a:t>
            </a:r>
            <a:endParaRPr lang="en-US" b="1" i="1" baseline="30000" dirty="0" smtClean="0"/>
          </a:p>
          <a:p>
            <a:r>
              <a:rPr lang="ru-RU" dirty="0" smtClean="0"/>
              <a:t>49</a:t>
            </a:r>
            <a:r>
              <a:rPr lang="en-US" dirty="0" smtClean="0"/>
              <a:t>n</a:t>
            </a:r>
            <a:r>
              <a:rPr lang="ru-RU" b="1" i="1" baseline="30000" dirty="0" smtClean="0"/>
              <a:t>2</a:t>
            </a:r>
            <a:r>
              <a:rPr lang="en-US" dirty="0" smtClean="0"/>
              <a:t> – </a:t>
            </a:r>
            <a:r>
              <a:rPr lang="ru-RU" dirty="0" smtClean="0"/>
              <a:t>36</a:t>
            </a:r>
            <a:r>
              <a:rPr lang="en-US" dirty="0" smtClean="0"/>
              <a:t>q</a:t>
            </a:r>
            <a:r>
              <a:rPr lang="ru-RU" b="1" i="1" baseline="30000" dirty="0" smtClean="0"/>
              <a:t>2</a:t>
            </a:r>
            <a:r>
              <a:rPr lang="en-US" dirty="0" smtClean="0"/>
              <a:t>= (</a:t>
            </a:r>
            <a:r>
              <a:rPr lang="ru-RU" dirty="0" smtClean="0"/>
              <a:t>7</a:t>
            </a:r>
            <a:r>
              <a:rPr lang="en-US" dirty="0" smtClean="0"/>
              <a:t>n</a:t>
            </a:r>
            <a:r>
              <a:rPr lang="ru-RU" dirty="0" smtClean="0"/>
              <a:t> </a:t>
            </a:r>
            <a:r>
              <a:rPr lang="en-US" dirty="0" smtClean="0"/>
              <a:t>+ </a:t>
            </a:r>
            <a:r>
              <a:rPr lang="ru-RU" dirty="0" smtClean="0"/>
              <a:t>6</a:t>
            </a:r>
            <a:r>
              <a:rPr lang="en-US" dirty="0" smtClean="0"/>
              <a:t>q) (</a:t>
            </a:r>
            <a:r>
              <a:rPr lang="ru-RU" dirty="0" smtClean="0"/>
              <a:t>7</a:t>
            </a:r>
            <a:r>
              <a:rPr lang="en-US" dirty="0" smtClean="0"/>
              <a:t>n – </a:t>
            </a:r>
            <a:r>
              <a:rPr lang="ru-RU" dirty="0" smtClean="0"/>
              <a:t>6</a:t>
            </a:r>
            <a:r>
              <a:rPr lang="en-US" dirty="0" smtClean="0"/>
              <a:t>q)</a:t>
            </a:r>
            <a:endParaRPr lang="en-US" b="1" i="1" baseline="30000" dirty="0" smtClean="0"/>
          </a:p>
          <a:p>
            <a:endParaRPr lang="en-US" b="1" i="1" baseline="30000" dirty="0" smtClean="0"/>
          </a:p>
          <a:p>
            <a:endParaRPr lang="en-US" b="1" i="1" baseline="30000" dirty="0" smtClean="0"/>
          </a:p>
          <a:p>
            <a:endParaRPr lang="en-US" b="1" i="1" baseline="30000" dirty="0" smtClean="0"/>
          </a:p>
          <a:p>
            <a:endParaRPr lang="en-US" b="1" i="1" baseline="30000" dirty="0" smtClean="0"/>
          </a:p>
          <a:p>
            <a:endParaRPr lang="en-US" b="1" i="1" baseline="30000" dirty="0" smtClean="0"/>
          </a:p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643174" y="1714488"/>
            <a:ext cx="2571768" cy="50006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357422" y="2214554"/>
            <a:ext cx="2428892" cy="50006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357422" y="2786058"/>
            <a:ext cx="2428892" cy="64294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571736" y="3429000"/>
            <a:ext cx="2500330" cy="50006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714612" y="3929066"/>
            <a:ext cx="3571900" cy="64294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214678" y="4500570"/>
            <a:ext cx="3571900" cy="7143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indent="1430338"/>
            <a:r>
              <a:rPr lang="ru-RU" b="1" i="1" dirty="0">
                <a:solidFill>
                  <a:schemeClr val="bg1"/>
                </a:solidFill>
                <a:latin typeface="Georgia" pitchFamily="18" charset="0"/>
              </a:rPr>
              <a:t>Быстрый  счёт</a:t>
            </a:r>
          </a:p>
        </p:txBody>
      </p:sp>
      <p:pic>
        <p:nvPicPr>
          <p:cNvPr id="302086" name="Picture 6" descr="J023213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2349500"/>
            <a:ext cx="2595563" cy="2663825"/>
          </a:xfrm>
          <a:noFill/>
          <a:ln/>
        </p:spPr>
      </p:pic>
      <p:sp>
        <p:nvSpPr>
          <p:cNvPr id="302088" name="AutoShape 8"/>
          <p:cNvSpPr>
            <a:spLocks noChangeArrowheads="1"/>
          </p:cNvSpPr>
          <p:nvPr/>
        </p:nvSpPr>
        <p:spPr bwMode="auto">
          <a:xfrm>
            <a:off x="2484438" y="1268413"/>
            <a:ext cx="5975350" cy="1944687"/>
          </a:xfrm>
          <a:prstGeom prst="cloudCallout">
            <a:avLst>
              <a:gd name="adj1" fmla="val -43755"/>
              <a:gd name="adj2" fmla="val 38815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indent="446088"/>
            <a:r>
              <a:rPr lang="ru-RU" b="1" i="1" dirty="0">
                <a:solidFill>
                  <a:schemeClr val="bg1"/>
                </a:solidFill>
                <a:latin typeface="Georgia" pitchFamily="18" charset="0"/>
              </a:rPr>
              <a:t>А я догадался, как можно использовать эту формулу для  быстрых вычислений.</a:t>
            </a:r>
          </a:p>
          <a:p>
            <a:pPr indent="446088"/>
            <a:r>
              <a:rPr lang="ru-RU" b="1" i="1" dirty="0">
                <a:solidFill>
                  <a:schemeClr val="bg1"/>
                </a:solidFill>
                <a:latin typeface="Georgia" pitchFamily="18" charset="0"/>
              </a:rPr>
              <a:t>Смотри и учись.</a:t>
            </a:r>
          </a:p>
        </p:txBody>
      </p:sp>
      <p:sp>
        <p:nvSpPr>
          <p:cNvPr id="302089" name="Text Box 9"/>
          <p:cNvSpPr txBox="1">
            <a:spLocks noChangeArrowheads="1"/>
          </p:cNvSpPr>
          <p:nvPr/>
        </p:nvSpPr>
        <p:spPr bwMode="auto">
          <a:xfrm>
            <a:off x="3276600" y="3716338"/>
            <a:ext cx="53276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i="1">
                <a:solidFill>
                  <a:srgbClr val="000000"/>
                </a:solidFill>
                <a:latin typeface="Times New Roman" pitchFamily="18" charset="0"/>
              </a:rPr>
              <a:t>29</a:t>
            </a:r>
            <a:r>
              <a:rPr lang="ru-RU" sz="2400" i="1" baseline="3000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ru-RU" sz="2400" i="1">
                <a:solidFill>
                  <a:srgbClr val="000000"/>
                </a:solidFill>
                <a:latin typeface="Times New Roman" pitchFamily="18" charset="0"/>
              </a:rPr>
              <a:t>-28</a:t>
            </a:r>
            <a:r>
              <a:rPr lang="ru-RU" sz="2400" i="1" baseline="3000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ru-RU" sz="2400" i="1">
                <a:solidFill>
                  <a:srgbClr val="000000"/>
                </a:solidFill>
                <a:latin typeface="Times New Roman" pitchFamily="18" charset="0"/>
              </a:rPr>
              <a:t>=(29-28)(29+28)=1*57=57</a:t>
            </a:r>
          </a:p>
          <a:p>
            <a:pPr>
              <a:spcBef>
                <a:spcPct val="50000"/>
              </a:spcBef>
            </a:pPr>
            <a:r>
              <a:rPr lang="ru-RU" sz="2400" i="1">
                <a:solidFill>
                  <a:srgbClr val="000000"/>
                </a:solidFill>
                <a:latin typeface="Times New Roman" pitchFamily="18" charset="0"/>
              </a:rPr>
              <a:t>73</a:t>
            </a:r>
            <a:r>
              <a:rPr lang="ru-RU" sz="2400" i="1" baseline="3000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ru-RU" sz="2400" i="1">
                <a:solidFill>
                  <a:srgbClr val="000000"/>
                </a:solidFill>
                <a:latin typeface="Times New Roman" pitchFamily="18" charset="0"/>
              </a:rPr>
              <a:t>-63</a:t>
            </a:r>
            <a:r>
              <a:rPr lang="ru-RU" sz="2400" i="1" baseline="3000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ru-RU" sz="2400" i="1">
                <a:solidFill>
                  <a:srgbClr val="000000"/>
                </a:solidFill>
                <a:latin typeface="Times New Roman" pitchFamily="18" charset="0"/>
              </a:rPr>
              <a:t>=(73+63)(73-63)=136*10=1360</a:t>
            </a:r>
          </a:p>
          <a:p>
            <a:pPr>
              <a:spcBef>
                <a:spcPct val="50000"/>
              </a:spcBef>
            </a:pPr>
            <a:r>
              <a:rPr lang="ru-RU" sz="2400" i="1">
                <a:solidFill>
                  <a:srgbClr val="000000"/>
                </a:solidFill>
                <a:latin typeface="Times New Roman" pitchFamily="18" charset="0"/>
              </a:rPr>
              <a:t>133</a:t>
            </a:r>
            <a:r>
              <a:rPr lang="ru-RU" sz="2400" i="1" baseline="3000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ru-RU" sz="2400" i="1">
                <a:solidFill>
                  <a:srgbClr val="000000"/>
                </a:solidFill>
                <a:latin typeface="Times New Roman" pitchFamily="18" charset="0"/>
              </a:rPr>
              <a:t>-134</a:t>
            </a:r>
            <a:r>
              <a:rPr lang="ru-RU" sz="2400" i="1" baseline="3000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ru-RU" sz="2400" i="1">
                <a:solidFill>
                  <a:srgbClr val="000000"/>
                </a:solidFill>
                <a:latin typeface="Times New Roman" pitchFamily="18" charset="0"/>
              </a:rPr>
              <a:t>=(133-134)(133+134)= -267</a:t>
            </a:r>
          </a:p>
        </p:txBody>
      </p:sp>
      <p:sp>
        <p:nvSpPr>
          <p:cNvPr id="302092" name="Text Box 12"/>
          <p:cNvSpPr txBox="1">
            <a:spLocks noChangeArrowheads="1"/>
          </p:cNvSpPr>
          <p:nvPr/>
        </p:nvSpPr>
        <p:spPr bwMode="auto">
          <a:xfrm flipV="1">
            <a:off x="5651500" y="5667375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0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0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4" grpId="0"/>
      <p:bldP spid="302088" grpId="0" animBg="1"/>
      <p:bldP spid="30208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1851025" y="3789363"/>
            <a:ext cx="704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0" y="3171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0" y="3171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0" y="3062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0" y="3095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6644" name="Object 20"/>
          <p:cNvGraphicFramePr>
            <a:graphicFrameLocks noChangeAspect="1"/>
          </p:cNvGraphicFramePr>
          <p:nvPr/>
        </p:nvGraphicFramePr>
        <p:xfrm>
          <a:off x="2000232" y="1142984"/>
          <a:ext cx="4610100" cy="857250"/>
        </p:xfrm>
        <a:graphic>
          <a:graphicData uri="http://schemas.openxmlformats.org/presentationml/2006/ole">
            <p:oleObj spid="_x0000_s19458" name="Формула" r:id="rId3" imgW="1079280" imgH="241200" progId="Equation.3">
              <p:embed/>
            </p:oleObj>
          </a:graphicData>
        </a:graphic>
      </p:graphicFrame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6646" name="Object 22"/>
          <p:cNvGraphicFramePr>
            <a:graphicFrameLocks noChangeAspect="1"/>
          </p:cNvGraphicFramePr>
          <p:nvPr/>
        </p:nvGraphicFramePr>
        <p:xfrm>
          <a:off x="928662" y="2143116"/>
          <a:ext cx="3500462" cy="776288"/>
        </p:xfrm>
        <a:graphic>
          <a:graphicData uri="http://schemas.openxmlformats.org/presentationml/2006/ole">
            <p:oleObj spid="_x0000_s19459" name="Формула" r:id="rId4" imgW="888840" imgH="203040" progId="Equation.3">
              <p:embed/>
            </p:oleObj>
          </a:graphicData>
        </a:graphic>
      </p:graphicFrame>
      <p:sp>
        <p:nvSpPr>
          <p:cNvPr id="26649" name="Rectangle 2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6648" name="Object 24"/>
          <p:cNvGraphicFramePr>
            <a:graphicFrameLocks noChangeAspect="1"/>
          </p:cNvGraphicFramePr>
          <p:nvPr/>
        </p:nvGraphicFramePr>
        <p:xfrm>
          <a:off x="4714876" y="2143116"/>
          <a:ext cx="3409950" cy="704850"/>
        </p:xfrm>
        <a:graphic>
          <a:graphicData uri="http://schemas.openxmlformats.org/presentationml/2006/ole">
            <p:oleObj spid="_x0000_s19460" name="Формула" r:id="rId5" imgW="774360" imgH="177480" progId="Equation.3">
              <p:embed/>
            </p:oleObj>
          </a:graphicData>
        </a:graphic>
      </p:graphicFrame>
      <p:sp>
        <p:nvSpPr>
          <p:cNvPr id="26651" name="Rectangle 27"/>
          <p:cNvSpPr>
            <a:spLocks noChangeArrowheads="1"/>
          </p:cNvSpPr>
          <p:nvPr/>
        </p:nvSpPr>
        <p:spPr bwMode="auto">
          <a:xfrm>
            <a:off x="0" y="3086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6650" name="Object 26"/>
          <p:cNvGraphicFramePr>
            <a:graphicFrameLocks noChangeAspect="1"/>
          </p:cNvGraphicFramePr>
          <p:nvPr/>
        </p:nvGraphicFramePr>
        <p:xfrm>
          <a:off x="2643174" y="3357562"/>
          <a:ext cx="5405438" cy="1001712"/>
        </p:xfrm>
        <a:graphic>
          <a:graphicData uri="http://schemas.openxmlformats.org/presentationml/2006/ole">
            <p:oleObj spid="_x0000_s19461" name="Формула" r:id="rId6" imgW="1066680" imgH="215640" progId="Equation.3">
              <p:embed/>
            </p:oleObj>
          </a:graphicData>
        </a:graphic>
      </p:graphicFrame>
      <p:graphicFrame>
        <p:nvGraphicFramePr>
          <p:cNvPr id="25" name="Object 20"/>
          <p:cNvGraphicFramePr>
            <a:graphicFrameLocks noChangeAspect="1"/>
          </p:cNvGraphicFramePr>
          <p:nvPr/>
        </p:nvGraphicFramePr>
        <p:xfrm>
          <a:off x="2000232" y="1142984"/>
          <a:ext cx="4718050" cy="857250"/>
        </p:xfrm>
        <a:graphic>
          <a:graphicData uri="http://schemas.openxmlformats.org/presentationml/2006/ole">
            <p:oleObj spid="_x0000_s19462" name="Формула" r:id="rId7" imgW="1104840" imgH="241200" progId="Equation.3">
              <p:embed/>
            </p:oleObj>
          </a:graphicData>
        </a:graphic>
      </p:graphicFrame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2382813" y="2232001"/>
            <a:ext cx="704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2151038" y="1790676"/>
            <a:ext cx="9366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5400" dirty="0">
                <a:solidFill>
                  <a:srgbClr val="FF0066"/>
                </a:solidFill>
              </a:rPr>
              <a:t> </a:t>
            </a:r>
            <a:r>
              <a:rPr lang="en-US" sz="8000" dirty="0" smtClean="0">
                <a:solidFill>
                  <a:srgbClr val="FF0066"/>
                </a:solidFill>
              </a:rPr>
              <a:t> </a:t>
            </a:r>
            <a:endParaRPr lang="ru-RU" sz="8000" dirty="0">
              <a:solidFill>
                <a:srgbClr val="FF0066"/>
              </a:solidFill>
            </a:endParaRP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1928794" y="357166"/>
            <a:ext cx="61436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chemeClr val="bg1"/>
                </a:solidFill>
              </a:rPr>
              <a:t>ФОРМУЛА 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РАЗНОСТИ</a:t>
            </a:r>
            <a:r>
              <a:rPr lang="en-US" sz="2400" b="1" dirty="0" smtClean="0">
                <a:solidFill>
                  <a:schemeClr val="bg1"/>
                </a:solidFill>
              </a:rPr>
              <a:t>  </a:t>
            </a:r>
            <a:r>
              <a:rPr lang="ru-RU" sz="2400" b="1" dirty="0" smtClean="0">
                <a:solidFill>
                  <a:schemeClr val="bg1"/>
                </a:solidFill>
              </a:rPr>
              <a:t>КВАДРАТОВ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2143108" y="1071546"/>
            <a:ext cx="1571636" cy="8572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1357290" y="2071678"/>
            <a:ext cx="1571636" cy="8572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4714876" y="2071678"/>
            <a:ext cx="1571636" cy="8572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4643438" y="1285860"/>
            <a:ext cx="1500198" cy="64294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6786578" y="2214554"/>
            <a:ext cx="785818" cy="64294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3286116" y="2214554"/>
            <a:ext cx="1000132" cy="64294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Двойные круглые скобки 42"/>
          <p:cNvSpPr/>
          <p:nvPr/>
        </p:nvSpPr>
        <p:spPr>
          <a:xfrm>
            <a:off x="1285852" y="2071678"/>
            <a:ext cx="3143272" cy="857256"/>
          </a:xfrm>
          <a:prstGeom prst="bracketPair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Двойные круглые скобки 43"/>
          <p:cNvSpPr/>
          <p:nvPr/>
        </p:nvSpPr>
        <p:spPr>
          <a:xfrm>
            <a:off x="4643438" y="2071678"/>
            <a:ext cx="2928958" cy="857256"/>
          </a:xfrm>
          <a:prstGeom prst="bracketPair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2857488" y="2500306"/>
            <a:ext cx="285752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6357950" y="2571744"/>
            <a:ext cx="285752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6323025" y="2535231"/>
            <a:ext cx="35719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7286644" y="1285860"/>
            <a:ext cx="649287" cy="3603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4000" dirty="0">
                <a:solidFill>
                  <a:schemeClr val="bg2"/>
                </a:solidFill>
              </a:rPr>
              <a:t>=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1928794" y="928670"/>
          <a:ext cx="5143536" cy="1071571"/>
        </p:xfrm>
        <a:graphic>
          <a:graphicData uri="http://schemas.openxmlformats.org/presentationml/2006/ole">
            <p:oleObj spid="_x0000_s20482" name="Формула" r:id="rId3" imgW="1205977" imgH="266584" progId="Equation.3">
              <p:embed/>
            </p:oleObj>
          </a:graphicData>
        </a:graphic>
      </p:graphicFrame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1454119" y="2803505"/>
            <a:ext cx="704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1222344" y="2362180"/>
            <a:ext cx="9366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5400" dirty="0">
                <a:solidFill>
                  <a:srgbClr val="FF0066"/>
                </a:solidFill>
              </a:rPr>
              <a:t> </a:t>
            </a:r>
            <a:r>
              <a:rPr lang="en-US" sz="8000" dirty="0" smtClean="0">
                <a:solidFill>
                  <a:srgbClr val="FF0066"/>
                </a:solidFill>
              </a:rPr>
              <a:t> </a:t>
            </a:r>
            <a:endParaRPr lang="ru-RU" sz="8000" dirty="0">
              <a:solidFill>
                <a:srgbClr val="FF0066"/>
              </a:solidFill>
            </a:endParaRP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1928794" y="357166"/>
            <a:ext cx="61436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chemeClr val="bg1"/>
                </a:solidFill>
              </a:rPr>
              <a:t>ФОРМУЛА 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РАЗНОСТИ</a:t>
            </a:r>
            <a:r>
              <a:rPr lang="en-US" sz="2400" b="1" dirty="0" smtClean="0">
                <a:solidFill>
                  <a:schemeClr val="bg1"/>
                </a:solidFill>
              </a:rPr>
              <a:t>  </a:t>
            </a:r>
            <a:r>
              <a:rPr lang="ru-RU" sz="2400" b="1" dirty="0" smtClean="0">
                <a:solidFill>
                  <a:schemeClr val="bg1"/>
                </a:solidFill>
              </a:rPr>
              <a:t>КВАДРАТОВ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31722" y="232884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4590" name="Object 14"/>
          <p:cNvGraphicFramePr>
            <a:graphicFrameLocks noChangeAspect="1"/>
          </p:cNvGraphicFramePr>
          <p:nvPr/>
        </p:nvGraphicFramePr>
        <p:xfrm>
          <a:off x="592138" y="2571750"/>
          <a:ext cx="3565525" cy="1001713"/>
        </p:xfrm>
        <a:graphic>
          <a:graphicData uri="http://schemas.openxmlformats.org/presentationml/2006/ole">
            <p:oleObj spid="_x0000_s20483" name="Формула" r:id="rId4" imgW="965160" imgH="228600" progId="Equation.3">
              <p:embed/>
            </p:oleObj>
          </a:graphicData>
        </a:graphic>
      </p:graphicFrame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31722" y="232884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4592" name="Object 16"/>
          <p:cNvGraphicFramePr>
            <a:graphicFrameLocks noChangeAspect="1"/>
          </p:cNvGraphicFramePr>
          <p:nvPr/>
        </p:nvGraphicFramePr>
        <p:xfrm>
          <a:off x="4587875" y="2560638"/>
          <a:ext cx="3589338" cy="960437"/>
        </p:xfrm>
        <a:graphic>
          <a:graphicData uri="http://schemas.openxmlformats.org/presentationml/2006/ole">
            <p:oleObj spid="_x0000_s20484" name="Формула" r:id="rId5" imgW="863280" imgH="203040" progId="Equation.3">
              <p:embed/>
            </p:oleObj>
          </a:graphicData>
        </a:graphic>
      </p:graphicFrame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8537575" y="2714620"/>
            <a:ext cx="606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000" dirty="0">
                <a:solidFill>
                  <a:schemeClr val="bg2"/>
                </a:solidFill>
              </a:rPr>
              <a:t>=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3571868" y="4500570"/>
            <a:ext cx="649287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 dirty="0">
                <a:solidFill>
                  <a:schemeClr val="bg2"/>
                </a:solidFill>
              </a:rPr>
              <a:t>=</a:t>
            </a:r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31722" y="221930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4596" name="Object 20"/>
          <p:cNvGraphicFramePr>
            <a:graphicFrameLocks noChangeAspect="1"/>
          </p:cNvGraphicFramePr>
          <p:nvPr/>
        </p:nvGraphicFramePr>
        <p:xfrm>
          <a:off x="4214810" y="4500570"/>
          <a:ext cx="2892416" cy="1029687"/>
        </p:xfrm>
        <a:graphic>
          <a:graphicData uri="http://schemas.openxmlformats.org/presentationml/2006/ole">
            <p:oleObj spid="_x0000_s20485" name="Формула" r:id="rId6" imgW="736600" imgH="228600" progId="Equation.3">
              <p:embed/>
            </p:oleObj>
          </a:graphicData>
        </a:graphic>
      </p:graphicFrame>
      <p:sp>
        <p:nvSpPr>
          <p:cNvPr id="20" name="Овал 19"/>
          <p:cNvSpPr/>
          <p:nvPr/>
        </p:nvSpPr>
        <p:spPr>
          <a:xfrm>
            <a:off x="2143108" y="1071546"/>
            <a:ext cx="1571636" cy="8572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428596" y="2643182"/>
            <a:ext cx="1571636" cy="8572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4643438" y="2571744"/>
            <a:ext cx="1571636" cy="8572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857752" y="1214422"/>
            <a:ext cx="1643074" cy="64294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6500826" y="2714620"/>
            <a:ext cx="1643074" cy="64294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500298" y="2786058"/>
            <a:ext cx="1643074" cy="64294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Двойные круглые скобки 26"/>
          <p:cNvSpPr/>
          <p:nvPr/>
        </p:nvSpPr>
        <p:spPr>
          <a:xfrm>
            <a:off x="357158" y="2357430"/>
            <a:ext cx="4000528" cy="1285884"/>
          </a:xfrm>
          <a:prstGeom prst="bracketPair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Двойные круглые скобки 27"/>
          <p:cNvSpPr/>
          <p:nvPr/>
        </p:nvSpPr>
        <p:spPr>
          <a:xfrm>
            <a:off x="4572000" y="2357430"/>
            <a:ext cx="3714776" cy="1285884"/>
          </a:xfrm>
          <a:prstGeom prst="bracketPair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2071670" y="3143248"/>
            <a:ext cx="285752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6215074" y="3071810"/>
            <a:ext cx="285752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6180149" y="3106735"/>
            <a:ext cx="35719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8" grpId="0"/>
      <p:bldP spid="24595" grpId="0"/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475163" cy="4525963"/>
          </a:xfrm>
          <a:solidFill>
            <a:srgbClr val="FFFFFF"/>
          </a:solidFill>
          <a:ln>
            <a:solidFill>
              <a:srgbClr val="660066"/>
            </a:solidFill>
          </a:ln>
        </p:spPr>
        <p:txBody>
          <a:bodyPr/>
          <a:lstStyle/>
          <a:p>
            <a:pPr marL="352425" indent="-352425" defTabSz="446088">
              <a:lnSpc>
                <a:spcPct val="90000"/>
              </a:lnSpc>
            </a:pPr>
            <a:r>
              <a:rPr lang="ru-RU" dirty="0">
                <a:solidFill>
                  <a:srgbClr val="660066"/>
                </a:solidFill>
              </a:rPr>
              <a:t>Решаем примеры:</a:t>
            </a:r>
          </a:p>
          <a:p>
            <a:pPr marL="352425" indent="-352425" defTabSz="446088">
              <a:lnSpc>
                <a:spcPct val="90000"/>
              </a:lnSpc>
              <a:buClr>
                <a:schemeClr val="tx1"/>
              </a:buClr>
              <a:buFontTx/>
              <a:buAutoNum type="romanUcPeriod"/>
            </a:pPr>
            <a:r>
              <a:rPr lang="ru-RU" sz="2600" dirty="0">
                <a:solidFill>
                  <a:srgbClr val="000000"/>
                </a:solidFill>
              </a:rPr>
              <a:t>Представить в виде многочлена:</a:t>
            </a:r>
          </a:p>
          <a:p>
            <a:pPr marL="808038" lvl="1" indent="638175" defTabSz="446088">
              <a:lnSpc>
                <a:spcPct val="90000"/>
              </a:lnSpc>
              <a:buClr>
                <a:schemeClr val="tx1"/>
              </a:buClr>
              <a:buFontTx/>
              <a:buAutoNum type="alphaLcParenR"/>
            </a:pPr>
            <a:r>
              <a:rPr lang="ru-RU" sz="2000" i="1" dirty="0">
                <a:solidFill>
                  <a:srgbClr val="000000"/>
                </a:solidFill>
              </a:rPr>
              <a:t>(</a:t>
            </a:r>
            <a:r>
              <a:rPr lang="en-US" sz="2000" i="1" dirty="0">
                <a:solidFill>
                  <a:srgbClr val="000000"/>
                </a:solidFill>
              </a:rPr>
              <a:t>x+4)(x-4)=x</a:t>
            </a:r>
            <a:r>
              <a:rPr lang="en-US" sz="2000" i="1" baseline="30000" dirty="0">
                <a:solidFill>
                  <a:srgbClr val="000000"/>
                </a:solidFill>
              </a:rPr>
              <a:t>2</a:t>
            </a:r>
            <a:r>
              <a:rPr lang="en-US" sz="2000" i="1" dirty="0">
                <a:solidFill>
                  <a:srgbClr val="000000"/>
                </a:solidFill>
              </a:rPr>
              <a:t>-16</a:t>
            </a:r>
          </a:p>
          <a:p>
            <a:pPr marL="808038" lvl="1" indent="638175" defTabSz="446088">
              <a:lnSpc>
                <a:spcPct val="90000"/>
              </a:lnSpc>
              <a:buClr>
                <a:schemeClr val="tx1"/>
              </a:buClr>
              <a:buFontTx/>
              <a:buAutoNum type="alphaLcParenR"/>
            </a:pPr>
            <a:r>
              <a:rPr lang="en-US" sz="2000" i="1" dirty="0">
                <a:solidFill>
                  <a:srgbClr val="000000"/>
                </a:solidFill>
              </a:rPr>
              <a:t>(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en-US" sz="2000" i="1" dirty="0">
                <a:solidFill>
                  <a:srgbClr val="000000"/>
                </a:solidFill>
              </a:rPr>
              <a:t>3-m)(3+m)=9-m</a:t>
            </a:r>
            <a:r>
              <a:rPr lang="en-US" sz="2000" i="1" baseline="30000" dirty="0">
                <a:solidFill>
                  <a:srgbClr val="000000"/>
                </a:solidFill>
              </a:rPr>
              <a:t>2</a:t>
            </a:r>
          </a:p>
          <a:p>
            <a:pPr marL="808038" lvl="1" indent="638175" defTabSz="446088">
              <a:lnSpc>
                <a:spcPct val="90000"/>
              </a:lnSpc>
              <a:buClr>
                <a:schemeClr val="tx1"/>
              </a:buClr>
              <a:buFontTx/>
              <a:buAutoNum type="alphaLcParenR"/>
            </a:pPr>
            <a:r>
              <a:rPr lang="en-US" sz="2000" i="1" dirty="0">
                <a:solidFill>
                  <a:srgbClr val="000000"/>
                </a:solidFill>
              </a:rPr>
              <a:t>(8+y)(y-8)=y</a:t>
            </a:r>
            <a:r>
              <a:rPr lang="en-US" sz="2000" i="1" baseline="30000" dirty="0">
                <a:solidFill>
                  <a:srgbClr val="000000"/>
                </a:solidFill>
              </a:rPr>
              <a:t>2</a:t>
            </a:r>
            <a:r>
              <a:rPr lang="en-US" sz="2000" i="1" dirty="0">
                <a:solidFill>
                  <a:srgbClr val="000000"/>
                </a:solidFill>
              </a:rPr>
              <a:t>-64</a:t>
            </a:r>
          </a:p>
          <a:p>
            <a:pPr marL="808038" lvl="1" indent="638175" defTabSz="446088"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ru-RU" sz="2000" i="1" dirty="0">
              <a:solidFill>
                <a:srgbClr val="000000"/>
              </a:solidFill>
            </a:endParaRPr>
          </a:p>
          <a:p>
            <a:pPr marL="352425" indent="-352425" defTabSz="446088">
              <a:lnSpc>
                <a:spcPct val="90000"/>
              </a:lnSpc>
              <a:buClr>
                <a:srgbClr val="000000"/>
              </a:buClr>
              <a:buFontTx/>
              <a:buAutoNum type="romanUcPeriod"/>
            </a:pPr>
            <a:r>
              <a:rPr lang="ru-RU" sz="2600" dirty="0">
                <a:solidFill>
                  <a:srgbClr val="000000"/>
                </a:solidFill>
              </a:rPr>
              <a:t>Разложить на множители:</a:t>
            </a:r>
          </a:p>
          <a:p>
            <a:pPr marL="352425" indent="-352425" defTabSz="446088">
              <a:lnSpc>
                <a:spcPct val="90000"/>
              </a:lnSpc>
              <a:buClr>
                <a:srgbClr val="000000"/>
              </a:buClr>
              <a:buFontTx/>
              <a:buAutoNum type="alphaLcParenR"/>
            </a:pPr>
            <a:r>
              <a:rPr lang="ru-RU" sz="2000" i="1" dirty="0">
                <a:solidFill>
                  <a:srgbClr val="000000"/>
                </a:solidFill>
              </a:rPr>
              <a:t>с</a:t>
            </a:r>
            <a:r>
              <a:rPr lang="ru-RU" sz="2000" i="1" baseline="30000" dirty="0">
                <a:solidFill>
                  <a:srgbClr val="000000"/>
                </a:solidFill>
              </a:rPr>
              <a:t>2</a:t>
            </a:r>
            <a:r>
              <a:rPr lang="ru-RU" sz="2000" i="1" dirty="0">
                <a:solidFill>
                  <a:srgbClr val="000000"/>
                </a:solidFill>
              </a:rPr>
              <a:t>-25=(с-5)(с+5)</a:t>
            </a:r>
          </a:p>
          <a:p>
            <a:pPr marL="352425" indent="-352425" defTabSz="446088">
              <a:lnSpc>
                <a:spcPct val="90000"/>
              </a:lnSpc>
              <a:buClr>
                <a:srgbClr val="000000"/>
              </a:buClr>
              <a:buFontTx/>
              <a:buAutoNum type="alphaLcParenR"/>
            </a:pPr>
            <a:r>
              <a:rPr lang="ru-RU" sz="2000" i="1" dirty="0">
                <a:solidFill>
                  <a:srgbClr val="000000"/>
                </a:solidFill>
              </a:rPr>
              <a:t>81-</a:t>
            </a:r>
            <a:r>
              <a:rPr lang="en-US" sz="2000" i="1" dirty="0">
                <a:solidFill>
                  <a:srgbClr val="000000"/>
                </a:solidFill>
              </a:rPr>
              <a:t>p</a:t>
            </a:r>
            <a:r>
              <a:rPr lang="en-US" sz="2000" i="1" baseline="30000" dirty="0">
                <a:solidFill>
                  <a:srgbClr val="000000"/>
                </a:solidFill>
              </a:rPr>
              <a:t>2</a:t>
            </a:r>
            <a:r>
              <a:rPr lang="en-US" sz="2000" i="1" dirty="0">
                <a:solidFill>
                  <a:srgbClr val="000000"/>
                </a:solidFill>
              </a:rPr>
              <a:t>=(9+p)(9-p)</a:t>
            </a:r>
          </a:p>
          <a:p>
            <a:pPr marL="352425" indent="-352425" defTabSz="446088">
              <a:lnSpc>
                <a:spcPct val="90000"/>
              </a:lnSpc>
              <a:buClr>
                <a:srgbClr val="000000"/>
              </a:buClr>
              <a:buFontTx/>
              <a:buAutoNum type="alphaLcParenR"/>
            </a:pPr>
            <a:r>
              <a:rPr lang="en-US" sz="2000" i="1" dirty="0">
                <a:solidFill>
                  <a:srgbClr val="000000"/>
                </a:solidFill>
              </a:rPr>
              <a:t>0,36-y</a:t>
            </a:r>
            <a:r>
              <a:rPr lang="en-US" sz="2000" i="1" baseline="30000" dirty="0">
                <a:solidFill>
                  <a:srgbClr val="000000"/>
                </a:solidFill>
              </a:rPr>
              <a:t>2</a:t>
            </a:r>
            <a:r>
              <a:rPr lang="en-US" sz="2000" i="1" dirty="0">
                <a:solidFill>
                  <a:srgbClr val="000000"/>
                </a:solidFill>
              </a:rPr>
              <a:t>=(0,6-y)(0,6+y)</a:t>
            </a:r>
          </a:p>
          <a:p>
            <a:pPr marL="808038" lvl="1" indent="638175" defTabSz="446088">
              <a:lnSpc>
                <a:spcPct val="90000"/>
              </a:lnSpc>
              <a:buClr>
                <a:schemeClr val="tx1"/>
              </a:buClr>
              <a:buFontTx/>
              <a:buAutoNum type="alphaLcParenR"/>
            </a:pPr>
            <a:endParaRPr lang="en-US" sz="2000" i="1" baseline="30000" dirty="0">
              <a:solidFill>
                <a:srgbClr val="000000"/>
              </a:solidFill>
            </a:endParaRPr>
          </a:p>
          <a:p>
            <a:pPr marL="808038" lvl="1" indent="638175" defTabSz="446088">
              <a:lnSpc>
                <a:spcPct val="90000"/>
              </a:lnSpc>
              <a:buClr>
                <a:schemeClr val="tx1"/>
              </a:buClr>
              <a:buFontTx/>
              <a:buAutoNum type="alphaLcParenR"/>
            </a:pPr>
            <a:endParaRPr lang="ru-RU" i="1" dirty="0">
              <a:solidFill>
                <a:srgbClr val="000000"/>
              </a:solidFill>
            </a:endParaRPr>
          </a:p>
          <a:p>
            <a:pPr marL="352425" indent="-352425" defTabSz="446088">
              <a:lnSpc>
                <a:spcPct val="90000"/>
              </a:lnSpc>
              <a:buClr>
                <a:schemeClr val="tx1"/>
              </a:buClr>
              <a:buFontTx/>
              <a:buNone/>
            </a:pPr>
            <a:endParaRPr lang="ru-RU" sz="2800" i="1" dirty="0">
              <a:solidFill>
                <a:srgbClr val="000000"/>
              </a:solidFill>
            </a:endParaRPr>
          </a:p>
        </p:txBody>
      </p:sp>
      <p:pic>
        <p:nvPicPr>
          <p:cNvPr id="218118" name="Picture 6" descr="J0303470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6262687" y="2412206"/>
            <a:ext cx="809625" cy="561975"/>
          </a:xfrm>
        </p:spPr>
      </p:pic>
      <p:sp>
        <p:nvSpPr>
          <p:cNvPr id="218116" name="WordArt 4"/>
          <p:cNvSpPr>
            <a:spLocks noChangeArrowheads="1" noChangeShapeType="1" noTextEdit="1"/>
          </p:cNvSpPr>
          <p:nvPr/>
        </p:nvSpPr>
        <p:spPr bwMode="auto">
          <a:xfrm>
            <a:off x="1042988" y="549275"/>
            <a:ext cx="7273925" cy="935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Разность квадратов</a:t>
            </a:r>
          </a:p>
        </p:txBody>
      </p:sp>
      <p:sp>
        <p:nvSpPr>
          <p:cNvPr id="218117" name="Text Box 5"/>
          <p:cNvSpPr txBox="1">
            <a:spLocks noChangeArrowheads="1"/>
          </p:cNvSpPr>
          <p:nvPr/>
        </p:nvSpPr>
        <p:spPr bwMode="auto">
          <a:xfrm>
            <a:off x="5940425" y="3284538"/>
            <a:ext cx="25923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b="0"/>
          </a:p>
        </p:txBody>
      </p:sp>
      <p:sp>
        <p:nvSpPr>
          <p:cNvPr id="218122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40763" y="6237288"/>
            <a:ext cx="503237" cy="620712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18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1000"/>
                                        <p:tgtEl>
                                          <p:spTgt spid="218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181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1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1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18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18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30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" dur="1000" fill="hold"/>
                                        <p:tgtEl>
                                          <p:spTgt spid="218115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5" dur="1000" fill="hold"/>
                                        <p:tgtEl>
                                          <p:spTgt spid="218115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6" dur="1000" fill="hold"/>
                                        <p:tgtEl>
                                          <p:spTgt spid="218115">
                                            <p:bg/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218115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1" dur="1000" fill="hold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2" dur="1000" fill="hold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3" dur="1000" fill="hold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30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7" dur="1000" fill="hold"/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8" dur="1000" fill="hold"/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9" dur="1000" fill="hold"/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30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3" dur="1000" fill="hold"/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4" dur="1000" fill="hold"/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5" dur="1000" fill="hold"/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6" dur="1000" fill="hold"/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30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9" dur="1000" fill="hold"/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0" dur="1000" fill="hold"/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1" dur="1000" fill="hold"/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82" dur="1000" fill="hold"/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30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5" dur="1000" fill="hold"/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6" dur="1000" fill="hold"/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7" dur="1000" fill="hold"/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88" dur="1000" fill="hold"/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0"/>
                            </p:stCondLst>
                            <p:childTnLst>
                              <p:par>
                                <p:cTn id="90" presetID="30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1" dur="1000" fill="hold"/>
                                        <p:tgtEl>
                                          <p:spTgt spid="21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2" dur="1000" fill="hold"/>
                                        <p:tgtEl>
                                          <p:spTgt spid="21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3" dur="1000" fill="hold"/>
                                        <p:tgtEl>
                                          <p:spTgt spid="21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4" dur="1000" fill="hold"/>
                                        <p:tgtEl>
                                          <p:spTgt spid="21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6000"/>
                            </p:stCondLst>
                            <p:childTnLst>
                              <p:par>
                                <p:cTn id="96" presetID="30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7" dur="1000" fill="hold"/>
                                        <p:tgtEl>
                                          <p:spTgt spid="21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8" dur="1000" fill="hold"/>
                                        <p:tgtEl>
                                          <p:spTgt spid="21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9" dur="1000" fill="hold"/>
                                        <p:tgtEl>
                                          <p:spTgt spid="21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00" dur="1000" fill="hold"/>
                                        <p:tgtEl>
                                          <p:spTgt spid="21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7000"/>
                            </p:stCondLst>
                            <p:childTnLst>
                              <p:par>
                                <p:cTn id="102" presetID="30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3" dur="1000" fill="hold"/>
                                        <p:tgtEl>
                                          <p:spTgt spid="218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04" dur="1000" fill="hold"/>
                                        <p:tgtEl>
                                          <p:spTgt spid="218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05" dur="1000" fill="hold"/>
                                        <p:tgtEl>
                                          <p:spTgt spid="218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06" dur="1000" fill="hold"/>
                                        <p:tgtEl>
                                          <p:spTgt spid="218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8000"/>
                            </p:stCondLst>
                            <p:childTnLst>
                              <p:par>
                                <p:cTn id="108" presetID="30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9" dur="1000" fill="hold"/>
                                        <p:tgtEl>
                                          <p:spTgt spid="218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10" dur="1000" fill="hold"/>
                                        <p:tgtEl>
                                          <p:spTgt spid="218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11" dur="1000" fill="hold"/>
                                        <p:tgtEl>
                                          <p:spTgt spid="218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12" dur="1000" fill="hold"/>
                                        <p:tgtEl>
                                          <p:spTgt spid="218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5" grpId="0" build="p" animBg="1"/>
      <p:bldP spid="218115" grpId="1" build="p" animBg="1"/>
      <p:bldP spid="2181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7786710" cy="72547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Разложить на множители: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86050" y="1142984"/>
            <a:ext cx="5786478" cy="485778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а(</a:t>
            </a:r>
            <a:r>
              <a:rPr lang="ru-RU" dirty="0" err="1" smtClean="0"/>
              <a:t>х+</a:t>
            </a:r>
            <a:r>
              <a:rPr lang="ru-RU" dirty="0" smtClean="0"/>
              <a:t> у) + 5(</a:t>
            </a:r>
            <a:r>
              <a:rPr lang="ru-RU" dirty="0" err="1" smtClean="0"/>
              <a:t>х</a:t>
            </a:r>
            <a:r>
              <a:rPr lang="ru-RU" dirty="0" smtClean="0"/>
              <a:t> + у)</a:t>
            </a:r>
          </a:p>
          <a:p>
            <a:pPr>
              <a:buNone/>
            </a:pPr>
            <a:r>
              <a:rPr lang="ru-RU" dirty="0" smtClean="0"/>
              <a:t>6х(а – 2к) + (а – 2к)</a:t>
            </a:r>
          </a:p>
          <a:p>
            <a:pPr>
              <a:buNone/>
            </a:pPr>
            <a:r>
              <a:rPr lang="ru-RU" dirty="0" smtClean="0"/>
              <a:t>с(у – 2) – (2 – у)</a:t>
            </a:r>
          </a:p>
          <a:p>
            <a:pPr>
              <a:buNone/>
            </a:pPr>
            <a:r>
              <a:rPr lang="ru-RU" dirty="0" smtClean="0"/>
              <a:t>а(</a:t>
            </a:r>
            <a:r>
              <a:rPr lang="ru-RU" dirty="0" err="1" smtClean="0"/>
              <a:t>х</a:t>
            </a:r>
            <a:r>
              <a:rPr lang="ru-RU" dirty="0" smtClean="0"/>
              <a:t> - у) + а(</a:t>
            </a:r>
            <a:r>
              <a:rPr lang="ru-RU" dirty="0" err="1" smtClean="0"/>
              <a:t>х</a:t>
            </a:r>
            <a:r>
              <a:rPr lang="ru-RU" dirty="0" smtClean="0"/>
              <a:t> + у)</a:t>
            </a:r>
          </a:p>
          <a:p>
            <a:pPr algn="r">
              <a:buNone/>
            </a:pPr>
            <a:r>
              <a:rPr lang="ru-RU" dirty="0" smtClean="0"/>
              <a:t>а(</a:t>
            </a:r>
            <a:r>
              <a:rPr lang="ru-RU" dirty="0" err="1" smtClean="0"/>
              <a:t>х</a:t>
            </a:r>
            <a:r>
              <a:rPr lang="ru-RU" dirty="0" smtClean="0"/>
              <a:t> - у) + 5(у - </a:t>
            </a:r>
            <a:r>
              <a:rPr lang="ru-RU" dirty="0" err="1" smtClean="0"/>
              <a:t>х</a:t>
            </a:r>
            <a:r>
              <a:rPr lang="ru-RU" dirty="0" smtClean="0"/>
              <a:t>)</a:t>
            </a:r>
          </a:p>
          <a:p>
            <a:pPr algn="r">
              <a:buNone/>
            </a:pPr>
            <a:r>
              <a:rPr lang="ru-RU" dirty="0" smtClean="0"/>
              <a:t>6(а – к) - (</a:t>
            </a:r>
            <a:r>
              <a:rPr lang="ru-RU" dirty="0" err="1" smtClean="0"/>
              <a:t>к</a:t>
            </a:r>
            <a:r>
              <a:rPr lang="ru-RU" dirty="0" smtClean="0"/>
              <a:t> - а)</a:t>
            </a:r>
          </a:p>
          <a:p>
            <a:pPr algn="r">
              <a:buNone/>
            </a:pPr>
            <a:r>
              <a:rPr lang="ru-RU" dirty="0" smtClean="0"/>
              <a:t>(у – 1)</a:t>
            </a:r>
            <a:r>
              <a:rPr lang="ru-RU" baseline="30000" dirty="0" smtClean="0"/>
              <a:t> 2</a:t>
            </a:r>
            <a:r>
              <a:rPr lang="ru-RU" dirty="0" smtClean="0"/>
              <a:t> – (у - 1)</a:t>
            </a:r>
            <a:r>
              <a:rPr lang="ru-RU" dirty="0" err="1" smtClean="0"/>
              <a:t>х</a:t>
            </a:r>
            <a:endParaRPr lang="ru-RU" dirty="0" smtClean="0"/>
          </a:p>
          <a:p>
            <a:pPr algn="r">
              <a:buNone/>
            </a:pPr>
            <a:r>
              <a:rPr lang="ru-RU" dirty="0" smtClean="0"/>
              <a:t>а(</a:t>
            </a:r>
            <a:r>
              <a:rPr lang="ru-RU" dirty="0" err="1" smtClean="0"/>
              <a:t>х</a:t>
            </a:r>
            <a:r>
              <a:rPr lang="ru-RU" dirty="0" smtClean="0"/>
              <a:t> - у) + а(</a:t>
            </a:r>
            <a:r>
              <a:rPr lang="ru-RU" dirty="0" err="1" smtClean="0"/>
              <a:t>х</a:t>
            </a:r>
            <a:r>
              <a:rPr lang="ru-RU" dirty="0" smtClean="0"/>
              <a:t> + у)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400" b="1" i="1">
                <a:solidFill>
                  <a:schemeClr val="folHlink"/>
                </a:solidFill>
              </a:rPr>
              <a:t>Проверочная самостоятельная работа.</a:t>
            </a:r>
          </a:p>
        </p:txBody>
      </p:sp>
      <p:graphicFrame>
        <p:nvGraphicFramePr>
          <p:cNvPr id="155652" name="Object 4"/>
          <p:cNvGraphicFramePr>
            <a:graphicFrameLocks noChangeAspect="1"/>
          </p:cNvGraphicFramePr>
          <p:nvPr>
            <p:ph idx="1"/>
          </p:nvPr>
        </p:nvGraphicFramePr>
        <p:xfrm>
          <a:off x="4591050" y="3709988"/>
          <a:ext cx="114300" cy="215900"/>
        </p:xfrm>
        <a:graphic>
          <a:graphicData uri="http://schemas.openxmlformats.org/presentationml/2006/ole">
            <p:oleObj spid="_x0000_s21506" name="Формула" r:id="rId3" imgW="114120" imgH="215640" progId="Equation.3">
              <p:embed/>
            </p:oleObj>
          </a:graphicData>
        </a:graphic>
      </p:graphicFrame>
      <p:sp>
        <p:nvSpPr>
          <p:cNvPr id="155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73238"/>
            <a:ext cx="8001000" cy="42672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dirty="0">
                <a:solidFill>
                  <a:schemeClr val="accent2"/>
                </a:solidFill>
                <a:sym typeface="MS Reference Specialty" pitchFamily="2" charset="2"/>
              </a:rPr>
              <a:t>№1.Преобразуйте в много-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dirty="0">
                <a:solidFill>
                  <a:schemeClr val="accent2"/>
                </a:solidFill>
                <a:sym typeface="MS Reference Specialty" pitchFamily="2" charset="2"/>
              </a:rPr>
              <a:t>член: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600" dirty="0">
                <a:sym typeface="MS Reference Specialty" pitchFamily="2" charset="2"/>
              </a:rPr>
              <a:t>а)(3а+с)</a:t>
            </a:r>
            <a:r>
              <a:rPr lang="en-US" sz="2600" dirty="0">
                <a:sym typeface="MS Reference Specialty" pitchFamily="2" charset="2"/>
              </a:rPr>
              <a:t>²</a:t>
            </a:r>
            <a:r>
              <a:rPr lang="ru-RU" sz="2600" dirty="0">
                <a:sym typeface="MS Reference Specialty" pitchFamily="2" charset="2"/>
              </a:rPr>
              <a:t> =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600" dirty="0">
                <a:sym typeface="MS Reference Specialty" pitchFamily="2" charset="2"/>
              </a:rPr>
              <a:t>б)(у -5)(у +5)=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600" dirty="0">
                <a:sym typeface="MS Reference Specialty" pitchFamily="2" charset="2"/>
              </a:rPr>
              <a:t>в)(4в +5с)(</a:t>
            </a:r>
            <a:r>
              <a:rPr lang="ru-RU" sz="2600" dirty="0" err="1">
                <a:sym typeface="MS Reference Specialty" pitchFamily="2" charset="2"/>
              </a:rPr>
              <a:t>5с</a:t>
            </a:r>
            <a:r>
              <a:rPr lang="ru-RU" sz="2600" dirty="0">
                <a:sym typeface="MS Reference Specialty" pitchFamily="2" charset="2"/>
              </a:rPr>
              <a:t> -4в)=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600" dirty="0">
                <a:solidFill>
                  <a:schemeClr val="accent2"/>
                </a:solidFill>
                <a:sym typeface="MS Reference Specialty" pitchFamily="2" charset="2"/>
              </a:rPr>
              <a:t>№2.Разложите на множители: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600" dirty="0">
                <a:sym typeface="MS Reference Specialty" pitchFamily="2" charset="2"/>
              </a:rPr>
              <a:t>а)16у</a:t>
            </a:r>
            <a:r>
              <a:rPr lang="en-US" sz="2600" dirty="0">
                <a:sym typeface="MS Reference Specialty" pitchFamily="2" charset="2"/>
              </a:rPr>
              <a:t>²</a:t>
            </a:r>
            <a:r>
              <a:rPr lang="ru-RU" sz="2600" dirty="0">
                <a:sym typeface="MS Reference Specialty" pitchFamily="2" charset="2"/>
              </a:rPr>
              <a:t> – 25=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600" dirty="0">
                <a:sym typeface="MS Reference Specialty" pitchFamily="2" charset="2"/>
              </a:rPr>
              <a:t>б)а</a:t>
            </a:r>
            <a:r>
              <a:rPr lang="en-US" sz="2600" dirty="0">
                <a:sym typeface="MS Reference Specialty" pitchFamily="2" charset="2"/>
              </a:rPr>
              <a:t>²</a:t>
            </a:r>
            <a:r>
              <a:rPr lang="ru-RU" sz="2600" dirty="0">
                <a:sym typeface="MS Reference Specialty" pitchFamily="2" charset="2"/>
              </a:rPr>
              <a:t> -6ав +9в</a:t>
            </a:r>
            <a:r>
              <a:rPr lang="en-US" sz="2600" dirty="0">
                <a:sym typeface="MS Reference Specialty" pitchFamily="2" charset="2"/>
              </a:rPr>
              <a:t>²</a:t>
            </a:r>
            <a:r>
              <a:rPr lang="ru-RU" sz="2600" dirty="0">
                <a:sym typeface="MS Reference Specialty" pitchFamily="2" charset="2"/>
              </a:rPr>
              <a:t> =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600" dirty="0">
                <a:solidFill>
                  <a:schemeClr val="accent2"/>
                </a:solidFill>
                <a:sym typeface="MS Reference Specialty" pitchFamily="2" charset="2"/>
              </a:rPr>
              <a:t>№3.Решите уравнение: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600" dirty="0">
                <a:sym typeface="MS Reference Specialty" pitchFamily="2" charset="2"/>
              </a:rPr>
              <a:t>12-(4- </a:t>
            </a:r>
            <a:r>
              <a:rPr lang="ru-RU" sz="2600" dirty="0" err="1">
                <a:sym typeface="MS Reference Specialty" pitchFamily="2" charset="2"/>
              </a:rPr>
              <a:t>х</a:t>
            </a:r>
            <a:r>
              <a:rPr lang="ru-RU" sz="2600" dirty="0">
                <a:sym typeface="MS Reference Specialty" pitchFamily="2" charset="2"/>
              </a:rPr>
              <a:t>)</a:t>
            </a:r>
            <a:r>
              <a:rPr lang="en-US" sz="2600" dirty="0">
                <a:sym typeface="MS Reference Specialty" pitchFamily="2" charset="2"/>
              </a:rPr>
              <a:t>²</a:t>
            </a:r>
            <a:r>
              <a:rPr lang="ru-RU" sz="2600" dirty="0">
                <a:sym typeface="MS Reference Specialty" pitchFamily="2" charset="2"/>
              </a:rPr>
              <a:t> </a:t>
            </a:r>
            <a:r>
              <a:rPr lang="ru-RU" sz="2600" dirty="0" err="1">
                <a:sym typeface="MS Reference Specialty" pitchFamily="2" charset="2"/>
              </a:rPr>
              <a:t>=х</a:t>
            </a:r>
            <a:r>
              <a:rPr lang="ru-RU" sz="2600" dirty="0">
                <a:sym typeface="MS Reference Specialty" pitchFamily="2" charset="2"/>
              </a:rPr>
              <a:t>(3 – </a:t>
            </a:r>
            <a:r>
              <a:rPr lang="ru-RU" sz="2600" dirty="0" err="1">
                <a:sym typeface="MS Reference Specialty" pitchFamily="2" charset="2"/>
              </a:rPr>
              <a:t>х</a:t>
            </a:r>
            <a:r>
              <a:rPr lang="ru-RU" sz="2600" dirty="0">
                <a:sym typeface="MS Reference Specialty" pitchFamily="2" charset="2"/>
              </a:rPr>
              <a:t>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n"/>
            </a:pPr>
            <a:endParaRPr lang="ru-RU" sz="26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n"/>
            </a:pPr>
            <a:endParaRPr lang="ru-RU" sz="2600" dirty="0"/>
          </a:p>
        </p:txBody>
      </p:sp>
      <p:pic>
        <p:nvPicPr>
          <p:cNvPr id="155653" name="Picture 5" descr="Рисунок9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25" y="1557338"/>
            <a:ext cx="2509838" cy="2755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Прочитайте выражения: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571472" y="2071678"/>
            <a:ext cx="8229600" cy="2071688"/>
          </a:xfrm>
          <a:solidFill>
            <a:srgbClr val="CCFFCC"/>
          </a:solidFill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9600" i="1" dirty="0" smtClean="0"/>
              <a:t>а</a:t>
            </a:r>
            <a:r>
              <a:rPr lang="ru-RU" sz="9600" dirty="0" smtClean="0"/>
              <a:t> + </a:t>
            </a:r>
            <a:r>
              <a:rPr lang="en-US" sz="9600" i="1" dirty="0" smtClean="0"/>
              <a:t>b</a:t>
            </a:r>
            <a:endParaRPr lang="ru-RU" sz="9600" i="1" dirty="0" smtClean="0"/>
          </a:p>
          <a:p>
            <a:pPr>
              <a:buFont typeface="Arial" charset="0"/>
              <a:buNone/>
            </a:pPr>
            <a:endParaRPr lang="ru-RU" dirty="0" smtClean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714348" y="2071678"/>
            <a:ext cx="821537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9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</a:t>
            </a:r>
            <a:r>
              <a:rPr kumimoji="0" lang="en-US" sz="9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ru-RU" sz="9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428596" y="2071679"/>
            <a:ext cx="8358246" cy="2000264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ru-RU" sz="9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9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</a:t>
            </a:r>
            <a:r>
              <a:rPr kumimoji="0" lang="en-US" sz="9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ru-RU" sz="9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ru-RU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428596" y="2000240"/>
            <a:ext cx="8372476" cy="214314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9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9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500034" y="2000240"/>
            <a:ext cx="8229600" cy="214314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9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9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ru-RU" sz="9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500034" y="2000240"/>
            <a:ext cx="8229600" cy="207168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96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9600" b="0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9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96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9600" b="0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ru-RU" sz="9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643174" y="1285860"/>
            <a:ext cx="5929354" cy="478634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Найдите </a:t>
            </a:r>
            <a:r>
              <a:rPr lang="ru-RU" sz="2800" b="1" dirty="0" smtClean="0">
                <a:solidFill>
                  <a:schemeClr val="bg1"/>
                </a:solidFill>
              </a:rPr>
              <a:t>квадраты</a:t>
            </a:r>
            <a:r>
              <a:rPr lang="ru-RU" sz="2800" dirty="0" smtClean="0">
                <a:solidFill>
                  <a:schemeClr val="bg1"/>
                </a:solidFill>
              </a:rPr>
              <a:t> следующих выражений:</a:t>
            </a:r>
            <a:br>
              <a:rPr lang="ru-RU" sz="2800" dirty="0" smtClean="0">
                <a:solidFill>
                  <a:schemeClr val="bg1"/>
                </a:solidFill>
              </a:rPr>
            </a:br>
            <a:endParaRPr lang="ru-RU" dirty="0" smtClean="0">
              <a:solidFill>
                <a:schemeClr val="bg1"/>
              </a:solidFill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214678" y="1600201"/>
            <a:ext cx="1928826" cy="3543312"/>
          </a:xfrm>
        </p:spPr>
        <p:txBody>
          <a:bodyPr>
            <a:normAutofit/>
          </a:bodyPr>
          <a:lstStyle/>
          <a:p>
            <a:pPr marL="514350" indent="-514350">
              <a:buFont typeface="Arial" charset="0"/>
              <a:buNone/>
            </a:pPr>
            <a:r>
              <a:rPr lang="ru-RU" sz="4400" i="1" dirty="0" smtClean="0"/>
              <a:t>   с</a:t>
            </a:r>
            <a:r>
              <a:rPr lang="ru-RU" sz="4400" dirty="0" smtClean="0"/>
              <a:t>,           </a:t>
            </a:r>
          </a:p>
          <a:p>
            <a:pPr marL="514350" indent="-514350">
              <a:buFont typeface="Arial" charset="0"/>
              <a:buNone/>
            </a:pPr>
            <a:r>
              <a:rPr lang="ru-RU" sz="4400" dirty="0" smtClean="0"/>
              <a:t> 4р;            </a:t>
            </a:r>
          </a:p>
          <a:p>
            <a:pPr marL="514350" indent="-514350">
              <a:buFont typeface="Arial" charset="0"/>
              <a:buNone/>
            </a:pPr>
            <a:r>
              <a:rPr lang="ru-RU" sz="4400" dirty="0" smtClean="0"/>
              <a:t> - </a:t>
            </a:r>
            <a:r>
              <a:rPr lang="en-US" sz="4400" i="1" dirty="0" smtClean="0"/>
              <a:t>m</a:t>
            </a:r>
            <a:r>
              <a:rPr lang="ru-RU" sz="4400" dirty="0" smtClean="0"/>
              <a:t>;           </a:t>
            </a:r>
          </a:p>
          <a:p>
            <a:pPr marL="514350" indent="-514350">
              <a:buFont typeface="Arial" charset="0"/>
              <a:buNone/>
            </a:pPr>
            <a:r>
              <a:rPr lang="ru-RU" sz="4400" dirty="0" smtClean="0"/>
              <a:t> 5</a:t>
            </a:r>
            <a:r>
              <a:rPr lang="ru-RU" sz="4400" i="1" dirty="0" smtClean="0"/>
              <a:t>х</a:t>
            </a:r>
            <a:r>
              <a:rPr lang="ru-RU" sz="4400" baseline="30000" dirty="0" smtClean="0"/>
              <a:t>2</a:t>
            </a:r>
            <a:r>
              <a:rPr lang="ru-RU" sz="4400" i="1" dirty="0" smtClean="0"/>
              <a:t>у</a:t>
            </a:r>
            <a:r>
              <a:rPr lang="ru-RU" sz="4400" baseline="30000" dirty="0" smtClean="0"/>
              <a:t>3</a:t>
            </a:r>
            <a:r>
              <a:rPr lang="ru-RU" sz="4400" dirty="0" smtClean="0"/>
              <a:t>.</a:t>
            </a:r>
          </a:p>
          <a:p>
            <a:pPr marL="514350" indent="-514350">
              <a:buFont typeface="Arial" charset="0"/>
              <a:buNone/>
            </a:pPr>
            <a:endParaRPr lang="ru-RU" sz="4400" i="1" dirty="0" smtClean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5929322" y="1643050"/>
            <a:ext cx="192882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4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-</a:t>
            </a:r>
            <a:r>
              <a:rPr kumimoji="0" lang="ru-RU" sz="44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 </a:t>
            </a: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         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0,6</a:t>
            </a:r>
            <a:r>
              <a:rPr kumimoji="0" lang="ru-RU" sz="4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           </a:t>
            </a:r>
          </a:p>
          <a:p>
            <a:pPr marL="514350" lvl="0" indent="-514350" fontAlgn="base">
              <a:spcBef>
                <a:spcPct val="20000"/>
              </a:spcBef>
              <a:spcAft>
                <a:spcPct val="0"/>
              </a:spcAft>
            </a:pP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2в</a:t>
            </a:r>
            <a:r>
              <a:rPr lang="ru-RU" sz="4400" kern="0" baseline="30000" dirty="0" smtClean="0"/>
              <a:t>3</a:t>
            </a: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143636" y="4071942"/>
          <a:ext cx="1335074" cy="1500198"/>
        </p:xfrm>
        <a:graphic>
          <a:graphicData uri="http://schemas.openxmlformats.org/presentationml/2006/ole">
            <p:oleObj spid="_x0000_s1026" name="Формула" r:id="rId3" imgW="291960" imgH="393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Найдите </a:t>
            </a:r>
            <a:r>
              <a:rPr lang="ru-RU" sz="3600" b="1" dirty="0" smtClean="0">
                <a:solidFill>
                  <a:schemeClr val="bg1"/>
                </a:solidFill>
              </a:rPr>
              <a:t>удвоенное    </a:t>
            </a:r>
            <a:br>
              <a:rPr lang="ru-RU" sz="3600" b="1" dirty="0" smtClean="0">
                <a:solidFill>
                  <a:schemeClr val="bg1"/>
                </a:solidFill>
              </a:rPr>
            </a:br>
            <a:r>
              <a:rPr lang="ru-RU" sz="3600" b="1" dirty="0" smtClean="0">
                <a:solidFill>
                  <a:schemeClr val="tx1"/>
                </a:solidFill>
              </a:rPr>
              <a:t>     произведение</a:t>
            </a:r>
            <a:r>
              <a:rPr lang="ru-RU" sz="3600" dirty="0" smtClean="0">
                <a:solidFill>
                  <a:schemeClr val="tx1"/>
                </a:solidFill>
              </a:rPr>
              <a:t> выражений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3428992" y="1500174"/>
            <a:ext cx="5257808" cy="49292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ctr">
              <a:buFont typeface="Arial" charset="0"/>
              <a:buNone/>
            </a:pPr>
            <a:r>
              <a:rPr lang="ru-RU" sz="4400" b="1" i="1" dirty="0" smtClean="0"/>
              <a:t> 3 </a:t>
            </a:r>
            <a:r>
              <a:rPr lang="ru-RU" sz="3600" dirty="0" smtClean="0"/>
              <a:t>и</a:t>
            </a:r>
            <a:r>
              <a:rPr lang="ru-RU" sz="4400" b="1" i="1" dirty="0" smtClean="0"/>
              <a:t> 4</a:t>
            </a:r>
          </a:p>
          <a:p>
            <a:pPr algn="ctr">
              <a:buFont typeface="Arial" charset="0"/>
              <a:buNone/>
            </a:pPr>
            <a:r>
              <a:rPr lang="ru-RU" sz="4400" b="1" i="1" dirty="0" smtClean="0"/>
              <a:t>с</a:t>
            </a:r>
            <a:r>
              <a:rPr lang="ru-RU" sz="4400" i="1" dirty="0" smtClean="0"/>
              <a:t> </a:t>
            </a:r>
            <a:r>
              <a:rPr lang="ru-RU" sz="3600" dirty="0" smtClean="0"/>
              <a:t>и</a:t>
            </a:r>
            <a:r>
              <a:rPr lang="ru-RU" sz="4400" i="1" dirty="0" smtClean="0"/>
              <a:t> </a:t>
            </a:r>
            <a:r>
              <a:rPr lang="ru-RU" sz="4400" b="1" i="1" dirty="0" smtClean="0"/>
              <a:t>6</a:t>
            </a:r>
          </a:p>
          <a:p>
            <a:pPr algn="ctr">
              <a:buFont typeface="Arial" charset="0"/>
              <a:buNone/>
            </a:pPr>
            <a:r>
              <a:rPr lang="ru-RU" sz="4400" b="1" i="1" dirty="0" smtClean="0"/>
              <a:t>3х</a:t>
            </a:r>
            <a:r>
              <a:rPr lang="ru-RU" sz="4400" i="1" dirty="0" smtClean="0"/>
              <a:t>  </a:t>
            </a:r>
            <a:r>
              <a:rPr lang="ru-RU" sz="3600" dirty="0" smtClean="0"/>
              <a:t>и</a:t>
            </a:r>
            <a:r>
              <a:rPr lang="ru-RU" sz="4400" i="1" dirty="0" smtClean="0"/>
              <a:t>  </a:t>
            </a:r>
            <a:r>
              <a:rPr lang="ru-RU" sz="4400" b="1" i="1" dirty="0" smtClean="0"/>
              <a:t>у</a:t>
            </a:r>
          </a:p>
          <a:p>
            <a:pPr algn="ctr">
              <a:buFont typeface="Arial" charset="0"/>
              <a:buNone/>
            </a:pPr>
            <a:r>
              <a:rPr lang="ru-RU" sz="4400" b="1" i="1" dirty="0" smtClean="0"/>
              <a:t>2а</a:t>
            </a:r>
            <a:r>
              <a:rPr lang="ru-RU" sz="4400" i="1" dirty="0" smtClean="0"/>
              <a:t> </a:t>
            </a:r>
            <a:r>
              <a:rPr lang="ru-RU" sz="3600" dirty="0" smtClean="0"/>
              <a:t>и </a:t>
            </a:r>
            <a:r>
              <a:rPr lang="ru-RU" sz="4400" b="1" i="1" dirty="0" smtClean="0"/>
              <a:t>5к</a:t>
            </a:r>
          </a:p>
          <a:p>
            <a:pPr lvl="0" algn="ctr">
              <a:buNone/>
            </a:pPr>
            <a:r>
              <a:rPr lang="ru-RU" sz="4400" b="1" i="1" dirty="0" smtClean="0"/>
              <a:t>8 </a:t>
            </a:r>
            <a:r>
              <a:rPr lang="ru-RU" sz="3600" dirty="0" smtClean="0"/>
              <a:t>и</a:t>
            </a:r>
            <a:r>
              <a:rPr lang="ru-RU" sz="4400" i="1" dirty="0" smtClean="0"/>
              <a:t> </a:t>
            </a:r>
            <a:r>
              <a:rPr lang="ru-RU" sz="4400" b="1" i="1" dirty="0" smtClean="0"/>
              <a:t>5в</a:t>
            </a:r>
            <a:r>
              <a:rPr lang="ru-RU" sz="4400" b="1" i="1" baseline="30000" dirty="0" smtClean="0"/>
              <a:t>2</a:t>
            </a:r>
            <a:r>
              <a:rPr lang="ru-RU" sz="4400" b="1" i="1" dirty="0" smtClean="0"/>
              <a:t> </a:t>
            </a:r>
          </a:p>
          <a:p>
            <a:pPr lvl="0" algn="ctr">
              <a:buNone/>
            </a:pPr>
            <a:r>
              <a:rPr lang="ru-RU" sz="4400" b="1" i="1" dirty="0" err="1" smtClean="0"/>
              <a:t>ав</a:t>
            </a:r>
            <a:r>
              <a:rPr lang="ru-RU" sz="4400" b="1" i="1" dirty="0" smtClean="0"/>
              <a:t> </a:t>
            </a:r>
            <a:r>
              <a:rPr lang="ru-RU" sz="3600" dirty="0" smtClean="0"/>
              <a:t>и</a:t>
            </a:r>
            <a:r>
              <a:rPr lang="ru-RU" sz="4400" b="1" i="1" dirty="0" smtClean="0"/>
              <a:t> – 3в</a:t>
            </a:r>
          </a:p>
          <a:p>
            <a:pPr algn="ctr">
              <a:buFont typeface="Arial" charset="0"/>
              <a:buNone/>
            </a:pPr>
            <a:r>
              <a:rPr lang="ru-RU" sz="4400" i="1" dirty="0" smtClean="0"/>
              <a:t>.</a:t>
            </a:r>
          </a:p>
          <a:p>
            <a:pPr algn="ctr">
              <a:buFont typeface="Arial" charset="0"/>
              <a:buNone/>
            </a:pPr>
            <a:r>
              <a:rPr lang="ru-RU" sz="4400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917596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Выполните умножение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714348" y="1285860"/>
            <a:ext cx="8229600" cy="2357438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6000" dirty="0" smtClean="0"/>
              <a:t>(</a:t>
            </a:r>
            <a:r>
              <a:rPr lang="ru-RU" sz="6000" i="1" dirty="0" err="1" smtClean="0"/>
              <a:t>х</a:t>
            </a:r>
            <a:r>
              <a:rPr lang="ru-RU" sz="6000" dirty="0" smtClean="0"/>
              <a:t> + 6)(</a:t>
            </a:r>
            <a:r>
              <a:rPr lang="ru-RU" sz="6000" i="1" dirty="0" err="1" smtClean="0"/>
              <a:t>х</a:t>
            </a:r>
            <a:r>
              <a:rPr lang="ru-RU" sz="6000" dirty="0" smtClean="0"/>
              <a:t> – 5)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Запишите выражения: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3500430" y="1428736"/>
            <a:ext cx="5043494" cy="37861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None/>
            </a:pPr>
            <a:r>
              <a:rPr lang="ru-RU" dirty="0" smtClean="0"/>
              <a:t>Квадрат суммы </a:t>
            </a:r>
            <a:r>
              <a:rPr lang="en-US" dirty="0" smtClean="0"/>
              <a:t> </a:t>
            </a:r>
            <a:r>
              <a:rPr lang="ru-RU" sz="4400" b="1" i="1" dirty="0" smtClean="0"/>
              <a:t>а</a:t>
            </a:r>
            <a:r>
              <a:rPr lang="ru-RU" i="1" dirty="0" smtClean="0"/>
              <a:t> </a:t>
            </a:r>
            <a:r>
              <a:rPr lang="ru-RU" dirty="0" smtClean="0"/>
              <a:t>и</a:t>
            </a:r>
            <a:r>
              <a:rPr lang="ru-RU" i="1" dirty="0" smtClean="0"/>
              <a:t> </a:t>
            </a:r>
            <a:r>
              <a:rPr lang="ru-RU" sz="4400" b="1" i="1" dirty="0" smtClean="0"/>
              <a:t>в</a:t>
            </a:r>
            <a:r>
              <a:rPr lang="ru-RU" sz="6000" i="1" dirty="0" smtClean="0"/>
              <a:t> </a:t>
            </a:r>
          </a:p>
          <a:p>
            <a:pPr>
              <a:buNone/>
            </a:pPr>
            <a:r>
              <a:rPr lang="ru-RU" dirty="0" smtClean="0"/>
              <a:t>Квадрат суммы </a:t>
            </a:r>
            <a:r>
              <a:rPr lang="en-US" dirty="0" smtClean="0"/>
              <a:t> </a:t>
            </a:r>
            <a:r>
              <a:rPr lang="ru-RU" sz="4400" b="1" i="1" dirty="0" err="1" smtClean="0"/>
              <a:t>х</a:t>
            </a:r>
            <a:r>
              <a:rPr lang="ru-RU" i="1" dirty="0" smtClean="0"/>
              <a:t> </a:t>
            </a:r>
            <a:r>
              <a:rPr lang="ru-RU" dirty="0" smtClean="0"/>
              <a:t>и</a:t>
            </a:r>
            <a:r>
              <a:rPr lang="ru-RU" i="1" dirty="0" smtClean="0"/>
              <a:t> </a:t>
            </a:r>
            <a:r>
              <a:rPr lang="ru-RU" sz="4400" b="1" i="1" dirty="0" smtClean="0"/>
              <a:t>у</a:t>
            </a:r>
            <a:r>
              <a:rPr lang="ru-RU" sz="6000" i="1" dirty="0" smtClean="0"/>
              <a:t> 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Квадрат суммы </a:t>
            </a:r>
            <a:r>
              <a:rPr lang="ru-RU" i="1" dirty="0" smtClean="0"/>
              <a:t> </a:t>
            </a:r>
            <a:r>
              <a:rPr lang="en-US" sz="4000" b="1" i="1" dirty="0" smtClean="0"/>
              <a:t>m</a:t>
            </a:r>
            <a:r>
              <a:rPr lang="en-US" i="1" dirty="0" smtClean="0"/>
              <a:t> </a:t>
            </a:r>
            <a:r>
              <a:rPr lang="ru-RU" dirty="0" smtClean="0"/>
              <a:t>и</a:t>
            </a:r>
            <a:r>
              <a:rPr lang="ru-RU" i="1" dirty="0" smtClean="0"/>
              <a:t> </a:t>
            </a:r>
            <a:r>
              <a:rPr lang="en-US" sz="4400" b="1" i="1" dirty="0" smtClean="0"/>
              <a:t>n</a:t>
            </a:r>
            <a:r>
              <a:rPr lang="ru-RU" sz="6000" i="1" dirty="0" smtClean="0"/>
              <a:t> </a:t>
            </a:r>
            <a:endParaRPr lang="ru-RU" i="1" dirty="0" smtClean="0"/>
          </a:p>
          <a:p>
            <a:pPr>
              <a:buFont typeface="Arial" charset="0"/>
              <a:buNone/>
            </a:pPr>
            <a:endParaRPr lang="ru-RU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7758138" cy="65403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Представьте в виде произведения: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500298" y="1285860"/>
            <a:ext cx="2286016" cy="37861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en-US" sz="4400" b="1" i="1" dirty="0" smtClean="0"/>
              <a:t>(</a:t>
            </a:r>
            <a:r>
              <a:rPr lang="ru-RU" sz="4400" b="1" i="1" dirty="0" smtClean="0"/>
              <a:t>а</a:t>
            </a:r>
            <a:r>
              <a:rPr lang="en-US" i="1" dirty="0" smtClean="0"/>
              <a:t>+</a:t>
            </a:r>
            <a:r>
              <a:rPr lang="ru-RU" i="1" dirty="0" smtClean="0"/>
              <a:t> </a:t>
            </a:r>
            <a:r>
              <a:rPr lang="ru-RU" sz="4400" b="1" i="1" dirty="0" smtClean="0"/>
              <a:t>в</a:t>
            </a:r>
            <a:r>
              <a:rPr lang="en-US" sz="4400" b="1" i="1" dirty="0" smtClean="0"/>
              <a:t>)</a:t>
            </a:r>
            <a:r>
              <a:rPr lang="ru-RU" sz="6000" b="1" i="1" baseline="30000" dirty="0" smtClean="0"/>
              <a:t>2</a:t>
            </a:r>
            <a:r>
              <a:rPr lang="ru-RU" sz="6000" i="1" dirty="0" smtClean="0"/>
              <a:t> </a:t>
            </a:r>
          </a:p>
          <a:p>
            <a:pPr>
              <a:buNone/>
            </a:pPr>
            <a:r>
              <a:rPr lang="en-US" sz="4400" b="1" i="1" dirty="0" smtClean="0"/>
              <a:t>(</a:t>
            </a:r>
            <a:r>
              <a:rPr lang="ru-RU" sz="4400" b="1" i="1" dirty="0" err="1" smtClean="0"/>
              <a:t>х</a:t>
            </a:r>
            <a:r>
              <a:rPr lang="ru-RU" i="1" dirty="0" smtClean="0"/>
              <a:t> </a:t>
            </a:r>
            <a:r>
              <a:rPr lang="en-US" i="1" dirty="0" smtClean="0"/>
              <a:t>+</a:t>
            </a:r>
            <a:r>
              <a:rPr lang="ru-RU" i="1" dirty="0" smtClean="0"/>
              <a:t> </a:t>
            </a:r>
            <a:r>
              <a:rPr lang="ru-RU" sz="4400" b="1" i="1" dirty="0" smtClean="0"/>
              <a:t>у</a:t>
            </a:r>
            <a:r>
              <a:rPr lang="en-US" sz="4400" b="1" i="1" dirty="0" smtClean="0"/>
              <a:t>)</a:t>
            </a:r>
            <a:r>
              <a:rPr lang="ru-RU" sz="6000" b="1" i="1" baseline="30000" dirty="0" smtClean="0"/>
              <a:t>2</a:t>
            </a:r>
            <a:r>
              <a:rPr lang="ru-RU" sz="6000" i="1" dirty="0" smtClean="0"/>
              <a:t> </a:t>
            </a:r>
            <a:endParaRPr lang="ru-RU" i="1" dirty="0" smtClean="0"/>
          </a:p>
          <a:p>
            <a:pPr>
              <a:buNone/>
            </a:pPr>
            <a:r>
              <a:rPr lang="en-US" sz="4000" b="1" i="1" dirty="0" smtClean="0"/>
              <a:t>(m</a:t>
            </a:r>
            <a:r>
              <a:rPr lang="en-US" i="1" dirty="0" smtClean="0"/>
              <a:t> +</a:t>
            </a:r>
            <a:r>
              <a:rPr lang="ru-RU" i="1" dirty="0" smtClean="0"/>
              <a:t> </a:t>
            </a:r>
            <a:r>
              <a:rPr lang="en-US" sz="4400" b="1" i="1" dirty="0" smtClean="0"/>
              <a:t>n)</a:t>
            </a:r>
            <a:r>
              <a:rPr lang="ru-RU" sz="6000" b="1" i="1" baseline="30000" dirty="0" smtClean="0"/>
              <a:t>2</a:t>
            </a:r>
            <a:r>
              <a:rPr lang="ru-RU" sz="6000" i="1" dirty="0" smtClean="0"/>
              <a:t> </a:t>
            </a:r>
            <a:endParaRPr lang="ru-RU" i="1" dirty="0" smtClean="0"/>
          </a:p>
          <a:p>
            <a:pPr>
              <a:buFont typeface="Arial" charset="0"/>
              <a:buNone/>
            </a:pPr>
            <a:endParaRPr lang="ru-RU" i="1" dirty="0" smtClean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4786314" y="1285860"/>
            <a:ext cx="4143404" cy="3786188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0" lang="ru-RU" sz="4400" b="1" i="1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lang="en-US" sz="4400" b="1" i="1" kern="0" dirty="0" smtClean="0"/>
              <a:t>(</a:t>
            </a:r>
            <a:r>
              <a:rPr lang="ru-RU" sz="4400" b="1" i="1" kern="0" dirty="0" smtClean="0"/>
              <a:t>а</a:t>
            </a:r>
            <a:r>
              <a:rPr lang="en-US" sz="3200" i="1" kern="0" dirty="0" smtClean="0"/>
              <a:t>+</a:t>
            </a:r>
            <a:r>
              <a:rPr lang="ru-RU" sz="3200" i="1" kern="0" dirty="0" smtClean="0"/>
              <a:t> </a:t>
            </a:r>
            <a:r>
              <a:rPr lang="ru-RU" sz="4400" b="1" i="1" kern="0" dirty="0" smtClean="0"/>
              <a:t>в</a:t>
            </a:r>
            <a:r>
              <a:rPr lang="en-US" sz="4400" b="1" i="1" kern="0" dirty="0" smtClean="0"/>
              <a:t>)(</a:t>
            </a:r>
            <a:r>
              <a:rPr lang="ru-RU" sz="4400" b="1" i="1" kern="0" dirty="0" smtClean="0"/>
              <a:t>а</a:t>
            </a:r>
            <a:r>
              <a:rPr lang="en-US" sz="3200" i="1" kern="0" dirty="0" smtClean="0"/>
              <a:t>+</a:t>
            </a:r>
            <a:r>
              <a:rPr lang="ru-RU" sz="3200" i="1" kern="0" dirty="0" smtClean="0"/>
              <a:t> </a:t>
            </a:r>
            <a:r>
              <a:rPr lang="ru-RU" sz="4400" b="1" i="1" kern="0" dirty="0" smtClean="0"/>
              <a:t>в</a:t>
            </a:r>
            <a:r>
              <a:rPr lang="en-US" sz="4400" b="1" i="1" kern="0" dirty="0" smtClean="0"/>
              <a:t>)</a:t>
            </a:r>
            <a:r>
              <a:rPr lang="ru-RU" sz="6000" i="1" kern="0" dirty="0" smtClean="0"/>
              <a:t> </a:t>
            </a:r>
            <a:endParaRPr kumimoji="0" lang="ru-RU" sz="6000" b="0" i="1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0" lang="ru-RU" sz="4400" b="1" i="1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lang="en-US" sz="4400" b="1" i="1" kern="0" dirty="0" smtClean="0"/>
              <a:t>(</a:t>
            </a:r>
            <a:r>
              <a:rPr lang="ru-RU" sz="4400" b="1" i="1" kern="0" dirty="0" err="1" smtClean="0"/>
              <a:t>х</a:t>
            </a:r>
            <a:r>
              <a:rPr lang="ru-RU" sz="3200" i="1" kern="0" dirty="0" smtClean="0"/>
              <a:t> </a:t>
            </a:r>
            <a:r>
              <a:rPr lang="en-US" sz="3200" i="1" kern="0" dirty="0" smtClean="0"/>
              <a:t>+</a:t>
            </a:r>
            <a:r>
              <a:rPr lang="ru-RU" sz="3200" i="1" kern="0" dirty="0" smtClean="0"/>
              <a:t> </a:t>
            </a:r>
            <a:r>
              <a:rPr lang="ru-RU" sz="4400" b="1" i="1" kern="0" dirty="0" smtClean="0"/>
              <a:t>у</a:t>
            </a:r>
            <a:r>
              <a:rPr lang="en-US" sz="4400" b="1" i="1" kern="0" dirty="0" smtClean="0"/>
              <a:t>)(</a:t>
            </a:r>
            <a:r>
              <a:rPr lang="ru-RU" sz="4400" b="1" i="1" kern="0" dirty="0" err="1" smtClean="0"/>
              <a:t>х</a:t>
            </a:r>
            <a:r>
              <a:rPr lang="ru-RU" sz="3200" i="1" kern="0" dirty="0" smtClean="0"/>
              <a:t> </a:t>
            </a:r>
            <a:r>
              <a:rPr lang="en-US" sz="3200" i="1" kern="0" dirty="0" smtClean="0"/>
              <a:t>+</a:t>
            </a:r>
            <a:r>
              <a:rPr lang="ru-RU" sz="3200" i="1" kern="0" dirty="0" smtClean="0"/>
              <a:t> </a:t>
            </a:r>
            <a:r>
              <a:rPr lang="ru-RU" sz="4400" b="1" i="1" kern="0" dirty="0" smtClean="0"/>
              <a:t>у</a:t>
            </a:r>
            <a:r>
              <a:rPr lang="en-US" sz="4400" b="1" i="1" kern="0" dirty="0" smtClean="0"/>
              <a:t>)</a:t>
            </a:r>
            <a:r>
              <a:rPr lang="ru-RU" sz="6000" i="1" kern="0" dirty="0" smtClean="0"/>
              <a:t> </a:t>
            </a:r>
            <a:endParaRPr kumimoji="0" lang="ru-RU" sz="3200" b="0" i="1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4000" b="1" i="1" kern="0" dirty="0" smtClean="0"/>
              <a:t>= </a:t>
            </a:r>
            <a:r>
              <a:rPr lang="en-US" sz="4000" b="1" i="1" kern="0" dirty="0" smtClean="0"/>
              <a:t>(m</a:t>
            </a:r>
            <a:r>
              <a:rPr lang="en-US" sz="3200" i="1" kern="0" dirty="0" smtClean="0"/>
              <a:t> +</a:t>
            </a:r>
            <a:r>
              <a:rPr lang="ru-RU" sz="3200" i="1" kern="0" dirty="0" smtClean="0"/>
              <a:t> </a:t>
            </a:r>
            <a:r>
              <a:rPr lang="en-US" sz="4400" b="1" i="1" kern="0" dirty="0" smtClean="0"/>
              <a:t>n)</a:t>
            </a:r>
            <a:r>
              <a:rPr lang="en-US" sz="4000" b="1" i="1" kern="0" dirty="0" smtClean="0"/>
              <a:t>(m</a:t>
            </a:r>
            <a:r>
              <a:rPr lang="ru-RU" sz="3200" b="1" i="1" kern="0" dirty="0" smtClean="0"/>
              <a:t> + </a:t>
            </a:r>
            <a:r>
              <a:rPr lang="en-US" sz="4400" b="1" i="1" kern="0" dirty="0" smtClean="0"/>
              <a:t>n)</a:t>
            </a:r>
            <a:r>
              <a:rPr lang="ru-RU" sz="6000" b="1" i="1" kern="0" baseline="30000" dirty="0" smtClean="0"/>
              <a:t> </a:t>
            </a:r>
            <a:endParaRPr kumimoji="0" lang="ru-RU" sz="3200" b="0" i="1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1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91</TotalTime>
  <Words>1189</Words>
  <Application>Microsoft Office PowerPoint</Application>
  <PresentationFormat>Экран (4:3)</PresentationFormat>
  <Paragraphs>199</Paragraphs>
  <Slides>30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Трек</vt:lpstr>
      <vt:lpstr>Формула</vt:lpstr>
      <vt:lpstr> Формулы сокращенного умножения Разложение на множители </vt:lpstr>
      <vt:lpstr>Разложить на множители:</vt:lpstr>
      <vt:lpstr>Разложить на множители:</vt:lpstr>
      <vt:lpstr>Прочитайте выражения:</vt:lpstr>
      <vt:lpstr>Найдите квадраты следующих выражений: </vt:lpstr>
      <vt:lpstr>Найдите удвоенное          произведение выражений</vt:lpstr>
      <vt:lpstr>Выполните умножение</vt:lpstr>
      <vt:lpstr>Запишите выражения:</vt:lpstr>
      <vt:lpstr>Представьте в виде произведения:</vt:lpstr>
      <vt:lpstr>Выполните умножение и приведите подобные слагаемые:</vt:lpstr>
      <vt:lpstr>Запишите выражения:</vt:lpstr>
      <vt:lpstr>Представьте в виде произведения:</vt:lpstr>
      <vt:lpstr>Выполните умножение и приведите подобные слагаемые:</vt:lpstr>
      <vt:lpstr>Квадраты суммы и разности</vt:lpstr>
      <vt:lpstr>Слайд 15</vt:lpstr>
      <vt:lpstr>Прочитайте выражения:</vt:lpstr>
      <vt:lpstr>Выполни умножение</vt:lpstr>
      <vt:lpstr>Вычислить:</vt:lpstr>
      <vt:lpstr>Выполните умножение</vt:lpstr>
      <vt:lpstr>Разложение на множители</vt:lpstr>
      <vt:lpstr>Способы разложения на множители</vt:lpstr>
      <vt:lpstr>Разложить на множители:</vt:lpstr>
      <vt:lpstr>Разложить на множители:</vt:lpstr>
      <vt:lpstr>Разложить на множители:</vt:lpstr>
      <vt:lpstr>Разложить на множители:</vt:lpstr>
      <vt:lpstr>Быстрый  счёт</vt:lpstr>
      <vt:lpstr>Слайд 27</vt:lpstr>
      <vt:lpstr>Слайд 28</vt:lpstr>
      <vt:lpstr>Слайд 29</vt:lpstr>
      <vt:lpstr>Проверочная самостоятельная работа.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Формулы сокращенного умножения </dc:title>
  <cp:lastModifiedBy>macbook</cp:lastModifiedBy>
  <cp:revision>12</cp:revision>
  <dcterms:modified xsi:type="dcterms:W3CDTF">2013-11-03T09:56:50Z</dcterms:modified>
</cp:coreProperties>
</file>