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2" autoAdjust="0"/>
    <p:restoredTop sz="86387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158F614-BFA6-437F-9990-1A0E61DB2B9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2D1CDF6-987E-4D96-9F21-11171FC92EB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push dir="u"/>
  </p:transition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157192"/>
            <a:ext cx="4572000" cy="1339454"/>
          </a:xfrm>
        </p:spPr>
        <p:txBody>
          <a:bodyPr/>
          <a:lstStyle/>
          <a:p>
            <a:pPr algn="ctr"/>
            <a:r>
              <a:rPr lang="ru-RU" dirty="0" smtClean="0"/>
              <a:t>Мельникова Наталья Анатольевна, учитель математики и информатики.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Ветвление в Паскале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65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2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196753"/>
            <a:ext cx="7680960" cy="5442098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80960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ОРГАНИЗАЦИЯ ВЕТВЛЕНИЙ В ПРОГРАММАХ НА ПАСКАЛЕ. ОПЕРАТОР </a:t>
            </a:r>
            <a:r>
              <a:rPr lang="ru-RU" sz="2800" b="1" dirty="0" smtClean="0">
                <a:solidFill>
                  <a:srgbClr val="FFC000"/>
                </a:solidFill>
              </a:rPr>
              <a:t>IF</a:t>
            </a:r>
            <a:r>
              <a:rPr lang="ru-RU" sz="2800" b="1" dirty="0" smtClean="0">
                <a:solidFill>
                  <a:srgbClr val="FF0000"/>
                </a:solidFill>
              </a:rPr>
              <a:t>… </a:t>
            </a:r>
            <a:r>
              <a:rPr lang="ru-RU" sz="2800" b="1" dirty="0" smtClean="0">
                <a:solidFill>
                  <a:srgbClr val="FFC000"/>
                </a:solidFill>
              </a:rPr>
              <a:t>THEN</a:t>
            </a:r>
            <a:r>
              <a:rPr lang="ru-RU" sz="2800" b="1" dirty="0">
                <a:solidFill>
                  <a:srgbClr val="FF0000"/>
                </a:solidFill>
              </a:rPr>
              <a:t>... </a:t>
            </a:r>
            <a:r>
              <a:rPr lang="ru-RU" sz="2800" b="1" dirty="0">
                <a:solidFill>
                  <a:srgbClr val="FFC000"/>
                </a:solidFill>
              </a:rPr>
              <a:t>ELSE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2593" y="1268760"/>
            <a:ext cx="74168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Формат оператора:</a:t>
            </a:r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IF</a:t>
            </a:r>
            <a:r>
              <a:rPr lang="ru-RU" sz="2800" dirty="0" smtClean="0"/>
              <a:t> условие </a:t>
            </a:r>
            <a:r>
              <a:rPr lang="ru-RU" sz="2800" b="1" dirty="0" smtClean="0">
                <a:solidFill>
                  <a:srgbClr val="FF0000"/>
                </a:solidFill>
              </a:rPr>
              <a:t>THEN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оператор 1 </a:t>
            </a:r>
            <a:r>
              <a:rPr lang="ru-RU" sz="2800" b="1" dirty="0" smtClean="0">
                <a:solidFill>
                  <a:srgbClr val="FF0000"/>
                </a:solidFill>
              </a:rPr>
              <a:t>ELSE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оператор 2</a:t>
            </a:r>
            <a:r>
              <a:rPr lang="ru-RU" sz="2800" dirty="0" smtClean="0"/>
              <a:t>;</a:t>
            </a:r>
          </a:p>
          <a:p>
            <a:endParaRPr lang="ru-RU" sz="2800" dirty="0" smtClean="0"/>
          </a:p>
          <a:p>
            <a:r>
              <a:rPr lang="ru-RU" sz="2800" dirty="0" smtClean="0"/>
              <a:t>Правило работы:</a:t>
            </a:r>
          </a:p>
          <a:p>
            <a:endParaRPr lang="ru-RU" sz="2800" dirty="0" smtClean="0"/>
          </a:p>
          <a:p>
            <a:r>
              <a:rPr lang="ru-RU" sz="2800" dirty="0" smtClean="0"/>
              <a:t>1. Проверяется условие.</a:t>
            </a:r>
          </a:p>
          <a:p>
            <a:endParaRPr lang="ru-RU" sz="2800" dirty="0" smtClean="0"/>
          </a:p>
          <a:p>
            <a:r>
              <a:rPr lang="ru-RU" sz="2800" dirty="0" smtClean="0"/>
              <a:t>2. Если условие истинно, то выполняется оператор1</a:t>
            </a:r>
          </a:p>
          <a:p>
            <a:endParaRPr lang="ru-RU" sz="2800" dirty="0" smtClean="0"/>
          </a:p>
          <a:p>
            <a:r>
              <a:rPr lang="ru-RU" sz="2800" dirty="0" smtClean="0"/>
              <a:t>3. Если условие ложно, то выполняется оператор2.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745886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8252022" cy="5782776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</a:rPr>
              <a:t>ЛОГИЧЕСКОЕ ВЫРАЖЕНИЕ </a:t>
            </a:r>
            <a:r>
              <a:rPr lang="ru-RU" sz="4000" dirty="0"/>
              <a:t>- это выражение, которое принимает значение TRUE(истина) или FALSE(ложь), и включает в себя арифметические выражения, связанные операциями отношения и логическими операциями.</a:t>
            </a:r>
          </a:p>
          <a:p>
            <a:r>
              <a:rPr lang="ru-RU" sz="3600" b="1" i="1" dirty="0">
                <a:solidFill>
                  <a:srgbClr val="FF0000"/>
                </a:solidFill>
              </a:rPr>
              <a:t>ЛОГИЧЕСКИЕ </a:t>
            </a:r>
            <a:r>
              <a:rPr lang="ru-RU" sz="3600" b="1" i="1" dirty="0" smtClean="0">
                <a:solidFill>
                  <a:srgbClr val="FF0000"/>
                </a:solidFill>
              </a:rPr>
              <a:t>ОПЕРАЦИИ</a:t>
            </a:r>
            <a:r>
              <a:rPr lang="ru-RU" sz="3600" dirty="0" smtClean="0"/>
              <a:t>: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NOT</a:t>
            </a:r>
            <a:r>
              <a:rPr lang="ru-RU" sz="3600" dirty="0" smtClean="0"/>
              <a:t> </a:t>
            </a:r>
            <a:r>
              <a:rPr lang="ru-RU" sz="3600" dirty="0"/>
              <a:t>- </a:t>
            </a:r>
            <a:r>
              <a:rPr lang="ru-RU" sz="3600" dirty="0">
                <a:solidFill>
                  <a:srgbClr val="00B050"/>
                </a:solidFill>
              </a:rPr>
              <a:t>НЕ</a:t>
            </a:r>
            <a:r>
              <a:rPr lang="ru-RU" sz="3600" dirty="0"/>
              <a:t>; </a:t>
            </a:r>
            <a:r>
              <a:rPr lang="ru-RU" sz="3600" b="1" dirty="0">
                <a:solidFill>
                  <a:srgbClr val="FF0000"/>
                </a:solidFill>
              </a:rPr>
              <a:t>AND</a:t>
            </a:r>
            <a:r>
              <a:rPr lang="ru-RU" sz="3600" dirty="0"/>
              <a:t> - </a:t>
            </a:r>
            <a:r>
              <a:rPr lang="ru-RU" sz="3600" dirty="0">
                <a:solidFill>
                  <a:srgbClr val="00B050"/>
                </a:solidFill>
              </a:rPr>
              <a:t>И</a:t>
            </a:r>
            <a:r>
              <a:rPr lang="ru-RU" sz="3600" dirty="0"/>
              <a:t>; </a:t>
            </a:r>
            <a:r>
              <a:rPr lang="ru-RU" sz="3600" b="1" dirty="0">
                <a:solidFill>
                  <a:srgbClr val="FF0000"/>
                </a:solidFill>
              </a:rPr>
              <a:t>OR</a:t>
            </a:r>
            <a:r>
              <a:rPr lang="ru-RU" sz="3600" dirty="0">
                <a:solidFill>
                  <a:srgbClr val="00B050"/>
                </a:solidFill>
              </a:rPr>
              <a:t> - ИЛИ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2592936" y="283389"/>
            <a:ext cx="3850479" cy="144724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583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52426" y="1412776"/>
            <a:ext cx="7680960" cy="477466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&gt;</a:t>
            </a:r>
            <a:r>
              <a:rPr lang="ru-RU" sz="4000" dirty="0" smtClean="0"/>
              <a:t>   больше </a:t>
            </a:r>
            <a:r>
              <a:rPr lang="ru-RU" sz="4000" b="1" dirty="0" smtClean="0">
                <a:solidFill>
                  <a:srgbClr val="00B050"/>
                </a:solidFill>
              </a:rPr>
              <a:t>(а</a:t>
            </a:r>
            <a:r>
              <a:rPr lang="en-US" sz="4000" b="1" dirty="0" smtClean="0">
                <a:solidFill>
                  <a:srgbClr val="00B050"/>
                </a:solidFill>
              </a:rPr>
              <a:t>&gt;5)</a:t>
            </a:r>
            <a:endParaRPr lang="ru-RU" sz="4000" b="1" dirty="0">
              <a:solidFill>
                <a:srgbClr val="00B05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&gt;=</a:t>
            </a:r>
            <a:r>
              <a:rPr lang="ru-RU" sz="4000" dirty="0"/>
              <a:t> больше или </a:t>
            </a:r>
            <a:r>
              <a:rPr lang="ru-RU" sz="4000" dirty="0" smtClean="0"/>
              <a:t>равно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(a&gt;=b)</a:t>
            </a:r>
            <a:endParaRPr lang="ru-RU" sz="4000" b="1" dirty="0">
              <a:solidFill>
                <a:srgbClr val="00B05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&lt;</a:t>
            </a:r>
            <a:r>
              <a:rPr lang="ru-RU" sz="4000" dirty="0"/>
              <a:t> </a:t>
            </a:r>
            <a:r>
              <a:rPr lang="ru-RU" sz="4000" dirty="0" smtClean="0"/>
              <a:t>   меньше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(x&lt;6)</a:t>
            </a:r>
            <a:endParaRPr lang="ru-RU" sz="4000" b="1" dirty="0">
              <a:solidFill>
                <a:srgbClr val="00B05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&lt;= </a:t>
            </a:r>
            <a:r>
              <a:rPr lang="ru-RU" sz="4000" dirty="0"/>
              <a:t>меньше или </a:t>
            </a:r>
            <a:r>
              <a:rPr lang="ru-RU" sz="4000" dirty="0" smtClean="0"/>
              <a:t>равно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(y&lt;=0)</a:t>
            </a:r>
            <a:endParaRPr lang="ru-RU" sz="4000" b="1" dirty="0">
              <a:solidFill>
                <a:srgbClr val="00B05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= </a:t>
            </a:r>
            <a:r>
              <a:rPr lang="ru-RU" sz="4000" b="1" dirty="0" smtClean="0">
                <a:solidFill>
                  <a:srgbClr val="FF0000"/>
                </a:solidFill>
              </a:rPr>
              <a:t>   </a:t>
            </a:r>
            <a:r>
              <a:rPr lang="ru-RU" sz="4000" dirty="0" smtClean="0"/>
              <a:t>равно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(r=10)</a:t>
            </a:r>
            <a:endParaRPr lang="ru-RU" sz="4000" b="1" dirty="0">
              <a:solidFill>
                <a:srgbClr val="00B05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&lt;&gt; </a:t>
            </a:r>
            <a:r>
              <a:rPr lang="ru-RU" sz="4000" dirty="0"/>
              <a:t>н</a:t>
            </a:r>
            <a:r>
              <a:rPr lang="ru-RU" sz="4000" dirty="0" smtClean="0"/>
              <a:t>еравно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(a&lt;&gt;d)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8096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>
                <a:solidFill>
                  <a:srgbClr val="FF0000"/>
                </a:solidFill>
              </a:rPr>
              <a:t>ОПЕРАЦИИ ОТНОШЕНИЯ: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472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52426" y="692696"/>
            <a:ext cx="8468046" cy="5832648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  <a:p>
            <a:r>
              <a:rPr lang="ru-RU" sz="5800" dirty="0"/>
              <a:t>В условном операторе после слов THEN и ELSE можно помещать по несколько операторов. В этом случае </a:t>
            </a:r>
            <a:r>
              <a:rPr lang="ru-RU" sz="5800" dirty="0" smtClean="0"/>
              <a:t>их объединяют </a:t>
            </a:r>
            <a:r>
              <a:rPr lang="ru-RU" sz="5800" dirty="0"/>
              <a:t>в СОСТАВНОЙ оператор, который начинается словом BEGIN и заканчивается словом END; (на конце не точка, а точка с запятой</a:t>
            </a:r>
            <a:r>
              <a:rPr lang="ru-RU" sz="5800" dirty="0" smtClean="0"/>
              <a:t>!)</a:t>
            </a:r>
          </a:p>
          <a:p>
            <a:r>
              <a:rPr lang="ru-RU" sz="5800" b="1" i="1" dirty="0" smtClean="0">
                <a:solidFill>
                  <a:srgbClr val="00B050"/>
                </a:solidFill>
              </a:rPr>
              <a:t>Пример:</a:t>
            </a:r>
          </a:p>
          <a:p>
            <a:r>
              <a:rPr lang="en-US" sz="5800" dirty="0"/>
              <a:t>if x &lt; y </a:t>
            </a:r>
            <a:r>
              <a:rPr lang="en-US" sz="5800" dirty="0" smtClean="0"/>
              <a:t>then</a:t>
            </a:r>
            <a:endParaRPr lang="en-US" sz="5800" dirty="0"/>
          </a:p>
          <a:p>
            <a:r>
              <a:rPr lang="en-US" sz="5800" b="1" dirty="0">
                <a:solidFill>
                  <a:srgbClr val="00B0F0"/>
                </a:solidFill>
              </a:rPr>
              <a:t>begin </a:t>
            </a:r>
            <a:endParaRPr lang="ru-RU" sz="5800" b="1" dirty="0" smtClean="0">
              <a:solidFill>
                <a:srgbClr val="00B0F0"/>
              </a:solidFill>
            </a:endParaRPr>
          </a:p>
          <a:p>
            <a:r>
              <a:rPr lang="ru-RU" sz="5800" dirty="0"/>
              <a:t> </a:t>
            </a:r>
            <a:r>
              <a:rPr lang="ru-RU" sz="5800" dirty="0" smtClean="0"/>
              <a:t>                </a:t>
            </a:r>
            <a:r>
              <a:rPr lang="en-US" sz="5800" dirty="0" smtClean="0"/>
              <a:t>z</a:t>
            </a:r>
            <a:r>
              <a:rPr lang="en-US" sz="5800" dirty="0"/>
              <a:t>:=x</a:t>
            </a:r>
            <a:r>
              <a:rPr lang="en-US" sz="5800" dirty="0" smtClean="0"/>
              <a:t>;</a:t>
            </a:r>
            <a:endParaRPr lang="en-US" sz="5800" dirty="0"/>
          </a:p>
          <a:p>
            <a:r>
              <a:rPr lang="ru-RU" sz="5800" dirty="0" smtClean="0"/>
              <a:t>                </a:t>
            </a:r>
            <a:r>
              <a:rPr lang="en-US" sz="5800" dirty="0" smtClean="0"/>
              <a:t>x:=</a:t>
            </a:r>
            <a:r>
              <a:rPr lang="ru-RU" sz="5800" dirty="0" smtClean="0"/>
              <a:t>2*</a:t>
            </a:r>
            <a:r>
              <a:rPr lang="en-US" sz="5800" dirty="0" smtClean="0"/>
              <a:t>y;</a:t>
            </a:r>
            <a:endParaRPr lang="en-US" sz="5800" dirty="0"/>
          </a:p>
          <a:p>
            <a:r>
              <a:rPr lang="ru-RU" sz="5800" dirty="0" smtClean="0"/>
              <a:t>                </a:t>
            </a:r>
            <a:r>
              <a:rPr lang="en-US" sz="5800" dirty="0" smtClean="0"/>
              <a:t>y</a:t>
            </a:r>
            <a:r>
              <a:rPr lang="en-US" sz="5800" dirty="0"/>
              <a:t>:=</a:t>
            </a:r>
            <a:r>
              <a:rPr lang="en-US" sz="5800" dirty="0" smtClean="0"/>
              <a:t>z</a:t>
            </a:r>
            <a:r>
              <a:rPr lang="ru-RU" sz="5800" dirty="0" smtClean="0"/>
              <a:t>-2:</a:t>
            </a:r>
            <a:endParaRPr lang="en-US" sz="5800" dirty="0"/>
          </a:p>
          <a:p>
            <a:r>
              <a:rPr lang="en-US" sz="5800" b="1" dirty="0">
                <a:solidFill>
                  <a:srgbClr val="00B0F0"/>
                </a:solidFill>
              </a:rPr>
              <a:t>end;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Составной оператор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444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Сначала вводим коэффициенты </a:t>
            </a:r>
            <a:r>
              <a:rPr lang="en-US" sz="3200" b="1" dirty="0">
                <a:solidFill>
                  <a:srgbClr val="00B050"/>
                </a:solidFill>
              </a:rPr>
              <a:t>A</a:t>
            </a:r>
            <a:r>
              <a:rPr lang="ru-RU" sz="3200" b="1" dirty="0" smtClean="0"/>
              <a:t>,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B</a:t>
            </a:r>
            <a:r>
              <a:rPr lang="ru-RU" sz="3200" b="1" dirty="0" smtClean="0"/>
              <a:t>,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C</a:t>
            </a:r>
            <a:r>
              <a:rPr lang="ru-RU" sz="3200" dirty="0" smtClean="0"/>
              <a:t>, затем вычисляем дискриминант </a:t>
            </a:r>
            <a:r>
              <a:rPr lang="en-US" sz="3200" b="1" dirty="0" smtClean="0">
                <a:solidFill>
                  <a:srgbClr val="FFC000"/>
                </a:solidFill>
              </a:rPr>
              <a:t>D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1.Отсутствие действительных корней в случае отрицательного дискриминанта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(D&lt;0)</a:t>
            </a:r>
            <a:r>
              <a:rPr lang="ru-RU" sz="3200" dirty="0" smtClean="0"/>
              <a:t>; </a:t>
            </a:r>
          </a:p>
          <a:p>
            <a:r>
              <a:rPr lang="ru-RU" sz="3200" dirty="0" smtClean="0"/>
              <a:t>2. Корни</a:t>
            </a:r>
            <a:r>
              <a:rPr lang="en-US" sz="3200" dirty="0" smtClean="0"/>
              <a:t> </a:t>
            </a:r>
            <a:r>
              <a:rPr lang="en-US" sz="3200" b="1" i="1" dirty="0" smtClean="0">
                <a:solidFill>
                  <a:srgbClr val="00B0F0"/>
                </a:solidFill>
              </a:rPr>
              <a:t>X1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en-US" sz="3200" b="1" i="1" dirty="0" smtClean="0">
                <a:solidFill>
                  <a:srgbClr val="00B0F0"/>
                </a:solidFill>
              </a:rPr>
              <a:t>X2</a:t>
            </a:r>
            <a:r>
              <a:rPr lang="ru-RU" sz="3200" dirty="0" smtClean="0"/>
              <a:t> можно  вычислить  в случае неотрицательного дискриминанта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(D≥0)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По заданным коэффициентам решить квадратное уравнение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34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Program Sq1;</a:t>
            </a:r>
          </a:p>
          <a:p>
            <a:pPr marL="0" indent="0">
              <a:buNone/>
            </a:pPr>
            <a:r>
              <a:rPr lang="en-US" sz="4000" dirty="0" err="1" smtClean="0"/>
              <a:t>Var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A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00B050"/>
                </a:solidFill>
              </a:rPr>
              <a:t>B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00B050"/>
                </a:solidFill>
              </a:rPr>
              <a:t>C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FFC000"/>
                </a:solidFill>
              </a:rPr>
              <a:t>D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00B0F0"/>
                </a:solidFill>
              </a:rPr>
              <a:t>X1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00B0F0"/>
                </a:solidFill>
              </a:rPr>
              <a:t>X2</a:t>
            </a:r>
            <a:r>
              <a:rPr lang="en-US" sz="4000" dirty="0" smtClean="0"/>
              <a:t>: Real;</a:t>
            </a:r>
          </a:p>
          <a:p>
            <a:pPr marL="0" indent="0">
              <a:buNone/>
            </a:pPr>
            <a:r>
              <a:rPr lang="en-US" sz="4000" dirty="0" smtClean="0"/>
              <a:t>Begin</a:t>
            </a:r>
          </a:p>
          <a:p>
            <a:pPr marL="0" indent="0">
              <a:buNone/>
            </a:pPr>
            <a:r>
              <a:rPr lang="en-US" sz="4000" dirty="0" err="1" smtClean="0"/>
              <a:t>Writeln</a:t>
            </a:r>
            <a:r>
              <a:rPr lang="en-US" sz="4000" dirty="0" smtClean="0"/>
              <a:t> (‘</a:t>
            </a:r>
            <a:r>
              <a:rPr lang="ru-RU" sz="4000" b="1" i="1" dirty="0" smtClean="0">
                <a:solidFill>
                  <a:srgbClr val="00B050"/>
                </a:solidFill>
              </a:rPr>
              <a:t>Введите коэффициенты квадратного уравнения</a:t>
            </a:r>
            <a:r>
              <a:rPr lang="en-US" sz="4000" dirty="0" smtClean="0"/>
              <a:t>’</a:t>
            </a:r>
            <a:r>
              <a:rPr lang="ru-RU" sz="4000" dirty="0" smtClean="0"/>
              <a:t>);</a:t>
            </a:r>
          </a:p>
          <a:p>
            <a:pPr marL="0" indent="0">
              <a:buNone/>
            </a:pPr>
            <a:r>
              <a:rPr lang="en-US" sz="4000" dirty="0" err="1" smtClean="0"/>
              <a:t>Readln</a:t>
            </a:r>
            <a:r>
              <a:rPr lang="en-US" sz="4000" dirty="0" smtClean="0"/>
              <a:t> (A,B,C);</a:t>
            </a:r>
          </a:p>
          <a:p>
            <a:pPr marL="0" indent="0">
              <a:buNone/>
            </a:pPr>
            <a:r>
              <a:rPr lang="en-US" sz="4000" dirty="0" smtClean="0"/>
              <a:t>D:=B*B-4*A*C; </a:t>
            </a:r>
            <a:r>
              <a:rPr lang="ru-RU" sz="4000" dirty="0" smtClean="0"/>
              <a:t>// </a:t>
            </a:r>
            <a:r>
              <a:rPr lang="ru-RU" sz="4000" dirty="0" smtClean="0">
                <a:solidFill>
                  <a:srgbClr val="FFC000"/>
                </a:solidFill>
              </a:rPr>
              <a:t>вычисление дискриминанта</a:t>
            </a:r>
            <a:endParaRPr lang="en-US" sz="4000" dirty="0" smtClean="0">
              <a:solidFill>
                <a:srgbClr val="FFC000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084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/>
              <a:t>If D&lt;0 Then </a:t>
            </a:r>
            <a:r>
              <a:rPr lang="en-US" sz="3800" dirty="0" err="1" smtClean="0"/>
              <a:t>Writeln</a:t>
            </a:r>
            <a:r>
              <a:rPr lang="en-US" sz="3800" dirty="0" smtClean="0"/>
              <a:t> (‘</a:t>
            </a:r>
            <a:r>
              <a:rPr lang="en-US" sz="3800" b="1" i="1" dirty="0" err="1" smtClean="0">
                <a:solidFill>
                  <a:srgbClr val="00B050"/>
                </a:solidFill>
              </a:rPr>
              <a:t>Корней</a:t>
            </a:r>
            <a:r>
              <a:rPr lang="en-US" sz="3800" b="1" i="1" dirty="0" smtClean="0">
                <a:solidFill>
                  <a:srgbClr val="00B050"/>
                </a:solidFill>
              </a:rPr>
              <a:t> </a:t>
            </a:r>
            <a:r>
              <a:rPr lang="en-US" sz="3800" b="1" i="1" dirty="0" err="1" smtClean="0">
                <a:solidFill>
                  <a:srgbClr val="00B050"/>
                </a:solidFill>
              </a:rPr>
              <a:t>нет</a:t>
            </a:r>
            <a:r>
              <a:rPr lang="en-US" sz="3800" b="1" i="1" dirty="0" smtClean="0">
                <a:solidFill>
                  <a:srgbClr val="00B050"/>
                </a:solidFill>
              </a:rPr>
              <a:t>! </a:t>
            </a:r>
            <a:r>
              <a:rPr lang="en-US" sz="3800" dirty="0" smtClean="0"/>
              <a:t>‘)</a:t>
            </a:r>
            <a:r>
              <a:rPr lang="ru-RU" sz="3800" dirty="0" smtClean="0"/>
              <a:t> е</a:t>
            </a:r>
            <a:r>
              <a:rPr lang="en-US" sz="3800" dirty="0" err="1" smtClean="0"/>
              <a:t>lse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Begin</a:t>
            </a:r>
            <a:r>
              <a:rPr lang="ru-RU" sz="3800" dirty="0" smtClean="0"/>
              <a:t>    </a:t>
            </a:r>
            <a:r>
              <a:rPr lang="ru-RU" sz="3800" dirty="0" smtClean="0">
                <a:solidFill>
                  <a:srgbClr val="FFC000"/>
                </a:solidFill>
              </a:rPr>
              <a:t>//вычисление корней</a:t>
            </a:r>
            <a:endParaRPr lang="en-US" sz="3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3800" dirty="0" smtClean="0"/>
              <a:t>X1:=(-B+SQRT(D))/2/A;</a:t>
            </a:r>
          </a:p>
          <a:p>
            <a:pPr marL="0" indent="0">
              <a:buNone/>
            </a:pPr>
            <a:r>
              <a:rPr lang="en-US" sz="3800" dirty="0" smtClean="0"/>
              <a:t>X2:=(-</a:t>
            </a:r>
            <a:r>
              <a:rPr lang="en-US" sz="4200" dirty="0" smtClean="0"/>
              <a:t>B-SQRT(D</a:t>
            </a:r>
            <a:r>
              <a:rPr lang="en-US" sz="3800" dirty="0" smtClean="0"/>
              <a:t>))/2/A;</a:t>
            </a:r>
          </a:p>
          <a:p>
            <a:pPr marL="0" indent="0">
              <a:buNone/>
            </a:pPr>
            <a:r>
              <a:rPr lang="en-US" sz="3800" dirty="0" err="1" smtClean="0"/>
              <a:t>Writeln</a:t>
            </a:r>
            <a:r>
              <a:rPr lang="en-US" sz="3800" dirty="0" smtClean="0"/>
              <a:t> (‘X1=‘, </a:t>
            </a:r>
            <a:r>
              <a:rPr lang="en-US" sz="3800" dirty="0" smtClean="0"/>
              <a:t>X1:</a:t>
            </a:r>
            <a:r>
              <a:rPr lang="ru-RU" sz="3800" dirty="0" smtClean="0"/>
              <a:t>5</a:t>
            </a:r>
            <a:r>
              <a:rPr lang="en-US" sz="3800" dirty="0" smtClean="0"/>
              <a:t>:3</a:t>
            </a:r>
            <a:r>
              <a:rPr lang="en-US" sz="3800" dirty="0" smtClean="0"/>
              <a:t>, ‘ X2=‘,</a:t>
            </a:r>
            <a:r>
              <a:rPr lang="en-US" sz="3800" dirty="0" smtClean="0"/>
              <a:t>X2:</a:t>
            </a:r>
            <a:r>
              <a:rPr lang="ru-RU" sz="3800" smtClean="0"/>
              <a:t>5</a:t>
            </a:r>
            <a:r>
              <a:rPr lang="en-US" sz="3800" smtClean="0"/>
              <a:t>:3</a:t>
            </a:r>
            <a:r>
              <a:rPr lang="en-US" sz="3800" dirty="0" smtClean="0"/>
              <a:t>)</a:t>
            </a:r>
          </a:p>
          <a:p>
            <a:pPr marL="0" indent="0">
              <a:buNone/>
            </a:pPr>
            <a:r>
              <a:rPr lang="en-US" sz="3800" dirty="0" smtClean="0"/>
              <a:t>End</a:t>
            </a:r>
          </a:p>
          <a:p>
            <a:pPr marL="0" indent="0">
              <a:buNone/>
            </a:pPr>
            <a:r>
              <a:rPr lang="en-US" sz="3800" dirty="0" smtClean="0"/>
              <a:t>End.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357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87</TotalTime>
  <Words>355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Mylar</vt:lpstr>
      <vt:lpstr>Ветвление в Паскале</vt:lpstr>
      <vt:lpstr>ОРГАНИЗАЦИЯ ВЕТВЛЕНИЙ В ПРОГРАММАХ НА ПАСКАЛЕ. ОПЕРАТОР IF… THEN... ELSE</vt:lpstr>
      <vt:lpstr>Презентация PowerPoint</vt:lpstr>
      <vt:lpstr>ОПЕРАЦИИ ОТНОШЕНИЯ: </vt:lpstr>
      <vt:lpstr>Составной оператор </vt:lpstr>
      <vt:lpstr>По заданным коэффициентам решить квадратное уравнение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Ветвление в Паскале</dc:title>
  <dc:creator>Дом</dc:creator>
  <cp:lastModifiedBy>Дом</cp:lastModifiedBy>
  <cp:revision>20</cp:revision>
  <dcterms:created xsi:type="dcterms:W3CDTF">2014-04-02T17:22:53Z</dcterms:created>
  <dcterms:modified xsi:type="dcterms:W3CDTF">2014-04-02T19:20:10Z</dcterms:modified>
</cp:coreProperties>
</file>