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6" r:id="rId3"/>
    <p:sldId id="256" r:id="rId4"/>
    <p:sldId id="269" r:id="rId5"/>
    <p:sldId id="259" r:id="rId6"/>
    <p:sldId id="258" r:id="rId7"/>
    <p:sldId id="261" r:id="rId8"/>
    <p:sldId id="260" r:id="rId9"/>
    <p:sldId id="268" r:id="rId10"/>
    <p:sldId id="262" r:id="rId11"/>
    <p:sldId id="263" r:id="rId12"/>
    <p:sldId id="265" r:id="rId13"/>
    <p:sldId id="273" r:id="rId14"/>
    <p:sldId id="272" r:id="rId15"/>
    <p:sldId id="270" r:id="rId16"/>
    <p:sldId id="264" r:id="rId17"/>
    <p:sldId id="274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A58DE03-5E8E-48FC-9FD1-629BC41C2CCB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7C1F4AA-2E0E-4B98-A752-ABAF33428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DE03-5E8E-48FC-9FD1-629BC41C2CCB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F4AA-2E0E-4B98-A752-ABAF33428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DE03-5E8E-48FC-9FD1-629BC41C2CCB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F4AA-2E0E-4B98-A752-ABAF33428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A58DE03-5E8E-48FC-9FD1-629BC41C2CCB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F4AA-2E0E-4B98-A752-ABAF33428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A58DE03-5E8E-48FC-9FD1-629BC41C2CCB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7C1F4AA-2E0E-4B98-A752-ABAF3342892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A58DE03-5E8E-48FC-9FD1-629BC41C2CCB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7C1F4AA-2E0E-4B98-A752-ABAF33428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A58DE03-5E8E-48FC-9FD1-629BC41C2CCB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7C1F4AA-2E0E-4B98-A752-ABAF33428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DE03-5E8E-48FC-9FD1-629BC41C2CCB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1F4AA-2E0E-4B98-A752-ABAF33428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A58DE03-5E8E-48FC-9FD1-629BC41C2CCB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7C1F4AA-2E0E-4B98-A752-ABAF33428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A58DE03-5E8E-48FC-9FD1-629BC41C2CCB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7C1F4AA-2E0E-4B98-A752-ABAF33428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A58DE03-5E8E-48FC-9FD1-629BC41C2CCB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7C1F4AA-2E0E-4B98-A752-ABAF33428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58DE03-5E8E-48FC-9FD1-629BC41C2CCB}" type="datetimeFigureOut">
              <a:rPr lang="ru-RU" smtClean="0"/>
              <a:pPr/>
              <a:t>07.12.2011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7C1F4AA-2E0E-4B98-A752-ABAF33428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Проверка домашнего задания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</p:spPr>
        <p:txBody>
          <a:bodyPr/>
          <a:lstStyle/>
          <a:p>
            <a:pPr marL="578358" indent="-514350">
              <a:buNone/>
            </a:pPr>
            <a:r>
              <a:rPr lang="ru-RU" sz="2400" b="1" dirty="0" smtClean="0"/>
              <a:t>1) Целью внешней политики России на западном направлении было </a:t>
            </a:r>
            <a:r>
              <a:rPr lang="ru-RU" sz="2400" b="1" u="sng" dirty="0" smtClean="0"/>
              <a:t>оберегать свои владения и по возможности расширять их</a:t>
            </a:r>
            <a:r>
              <a:rPr lang="ru-RU" sz="2400" b="1" dirty="0" smtClean="0"/>
              <a:t>.</a:t>
            </a:r>
          </a:p>
          <a:p>
            <a:pPr marL="578358" indent="-514350">
              <a:buNone/>
            </a:pPr>
            <a:r>
              <a:rPr lang="ru-RU" sz="2400" b="1" dirty="0" smtClean="0"/>
              <a:t>2) В 1805 году близ Аустерлица австрийцы и русские </a:t>
            </a:r>
            <a:r>
              <a:rPr lang="ru-RU" sz="2400" b="1" u="sng" dirty="0" smtClean="0"/>
              <a:t>разбили французскую армию</a:t>
            </a:r>
            <a:r>
              <a:rPr lang="ru-RU" sz="2400" b="1" dirty="0" smtClean="0"/>
              <a:t>. </a:t>
            </a:r>
          </a:p>
          <a:p>
            <a:pPr marL="578358" indent="-514350">
              <a:buNone/>
            </a:pPr>
            <a:r>
              <a:rPr lang="ru-RU" sz="2400" b="1" dirty="0" smtClean="0"/>
              <a:t>3) В 1807 году Россия и Франция подписали </a:t>
            </a:r>
            <a:r>
              <a:rPr lang="ru-RU" sz="2400" b="1" u="sng" dirty="0" err="1" smtClean="0"/>
              <a:t>Гюлистанский</a:t>
            </a:r>
            <a:r>
              <a:rPr lang="ru-RU" sz="2400" b="1" u="sng" dirty="0" smtClean="0"/>
              <a:t> мир, </a:t>
            </a:r>
            <a:r>
              <a:rPr lang="ru-RU" sz="2400" b="1" dirty="0" smtClean="0"/>
              <a:t>по которому Александр </a:t>
            </a:r>
            <a:r>
              <a:rPr lang="en-US" sz="2400" b="1" dirty="0" smtClean="0"/>
              <a:t>I</a:t>
            </a:r>
            <a:r>
              <a:rPr lang="ru-RU" sz="2400" b="1" dirty="0" smtClean="0"/>
              <a:t> признавал завоевания Наполеона</a:t>
            </a:r>
            <a:r>
              <a:rPr lang="ru-RU" b="1" dirty="0" smtClean="0"/>
              <a:t>.</a:t>
            </a:r>
          </a:p>
          <a:p>
            <a:pPr marL="578358" indent="-514350">
              <a:buNone/>
            </a:pPr>
            <a:r>
              <a:rPr lang="ru-RU" sz="2400" b="1" dirty="0" smtClean="0"/>
              <a:t>4) По условиям Бухарестского мира в 1812 году </a:t>
            </a:r>
            <a:r>
              <a:rPr lang="ru-RU" sz="2400" b="1" u="sng" dirty="0" smtClean="0"/>
              <a:t>Россия получала от турок Бессарабию</a:t>
            </a:r>
            <a:r>
              <a:rPr lang="ru-RU" sz="2400" b="1" dirty="0" smtClean="0"/>
              <a:t>.</a:t>
            </a:r>
          </a:p>
          <a:p>
            <a:pPr marL="578358" indent="-514350">
              <a:buNone/>
            </a:pPr>
            <a:r>
              <a:rPr lang="ru-RU" sz="2400" b="1" dirty="0" smtClean="0"/>
              <a:t>5) После непродолжительной</a:t>
            </a:r>
            <a:r>
              <a:rPr lang="ru-RU" sz="2400" b="1" u="sng" dirty="0" smtClean="0"/>
              <a:t> русско-финляндской войны</a:t>
            </a:r>
            <a:r>
              <a:rPr lang="ru-RU" sz="2400" b="1" dirty="0" smtClean="0"/>
              <a:t> Финляндия вошла в состав России.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</a:rPr>
              <a:t>Бой за </a:t>
            </a:r>
            <a:r>
              <a:rPr lang="ru-RU" sz="4000" b="1" dirty="0" err="1" smtClean="0">
                <a:latin typeface="Times New Roman" pitchFamily="18" charset="0"/>
              </a:rPr>
              <a:t>Шевардино</a:t>
            </a:r>
            <a:r>
              <a:rPr lang="ru-RU" sz="4000" b="1" dirty="0" smtClean="0">
                <a:latin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</a:rPr>
              <a:t>24 августа 1812 года</a:t>
            </a:r>
            <a:endParaRPr lang="ru-RU" sz="4000" dirty="0"/>
          </a:p>
        </p:txBody>
      </p:sp>
      <p:pic>
        <p:nvPicPr>
          <p:cNvPr id="4" name="Picture 15" descr="0_419d_18dad522_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6408764" cy="516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</a:rPr>
              <a:t>Расположение войск на 26 августа</a:t>
            </a:r>
            <a:endParaRPr lang="ru-RU" sz="3600" b="1" dirty="0"/>
          </a:p>
        </p:txBody>
      </p:sp>
      <p:pic>
        <p:nvPicPr>
          <p:cNvPr id="4" name="Picture 258" descr="бородино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54673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9" descr="п пехо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1938" y="2179638"/>
            <a:ext cx="6492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0" descr="п кавалер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1938" y="2682875"/>
            <a:ext cx="6492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1" descr="п ар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9425" y="3163888"/>
            <a:ext cx="250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42"/>
          <p:cNvSpPr txBox="1">
            <a:spLocks noChangeArrowheads="1"/>
          </p:cNvSpPr>
          <p:nvPr/>
        </p:nvSpPr>
        <p:spPr bwMode="auto">
          <a:xfrm>
            <a:off x="7385050" y="2179638"/>
            <a:ext cx="766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itchFamily="18" charset="0"/>
              </a:rPr>
              <a:t>пехота</a:t>
            </a:r>
          </a:p>
        </p:txBody>
      </p:sp>
      <p:sp>
        <p:nvSpPr>
          <p:cNvPr id="9" name="Text Box 243"/>
          <p:cNvSpPr txBox="1">
            <a:spLocks noChangeArrowheads="1"/>
          </p:cNvSpPr>
          <p:nvPr/>
        </p:nvSpPr>
        <p:spPr bwMode="auto">
          <a:xfrm>
            <a:off x="7404100" y="2659063"/>
            <a:ext cx="1055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кавалерия</a:t>
            </a:r>
          </a:p>
        </p:txBody>
      </p:sp>
      <p:sp>
        <p:nvSpPr>
          <p:cNvPr id="10" name="Text Box 244"/>
          <p:cNvSpPr txBox="1">
            <a:spLocks noChangeArrowheads="1"/>
          </p:cNvSpPr>
          <p:nvPr/>
        </p:nvSpPr>
        <p:spPr bwMode="auto">
          <a:xfrm>
            <a:off x="7404100" y="3092450"/>
            <a:ext cx="1173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артиллерия</a:t>
            </a:r>
          </a:p>
        </p:txBody>
      </p:sp>
      <p:sp>
        <p:nvSpPr>
          <p:cNvPr id="11" name="Text Box 245"/>
          <p:cNvSpPr txBox="1">
            <a:spLocks noChangeArrowheads="1"/>
          </p:cNvSpPr>
          <p:nvPr/>
        </p:nvSpPr>
        <p:spPr bwMode="auto">
          <a:xfrm>
            <a:off x="6900863" y="1652588"/>
            <a:ext cx="154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</a:rPr>
              <a:t>Русская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</a:rPr>
              <a:t>армия</a:t>
            </a:r>
          </a:p>
        </p:txBody>
      </p:sp>
      <p:sp>
        <p:nvSpPr>
          <p:cNvPr id="12" name="Text Box 246"/>
          <p:cNvSpPr txBox="1">
            <a:spLocks noChangeArrowheads="1"/>
          </p:cNvSpPr>
          <p:nvPr/>
        </p:nvSpPr>
        <p:spPr bwMode="auto">
          <a:xfrm>
            <a:off x="7385050" y="4292600"/>
            <a:ext cx="766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пехота</a:t>
            </a:r>
          </a:p>
        </p:txBody>
      </p:sp>
      <p:sp>
        <p:nvSpPr>
          <p:cNvPr id="13" name="Text Box 247"/>
          <p:cNvSpPr txBox="1">
            <a:spLocks noChangeArrowheads="1"/>
          </p:cNvSpPr>
          <p:nvPr/>
        </p:nvSpPr>
        <p:spPr bwMode="auto">
          <a:xfrm>
            <a:off x="7404100" y="4772025"/>
            <a:ext cx="1055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кавалерия</a:t>
            </a:r>
          </a:p>
        </p:txBody>
      </p:sp>
      <p:sp>
        <p:nvSpPr>
          <p:cNvPr id="14" name="Text Box 248"/>
          <p:cNvSpPr txBox="1">
            <a:spLocks noChangeArrowheads="1"/>
          </p:cNvSpPr>
          <p:nvPr/>
        </p:nvSpPr>
        <p:spPr bwMode="auto">
          <a:xfrm>
            <a:off x="7404100" y="5205413"/>
            <a:ext cx="1173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артиллерия</a:t>
            </a:r>
          </a:p>
        </p:txBody>
      </p:sp>
      <p:sp>
        <p:nvSpPr>
          <p:cNvPr id="15" name="Text Box 249"/>
          <p:cNvSpPr txBox="1">
            <a:spLocks noChangeArrowheads="1"/>
          </p:cNvSpPr>
          <p:nvPr/>
        </p:nvSpPr>
        <p:spPr bwMode="auto">
          <a:xfrm>
            <a:off x="6588125" y="3789363"/>
            <a:ext cx="2039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Французская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600" b="1">
                <a:latin typeface="Times New Roman" pitchFamily="18" charset="0"/>
              </a:rPr>
              <a:t>армия</a:t>
            </a:r>
          </a:p>
        </p:txBody>
      </p:sp>
      <p:pic>
        <p:nvPicPr>
          <p:cNvPr id="16" name="Picture 250" descr="п пехот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1938" y="4318000"/>
            <a:ext cx="6048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1" descr="п кавалер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1938" y="4821238"/>
            <a:ext cx="57626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2" descr="п ар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1163" y="5253038"/>
            <a:ext cx="2841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pPr algn="ctr"/>
            <a:r>
              <a:rPr lang="ru-RU" b="1" dirty="0" smtClean="0"/>
              <a:t>Бородинское сражение </a:t>
            </a:r>
            <a:br>
              <a:rPr lang="ru-RU" b="1" dirty="0" smtClean="0"/>
            </a:br>
            <a:r>
              <a:rPr lang="ru-RU" b="1" dirty="0" smtClean="0"/>
              <a:t>26 августа 1812 года </a:t>
            </a:r>
            <a:endParaRPr lang="ru-RU" b="1" dirty="0"/>
          </a:p>
        </p:txBody>
      </p:sp>
      <p:pic>
        <p:nvPicPr>
          <p:cNvPr id="4" name="Picture 11" descr="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3214710" cy="262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normal_IMG_07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357297"/>
            <a:ext cx="3286116" cy="271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0_419f_6440a80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214818"/>
            <a:ext cx="324236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0_41b7_d73a9fdb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5464" y="4214818"/>
            <a:ext cx="3278535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901818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2214554"/>
            <a:ext cx="481977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/>
          <a:lstStyle/>
          <a:p>
            <a:pPr algn="ctr"/>
            <a:r>
              <a:rPr lang="ru-RU" dirty="0" smtClean="0"/>
              <a:t>Начало войны 1812 года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142985"/>
          <a:ext cx="8229600" cy="5503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956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Россия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Франция </a:t>
                      </a:r>
                      <a:endParaRPr lang="ru-RU" sz="2800" dirty="0"/>
                    </a:p>
                  </a:txBody>
                  <a:tcPr/>
                </a:tc>
              </a:tr>
              <a:tr h="92329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Цели в войне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Освободить Европу от Наполеона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Разделить Россию  на несколько зависимых государств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424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Ход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 войны до Бородина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См. карту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329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Планы и численность войск перед Бородинской битвой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Не допустить врага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</a:rPr>
                        <a:t> в Москву</a:t>
                      </a:r>
                      <a:endParaRPr lang="ru-RU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154 тыс. чел.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640 пушек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Разбить русскую армию</a:t>
                      </a:r>
                    </a:p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134 тыс. чел.</a:t>
                      </a:r>
                    </a:p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587 пушек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1703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Последствия сражения: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Потери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Судьба столицы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Судьба армии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Судьба страны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44 тыс. чел.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58 тыс. чел.</a:t>
                      </a:r>
                    </a:p>
                    <a:p>
                      <a:pPr algn="ctr"/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214678" y="4857760"/>
            <a:ext cx="5286412" cy="1571636"/>
          </a:xfrm>
          <a:prstGeom prst="roundRect">
            <a:avLst>
              <a:gd name="adj" fmla="val 22936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97" descr="Флаг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8785225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5"/>
          <p:cNvSpPr>
            <a:spLocks noGrp="1" noChangeArrowheads="1"/>
          </p:cNvSpPr>
          <p:nvPr>
            <p:ph type="title"/>
          </p:nvPr>
        </p:nvSpPr>
        <p:spPr>
          <a:xfrm>
            <a:off x="1500166" y="142852"/>
            <a:ext cx="6264275" cy="738171"/>
          </a:xfrm>
          <a:noFill/>
        </p:spPr>
        <p:txBody>
          <a:bodyPr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</a:rPr>
              <a:t>Галерея славы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3914776" y="857251"/>
            <a:ext cx="1655763" cy="1835149"/>
            <a:chOff x="2466" y="540"/>
            <a:chExt cx="1043" cy="1156"/>
          </a:xfrm>
        </p:grpSpPr>
        <p:pic>
          <p:nvPicPr>
            <p:cNvPr id="44105" name="Picture 22" descr="Кутузов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5" y="540"/>
              <a:ext cx="723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106" name="Text Box 34"/>
            <p:cNvSpPr txBox="1">
              <a:spLocks noChangeArrowheads="1"/>
            </p:cNvSpPr>
            <p:nvPr/>
          </p:nvSpPr>
          <p:spPr bwMode="auto">
            <a:xfrm>
              <a:off x="2466" y="1366"/>
              <a:ext cx="10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dirty="0"/>
                <a:t>М.И.Голенищев-</a:t>
              </a:r>
            </a:p>
            <a:p>
              <a:pPr algn="ctr"/>
              <a:r>
                <a:rPr lang="ru-RU" sz="1400" dirty="0"/>
                <a:t>Кутузов</a:t>
              </a:r>
            </a:p>
          </p:txBody>
        </p:sp>
      </p:grp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2643174" y="3571876"/>
            <a:ext cx="2911475" cy="2106614"/>
            <a:chOff x="1334" y="1980"/>
            <a:chExt cx="1834" cy="1327"/>
          </a:xfrm>
        </p:grpSpPr>
        <p:pic>
          <p:nvPicPr>
            <p:cNvPr id="44092" name="Picture 27" descr="Платов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4" y="1980"/>
              <a:ext cx="568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94" name="Picture 31" descr="Тучков Н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9" y="2458"/>
              <a:ext cx="551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99" name="Text Box 50"/>
            <p:cNvSpPr txBox="1">
              <a:spLocks noChangeArrowheads="1"/>
            </p:cNvSpPr>
            <p:nvPr/>
          </p:nvSpPr>
          <p:spPr bwMode="auto">
            <a:xfrm>
              <a:off x="2414" y="2655"/>
              <a:ext cx="75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dirty="0"/>
                <a:t>М.И.Платов</a:t>
              </a:r>
            </a:p>
          </p:txBody>
        </p:sp>
        <p:sp>
          <p:nvSpPr>
            <p:cNvPr id="44104" name="Text Box 62"/>
            <p:cNvSpPr txBox="1">
              <a:spLocks noChangeArrowheads="1"/>
            </p:cNvSpPr>
            <p:nvPr/>
          </p:nvSpPr>
          <p:spPr bwMode="auto">
            <a:xfrm>
              <a:off x="1334" y="3113"/>
              <a:ext cx="74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dirty="0"/>
                <a:t> Н.А. Тучков</a:t>
              </a:r>
            </a:p>
          </p:txBody>
        </p:sp>
      </p:grp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5643568" y="4786317"/>
            <a:ext cx="1193801" cy="1450976"/>
            <a:chOff x="3555" y="3015"/>
            <a:chExt cx="752" cy="914"/>
          </a:xfrm>
        </p:grpSpPr>
        <p:pic>
          <p:nvPicPr>
            <p:cNvPr id="44074" name="Picture 30" descr="Тучков А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45" y="3015"/>
              <a:ext cx="551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80" name="Text Box 61"/>
            <p:cNvSpPr txBox="1">
              <a:spLocks noChangeArrowheads="1"/>
            </p:cNvSpPr>
            <p:nvPr/>
          </p:nvSpPr>
          <p:spPr bwMode="auto">
            <a:xfrm>
              <a:off x="3555" y="3735"/>
              <a:ext cx="75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dirty="0"/>
                <a:t> А.А. Тучков</a:t>
              </a:r>
            </a:p>
          </p:txBody>
        </p:sp>
      </p:grp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1285852" y="3071810"/>
            <a:ext cx="6643332" cy="1704972"/>
            <a:chOff x="1953" y="1688"/>
            <a:chExt cx="4053" cy="1074"/>
          </a:xfrm>
        </p:grpSpPr>
        <p:pic>
          <p:nvPicPr>
            <p:cNvPr id="44056" name="Picture 28" descr="Раевский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41" y="1688"/>
              <a:ext cx="62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62" name="Text Box 56"/>
            <p:cNvSpPr txBox="1">
              <a:spLocks noChangeArrowheads="1"/>
            </p:cNvSpPr>
            <p:nvPr/>
          </p:nvSpPr>
          <p:spPr bwMode="auto">
            <a:xfrm>
              <a:off x="5066" y="2383"/>
              <a:ext cx="94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Н.Н.Раевский</a:t>
              </a:r>
            </a:p>
          </p:txBody>
        </p:sp>
        <p:pic>
          <p:nvPicPr>
            <p:cNvPr id="44063" name="Picture 63" descr="Ермолов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18" y="1715"/>
              <a:ext cx="611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64" name="Text Box 65"/>
            <p:cNvSpPr txBox="1">
              <a:spLocks noChangeArrowheads="1"/>
            </p:cNvSpPr>
            <p:nvPr/>
          </p:nvSpPr>
          <p:spPr bwMode="auto">
            <a:xfrm>
              <a:off x="1953" y="2432"/>
              <a:ext cx="7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/>
                <a:t>А.П. Ермолов</a:t>
              </a:r>
            </a:p>
          </p:txBody>
        </p:sp>
      </p:grp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2357422" y="1571613"/>
            <a:ext cx="4586307" cy="1517652"/>
            <a:chOff x="1746" y="990"/>
            <a:chExt cx="2249" cy="956"/>
          </a:xfrm>
        </p:grpSpPr>
        <p:grpSp>
          <p:nvGrpSpPr>
            <p:cNvPr id="7" name="Group 90"/>
            <p:cNvGrpSpPr>
              <a:grpSpLocks/>
            </p:cNvGrpSpPr>
            <p:nvPr/>
          </p:nvGrpSpPr>
          <p:grpSpPr bwMode="auto">
            <a:xfrm>
              <a:off x="3151" y="990"/>
              <a:ext cx="844" cy="936"/>
              <a:chOff x="3151" y="990"/>
              <a:chExt cx="844" cy="936"/>
            </a:xfrm>
          </p:grpSpPr>
          <p:pic>
            <p:nvPicPr>
              <p:cNvPr id="44049" name="Picture 7" descr="Багратион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330" y="990"/>
                <a:ext cx="534" cy="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050" name="Text Box 36"/>
              <p:cNvSpPr txBox="1">
                <a:spLocks noChangeArrowheads="1"/>
              </p:cNvSpPr>
              <p:nvPr/>
            </p:nvSpPr>
            <p:spPr bwMode="auto">
              <a:xfrm>
                <a:off x="3151" y="1752"/>
                <a:ext cx="84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200" dirty="0"/>
                  <a:t>П.И. Багратион</a:t>
                </a:r>
              </a:p>
            </p:txBody>
          </p:sp>
        </p:grpSp>
        <p:grpSp>
          <p:nvGrpSpPr>
            <p:cNvPr id="9" name="Group 89"/>
            <p:cNvGrpSpPr>
              <a:grpSpLocks/>
            </p:cNvGrpSpPr>
            <p:nvPr/>
          </p:nvGrpSpPr>
          <p:grpSpPr bwMode="auto">
            <a:xfrm>
              <a:off x="1746" y="990"/>
              <a:ext cx="1047" cy="956"/>
              <a:chOff x="1746" y="990"/>
              <a:chExt cx="1047" cy="956"/>
            </a:xfrm>
          </p:grpSpPr>
          <p:pic>
            <p:nvPicPr>
              <p:cNvPr id="44045" name="Picture 84" descr="Барклай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995" y="990"/>
                <a:ext cx="534" cy="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046" name="Text Box 85"/>
              <p:cNvSpPr txBox="1">
                <a:spLocks noChangeArrowheads="1"/>
              </p:cNvSpPr>
              <p:nvPr/>
            </p:nvSpPr>
            <p:spPr bwMode="auto">
              <a:xfrm>
                <a:off x="1746" y="1752"/>
                <a:ext cx="1047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400" dirty="0"/>
                  <a:t>М.Б. Барклай де Толи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23268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Дальнейший ход войны</a:t>
            </a:r>
            <a:endParaRPr lang="ru-RU" sz="4400" dirty="0"/>
          </a:p>
        </p:txBody>
      </p:sp>
      <p:pic>
        <p:nvPicPr>
          <p:cNvPr id="4" name="Содержимое 3" descr="вторж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8725261" cy="3929090"/>
          </a:xfrm>
        </p:spPr>
      </p:pic>
      <p:sp>
        <p:nvSpPr>
          <p:cNvPr id="5" name="Овал 4"/>
          <p:cNvSpPr/>
          <p:nvPr/>
        </p:nvSpPr>
        <p:spPr>
          <a:xfrm>
            <a:off x="857224" y="3500438"/>
            <a:ext cx="785818" cy="428628"/>
          </a:xfrm>
          <a:prstGeom prst="ellipse">
            <a:avLst/>
          </a:prstGeom>
          <a:solidFill>
            <a:schemeClr val="accent6">
              <a:lumMod val="7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285852" y="4357694"/>
            <a:ext cx="500066" cy="285752"/>
          </a:xfrm>
          <a:prstGeom prst="ellipse">
            <a:avLst/>
          </a:prstGeom>
          <a:solidFill>
            <a:schemeClr val="accent6">
              <a:lumMod val="7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0651661">
            <a:off x="230357" y="4026770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Наполеон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678 тыс. чел.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6" y="1928802"/>
            <a:ext cx="1428760" cy="14287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214546" y="3643314"/>
            <a:ext cx="428628" cy="500066"/>
          </a:xfrm>
          <a:prstGeom prst="ellipse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43108" y="3714752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2357422" y="4500570"/>
            <a:ext cx="285752" cy="428628"/>
          </a:xfrm>
          <a:prstGeom prst="ellipse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490805">
            <a:off x="1722464" y="3744519"/>
            <a:ext cx="428628" cy="142876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43108" y="4572008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2-я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85918" y="5286388"/>
            <a:ext cx="366714" cy="295276"/>
          </a:xfrm>
          <a:prstGeom prst="ellipse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14480" y="5286388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3-я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 rot="21159538">
            <a:off x="1863385" y="4328133"/>
            <a:ext cx="664262" cy="136972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 rot="19496295">
            <a:off x="2560876" y="3451568"/>
            <a:ext cx="626579" cy="160122"/>
          </a:xfrm>
          <a:prstGeom prst="notchedRightArrow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19930520">
            <a:off x="3153229" y="3109490"/>
            <a:ext cx="501967" cy="138954"/>
          </a:xfrm>
          <a:prstGeom prst="notchedRightArrow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00100" y="3929066"/>
            <a:ext cx="158396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 июня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Стрелка вправо с вырезом 19"/>
          <p:cNvSpPr/>
          <p:nvPr/>
        </p:nvSpPr>
        <p:spPr>
          <a:xfrm rot="1638761">
            <a:off x="2633003" y="4962246"/>
            <a:ext cx="832469" cy="161865"/>
          </a:xfrm>
          <a:prstGeom prst="notchedRightArrow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20108476">
            <a:off x="2066574" y="3446870"/>
            <a:ext cx="798198" cy="151685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 rot="1623349">
            <a:off x="2570704" y="4542601"/>
            <a:ext cx="704482" cy="164956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с вырезом 22"/>
          <p:cNvSpPr/>
          <p:nvPr/>
        </p:nvSpPr>
        <p:spPr>
          <a:xfrm rot="18975400">
            <a:off x="2461181" y="3941007"/>
            <a:ext cx="726032" cy="178299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с вырезом 23"/>
          <p:cNvSpPr/>
          <p:nvPr/>
        </p:nvSpPr>
        <p:spPr>
          <a:xfrm rot="19327934">
            <a:off x="3052008" y="3467305"/>
            <a:ext cx="643977" cy="156412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с вырезом 24"/>
          <p:cNvSpPr/>
          <p:nvPr/>
        </p:nvSpPr>
        <p:spPr>
          <a:xfrm rot="2076510">
            <a:off x="3687160" y="3307703"/>
            <a:ext cx="886436" cy="179033"/>
          </a:xfrm>
          <a:prstGeom prst="notchedRightArrow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с вырезом 25"/>
          <p:cNvSpPr/>
          <p:nvPr/>
        </p:nvSpPr>
        <p:spPr>
          <a:xfrm>
            <a:off x="3580843" y="5230838"/>
            <a:ext cx="767866" cy="181083"/>
          </a:xfrm>
          <a:prstGeom prst="notchedRightArrow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с вырезом 26"/>
          <p:cNvSpPr/>
          <p:nvPr/>
        </p:nvSpPr>
        <p:spPr>
          <a:xfrm rot="20379565">
            <a:off x="4489452" y="5002382"/>
            <a:ext cx="760554" cy="185992"/>
          </a:xfrm>
          <a:prstGeom prst="notchedRightArrow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с вырезом 27"/>
          <p:cNvSpPr/>
          <p:nvPr/>
        </p:nvSpPr>
        <p:spPr>
          <a:xfrm rot="1184173">
            <a:off x="3273723" y="4886766"/>
            <a:ext cx="855299" cy="189332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с вырезом 28"/>
          <p:cNvSpPr/>
          <p:nvPr/>
        </p:nvSpPr>
        <p:spPr>
          <a:xfrm rot="1665678">
            <a:off x="3638186" y="3511952"/>
            <a:ext cx="700247" cy="151059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с вырезом 29"/>
          <p:cNvSpPr/>
          <p:nvPr/>
        </p:nvSpPr>
        <p:spPr>
          <a:xfrm rot="752844">
            <a:off x="4589072" y="3592804"/>
            <a:ext cx="869297" cy="172457"/>
          </a:xfrm>
          <a:prstGeom prst="notchedRightArrow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с вырезом 30"/>
          <p:cNvSpPr/>
          <p:nvPr/>
        </p:nvSpPr>
        <p:spPr>
          <a:xfrm rot="17256020">
            <a:off x="4940763" y="4277516"/>
            <a:ext cx="834109" cy="185077"/>
          </a:xfrm>
          <a:prstGeom prst="notchedRightArrow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с вырезом 31"/>
          <p:cNvSpPr/>
          <p:nvPr/>
        </p:nvSpPr>
        <p:spPr>
          <a:xfrm rot="20622668">
            <a:off x="4152757" y="4831031"/>
            <a:ext cx="855299" cy="189332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с вырезом 32"/>
          <p:cNvSpPr/>
          <p:nvPr/>
        </p:nvSpPr>
        <p:spPr>
          <a:xfrm rot="646761">
            <a:off x="4372364" y="3709328"/>
            <a:ext cx="720434" cy="153723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с вырезом 33"/>
          <p:cNvSpPr/>
          <p:nvPr/>
        </p:nvSpPr>
        <p:spPr>
          <a:xfrm rot="17657814">
            <a:off x="4825129" y="4311857"/>
            <a:ext cx="650065" cy="191418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олнце 34"/>
          <p:cNvSpPr/>
          <p:nvPr/>
        </p:nvSpPr>
        <p:spPr>
          <a:xfrm>
            <a:off x="5143504" y="3857628"/>
            <a:ext cx="214314" cy="21431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714876" y="3286124"/>
            <a:ext cx="114300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22 июля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" name="Стрелка вправо с вырезом 36"/>
          <p:cNvSpPr/>
          <p:nvPr/>
        </p:nvSpPr>
        <p:spPr>
          <a:xfrm rot="20069489">
            <a:off x="5474764" y="3533111"/>
            <a:ext cx="1180272" cy="146734"/>
          </a:xfrm>
          <a:prstGeom prst="notchedRightArrow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с вырезом 37"/>
          <p:cNvSpPr/>
          <p:nvPr/>
        </p:nvSpPr>
        <p:spPr>
          <a:xfrm rot="20085651">
            <a:off x="5498898" y="3702667"/>
            <a:ext cx="1015215" cy="164964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357950" y="2857496"/>
            <a:ext cx="214313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67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Стрелка вправо с вырезом 39"/>
          <p:cNvSpPr/>
          <p:nvPr/>
        </p:nvSpPr>
        <p:spPr>
          <a:xfrm rot="20932520">
            <a:off x="6663019" y="3254869"/>
            <a:ext cx="289256" cy="111130"/>
          </a:xfrm>
          <a:prstGeom prst="notchedRightArrow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олнце 40"/>
          <p:cNvSpPr/>
          <p:nvPr/>
        </p:nvSpPr>
        <p:spPr>
          <a:xfrm>
            <a:off x="7000892" y="3143248"/>
            <a:ext cx="214314" cy="21431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с вырезом 41"/>
          <p:cNvSpPr/>
          <p:nvPr/>
        </p:nvSpPr>
        <p:spPr>
          <a:xfrm rot="20276311">
            <a:off x="6509464" y="3380696"/>
            <a:ext cx="532792" cy="149855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rot="19639890">
            <a:off x="6628053" y="2786882"/>
            <a:ext cx="114300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26 августа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4" name="Стрелка вправо с вырезом 43"/>
          <p:cNvSpPr/>
          <p:nvPr/>
        </p:nvSpPr>
        <p:spPr>
          <a:xfrm rot="20565074">
            <a:off x="7291243" y="3041486"/>
            <a:ext cx="562306" cy="116307"/>
          </a:xfrm>
          <a:prstGeom prst="notchedRightArrow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с вырезом 44"/>
          <p:cNvSpPr/>
          <p:nvPr/>
        </p:nvSpPr>
        <p:spPr>
          <a:xfrm rot="20284251">
            <a:off x="7225586" y="3181336"/>
            <a:ext cx="620606" cy="175822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с вырезом 45"/>
          <p:cNvSpPr/>
          <p:nvPr/>
        </p:nvSpPr>
        <p:spPr>
          <a:xfrm rot="2481805">
            <a:off x="7906211" y="3218672"/>
            <a:ext cx="491770" cy="125286"/>
          </a:xfrm>
          <a:prstGeom prst="notchedRightArrow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с вырезом 46"/>
          <p:cNvSpPr/>
          <p:nvPr/>
        </p:nvSpPr>
        <p:spPr>
          <a:xfrm rot="10028700">
            <a:off x="7634092" y="3493269"/>
            <a:ext cx="594388" cy="147756"/>
          </a:xfrm>
          <a:prstGeom prst="notchedRightArrow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Куб 47"/>
          <p:cNvSpPr/>
          <p:nvPr/>
        </p:nvSpPr>
        <p:spPr>
          <a:xfrm>
            <a:off x="7358082" y="3643314"/>
            <a:ext cx="214314" cy="214314"/>
          </a:xfrm>
          <a:prstGeom prst="cub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/>
          <a:lstStyle/>
          <a:p>
            <a:pPr algn="ctr"/>
            <a:r>
              <a:rPr lang="ru-RU" dirty="0" smtClean="0"/>
              <a:t>Начало войны 1812 года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142985"/>
          <a:ext cx="8229600" cy="5503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956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Россия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Франция </a:t>
                      </a:r>
                      <a:endParaRPr lang="ru-RU" sz="2800" dirty="0"/>
                    </a:p>
                  </a:txBody>
                  <a:tcPr/>
                </a:tc>
              </a:tr>
              <a:tr h="92329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</a:rPr>
                        <a:t>Цели в войне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Освободить Европу от Наполеона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Разделить Россию  на несколько зависимых государств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424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Ход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</a:rPr>
                        <a:t> войны до Бородина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См. карту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329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Планы и численность войск перед Бородинской битвой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Не допустить врага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</a:rPr>
                        <a:t> в Москву</a:t>
                      </a:r>
                      <a:endParaRPr lang="ru-RU" sz="18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154 тыс. чел.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640 пушек</a:t>
                      </a:r>
                      <a:endParaRPr lang="ru-RU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Разбить русскую армию</a:t>
                      </a:r>
                    </a:p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134 тыс. чел.</a:t>
                      </a:r>
                    </a:p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587 пушек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1703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Последствия сражения: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Потери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Судьба столицы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Судьба армии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Судьба страны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44 тыс. чел.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Отдана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Сохранена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Не потеряна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58 тыс. чел.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Захвачена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Сохранена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214678" y="5572140"/>
            <a:ext cx="5286412" cy="857256"/>
          </a:xfrm>
          <a:prstGeom prst="roundRect">
            <a:avLst>
              <a:gd name="adj" fmla="val 22936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3786214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>Кто выиграл Бородинское сражение?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Домашнее задание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357430"/>
            <a:ext cx="7186634" cy="2571768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>Параграф 3, вопрос №2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Проверка домашнего задания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82808"/>
            <a:ext cx="8858280" cy="4572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Ответы </a:t>
            </a:r>
          </a:p>
          <a:p>
            <a:pPr marL="578358" indent="-514350">
              <a:buNone/>
            </a:pPr>
            <a:r>
              <a:rPr lang="ru-RU" sz="3600" b="1" dirty="0" smtClean="0"/>
              <a:t>1) верно;</a:t>
            </a:r>
          </a:p>
          <a:p>
            <a:pPr marL="578358" indent="-514350">
              <a:buNone/>
            </a:pPr>
            <a:r>
              <a:rPr lang="ru-RU" sz="3600" b="1" dirty="0" smtClean="0"/>
              <a:t>2) Не верно, битву выиграли французы;</a:t>
            </a:r>
          </a:p>
          <a:p>
            <a:pPr marL="578358" indent="-514350">
              <a:buNone/>
            </a:pPr>
            <a:r>
              <a:rPr lang="ru-RU" sz="3600" b="1" dirty="0" smtClean="0"/>
              <a:t>3) Не верно, </a:t>
            </a:r>
            <a:r>
              <a:rPr lang="ru-RU" sz="3600" b="1" dirty="0" err="1" smtClean="0"/>
              <a:t>Тильзитский</a:t>
            </a:r>
            <a:r>
              <a:rPr lang="ru-RU" sz="3600" b="1" dirty="0" smtClean="0"/>
              <a:t> мир;</a:t>
            </a:r>
          </a:p>
          <a:p>
            <a:pPr marL="578358" indent="-514350">
              <a:buNone/>
            </a:pPr>
            <a:r>
              <a:rPr lang="ru-RU" sz="3600" b="1" dirty="0" smtClean="0"/>
              <a:t>4) верно;</a:t>
            </a:r>
          </a:p>
          <a:p>
            <a:pPr marL="578358" indent="-514350">
              <a:buNone/>
            </a:pPr>
            <a:r>
              <a:rPr lang="ru-RU" sz="3200" b="1" dirty="0" smtClean="0"/>
              <a:t>5) Не верно, русско-шведская война.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эленменты1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221486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85728"/>
            <a:ext cx="6429420" cy="178595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Бородинское</a:t>
            </a:r>
            <a:r>
              <a:rPr lang="ru-RU" sz="6000" b="1" dirty="0" smtClean="0"/>
              <a:t> сражение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6069806"/>
            <a:ext cx="5214974" cy="788194"/>
          </a:xfrm>
        </p:spPr>
        <p:txBody>
          <a:bodyPr>
            <a:normAutofit fontScale="92500"/>
          </a:bodyPr>
          <a:lstStyle/>
          <a:p>
            <a:r>
              <a:rPr lang="ru-RU" sz="3200" b="1" dirty="0" smtClean="0"/>
              <a:t>Урок истории в 8 классе</a:t>
            </a:r>
            <a:endParaRPr lang="ru-RU" sz="3200" b="1" dirty="0"/>
          </a:p>
        </p:txBody>
      </p:sp>
      <p:pic>
        <p:nvPicPr>
          <p:cNvPr id="4" name="Picture 9" descr="Наполеон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8" y="2857496"/>
            <a:ext cx="1357322" cy="161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Венок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2" y="2786058"/>
            <a:ext cx="1571636" cy="187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6715108" y="2000240"/>
            <a:ext cx="2428892" cy="3246432"/>
            <a:chOff x="3424" y="346"/>
            <a:chExt cx="1875" cy="2540"/>
          </a:xfrm>
        </p:grpSpPr>
        <p:pic>
          <p:nvPicPr>
            <p:cNvPr id="8" name="Picture 6" descr="эленменты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4" y="346"/>
              <a:ext cx="1875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Кутузов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77" y="1083"/>
              <a:ext cx="1020" cy="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Венок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7" y="1026"/>
              <a:ext cx="1180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201849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Кто выиграл Бородинское сражение?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66875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 что предшествовало сражению?</a:t>
            </a:r>
          </a:p>
          <a:p>
            <a:r>
              <a:rPr lang="ru-RU" sz="4400" b="1" dirty="0" smtClean="0"/>
              <a:t> ход сражения</a:t>
            </a:r>
          </a:p>
          <a:p>
            <a:r>
              <a:rPr lang="ru-RU" sz="4400" b="1" dirty="0" smtClean="0"/>
              <a:t>Итоги битвы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/>
          <a:lstStyle/>
          <a:p>
            <a:pPr algn="ctr"/>
            <a:r>
              <a:rPr lang="ru-RU" dirty="0" smtClean="0"/>
              <a:t>Начало войны 1812 года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142985"/>
          <a:ext cx="8229600" cy="5238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956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Россия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Франция </a:t>
                      </a:r>
                      <a:endParaRPr lang="ru-RU" sz="2800" dirty="0"/>
                    </a:p>
                  </a:txBody>
                  <a:tcPr/>
                </a:tc>
              </a:tr>
              <a:tr h="92329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Цели в войне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Освободить Европу от Наполеона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Разделить Россию  на несколько зависимых государств</a:t>
                      </a:r>
                      <a:endParaRPr lang="ru-RU" b="1" dirty="0"/>
                    </a:p>
                  </a:txBody>
                  <a:tcPr/>
                </a:tc>
              </a:tr>
              <a:tr h="78424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Ход</a:t>
                      </a:r>
                      <a:r>
                        <a:rPr lang="ru-RU" sz="2000" b="1" baseline="0" dirty="0" smtClean="0"/>
                        <a:t> войны до Бородина</a:t>
                      </a:r>
                      <a:endParaRPr lang="ru-RU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См. карту</a:t>
                      </a:r>
                      <a:endParaRPr lang="ru-RU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329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Планы и численность войск перед Бородинской битвой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1703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Последствия сражения:</a:t>
                      </a:r>
                    </a:p>
                    <a:p>
                      <a:pPr algn="ctr"/>
                      <a:r>
                        <a:rPr lang="ru-RU" b="1" dirty="0" smtClean="0"/>
                        <a:t>Потери</a:t>
                      </a:r>
                    </a:p>
                    <a:p>
                      <a:pPr algn="ctr"/>
                      <a:r>
                        <a:rPr lang="ru-RU" b="1" dirty="0" smtClean="0"/>
                        <a:t>Судьба столицы</a:t>
                      </a:r>
                    </a:p>
                    <a:p>
                      <a:pPr algn="ctr"/>
                      <a:r>
                        <a:rPr lang="ru-RU" b="1" dirty="0" smtClean="0"/>
                        <a:t>Судьба армии</a:t>
                      </a:r>
                    </a:p>
                    <a:p>
                      <a:pPr algn="ctr"/>
                      <a:r>
                        <a:rPr lang="ru-RU" b="1" dirty="0" smtClean="0"/>
                        <a:t>Судьба страны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143240" y="1785926"/>
            <a:ext cx="5429288" cy="857256"/>
          </a:xfrm>
          <a:prstGeom prst="roundRect">
            <a:avLst>
              <a:gd name="adj" fmla="val 22936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2714620"/>
            <a:ext cx="5429288" cy="714380"/>
          </a:xfrm>
          <a:prstGeom prst="roundRect">
            <a:avLst>
              <a:gd name="adj" fmla="val 22936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23268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Ход войны до Бородина</a:t>
            </a:r>
            <a:endParaRPr lang="ru-RU" sz="4400" dirty="0"/>
          </a:p>
        </p:txBody>
      </p:sp>
      <p:pic>
        <p:nvPicPr>
          <p:cNvPr id="4" name="Содержимое 3" descr="вторж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8725261" cy="3929090"/>
          </a:xfrm>
        </p:spPr>
      </p:pic>
      <p:sp>
        <p:nvSpPr>
          <p:cNvPr id="5" name="Овал 4"/>
          <p:cNvSpPr/>
          <p:nvPr/>
        </p:nvSpPr>
        <p:spPr>
          <a:xfrm>
            <a:off x="857224" y="3500438"/>
            <a:ext cx="785818" cy="428628"/>
          </a:xfrm>
          <a:prstGeom prst="ellipse">
            <a:avLst/>
          </a:prstGeom>
          <a:solidFill>
            <a:schemeClr val="accent6">
              <a:lumMod val="7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285852" y="4357694"/>
            <a:ext cx="500066" cy="285752"/>
          </a:xfrm>
          <a:prstGeom prst="ellipse">
            <a:avLst/>
          </a:prstGeom>
          <a:solidFill>
            <a:schemeClr val="accent6">
              <a:lumMod val="7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0651661">
            <a:off x="230357" y="4026770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Наполеон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678 тыс. чел.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6" y="1928802"/>
            <a:ext cx="1428760" cy="14287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214546" y="3643314"/>
            <a:ext cx="428628" cy="500066"/>
          </a:xfrm>
          <a:prstGeom prst="ellipse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43108" y="3714752"/>
            <a:ext cx="642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2357422" y="4500570"/>
            <a:ext cx="285752" cy="428628"/>
          </a:xfrm>
          <a:prstGeom prst="ellipse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490805">
            <a:off x="1722464" y="3744519"/>
            <a:ext cx="428628" cy="142876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43108" y="4572008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2-я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85918" y="5286388"/>
            <a:ext cx="366714" cy="295276"/>
          </a:xfrm>
          <a:prstGeom prst="ellipse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714480" y="5286388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3-я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 rot="21159538">
            <a:off x="1863385" y="4328133"/>
            <a:ext cx="664262" cy="136972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 rot="19496295">
            <a:off x="2560876" y="3451568"/>
            <a:ext cx="626579" cy="160122"/>
          </a:xfrm>
          <a:prstGeom prst="notchedRightArrow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19930520">
            <a:off x="3153229" y="3109490"/>
            <a:ext cx="501967" cy="138954"/>
          </a:xfrm>
          <a:prstGeom prst="notchedRightArrow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00100" y="3929066"/>
            <a:ext cx="158396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 июня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Стрелка вправо с вырезом 19"/>
          <p:cNvSpPr/>
          <p:nvPr/>
        </p:nvSpPr>
        <p:spPr>
          <a:xfrm rot="1638761">
            <a:off x="2633003" y="4962246"/>
            <a:ext cx="832469" cy="161865"/>
          </a:xfrm>
          <a:prstGeom prst="notchedRightArrow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 rot="20108476">
            <a:off x="2066574" y="3446870"/>
            <a:ext cx="798198" cy="151685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 rot="1623349">
            <a:off x="2570704" y="4542601"/>
            <a:ext cx="704482" cy="164956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с вырезом 22"/>
          <p:cNvSpPr/>
          <p:nvPr/>
        </p:nvSpPr>
        <p:spPr>
          <a:xfrm rot="18975400">
            <a:off x="2461181" y="3941007"/>
            <a:ext cx="726032" cy="178299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с вырезом 23"/>
          <p:cNvSpPr/>
          <p:nvPr/>
        </p:nvSpPr>
        <p:spPr>
          <a:xfrm rot="19327934">
            <a:off x="3052008" y="3467305"/>
            <a:ext cx="643977" cy="156412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с вырезом 24"/>
          <p:cNvSpPr/>
          <p:nvPr/>
        </p:nvSpPr>
        <p:spPr>
          <a:xfrm rot="2076510">
            <a:off x="3687160" y="3307703"/>
            <a:ext cx="886436" cy="179033"/>
          </a:xfrm>
          <a:prstGeom prst="notchedRightArrow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с вырезом 25"/>
          <p:cNvSpPr/>
          <p:nvPr/>
        </p:nvSpPr>
        <p:spPr>
          <a:xfrm>
            <a:off x="3580843" y="5230838"/>
            <a:ext cx="767866" cy="181083"/>
          </a:xfrm>
          <a:prstGeom prst="notchedRightArrow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с вырезом 26"/>
          <p:cNvSpPr/>
          <p:nvPr/>
        </p:nvSpPr>
        <p:spPr>
          <a:xfrm rot="20379565">
            <a:off x="4489452" y="5002382"/>
            <a:ext cx="760554" cy="185992"/>
          </a:xfrm>
          <a:prstGeom prst="notchedRightArrow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с вырезом 27"/>
          <p:cNvSpPr/>
          <p:nvPr/>
        </p:nvSpPr>
        <p:spPr>
          <a:xfrm rot="1184173">
            <a:off x="3273723" y="4886766"/>
            <a:ext cx="855299" cy="189332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с вырезом 28"/>
          <p:cNvSpPr/>
          <p:nvPr/>
        </p:nvSpPr>
        <p:spPr>
          <a:xfrm rot="1665678">
            <a:off x="3638186" y="3511952"/>
            <a:ext cx="700247" cy="151059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с вырезом 29"/>
          <p:cNvSpPr/>
          <p:nvPr/>
        </p:nvSpPr>
        <p:spPr>
          <a:xfrm rot="752844">
            <a:off x="4589072" y="3592804"/>
            <a:ext cx="869297" cy="172457"/>
          </a:xfrm>
          <a:prstGeom prst="notchedRightArrow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с вырезом 30"/>
          <p:cNvSpPr/>
          <p:nvPr/>
        </p:nvSpPr>
        <p:spPr>
          <a:xfrm rot="17256020">
            <a:off x="4940763" y="4277516"/>
            <a:ext cx="834109" cy="185077"/>
          </a:xfrm>
          <a:prstGeom prst="notchedRightArrow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с вырезом 31"/>
          <p:cNvSpPr/>
          <p:nvPr/>
        </p:nvSpPr>
        <p:spPr>
          <a:xfrm rot="20622668">
            <a:off x="4152757" y="4831031"/>
            <a:ext cx="855299" cy="189332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с вырезом 32"/>
          <p:cNvSpPr/>
          <p:nvPr/>
        </p:nvSpPr>
        <p:spPr>
          <a:xfrm rot="646761">
            <a:off x="4372364" y="3709328"/>
            <a:ext cx="720434" cy="153723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с вырезом 33"/>
          <p:cNvSpPr/>
          <p:nvPr/>
        </p:nvSpPr>
        <p:spPr>
          <a:xfrm rot="17657814">
            <a:off x="4825129" y="4311857"/>
            <a:ext cx="650065" cy="191418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олнце 34"/>
          <p:cNvSpPr/>
          <p:nvPr/>
        </p:nvSpPr>
        <p:spPr>
          <a:xfrm>
            <a:off x="5143504" y="3857628"/>
            <a:ext cx="214314" cy="21431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714876" y="3286124"/>
            <a:ext cx="114300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22 июля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7" name="Стрелка вправо с вырезом 36"/>
          <p:cNvSpPr/>
          <p:nvPr/>
        </p:nvSpPr>
        <p:spPr>
          <a:xfrm rot="20069489">
            <a:off x="5474764" y="3533111"/>
            <a:ext cx="1180272" cy="146734"/>
          </a:xfrm>
          <a:prstGeom prst="notchedRightArrow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с вырезом 37"/>
          <p:cNvSpPr/>
          <p:nvPr/>
        </p:nvSpPr>
        <p:spPr>
          <a:xfrm rot="20085651">
            <a:off x="5498898" y="3702667"/>
            <a:ext cx="1015215" cy="164964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357950" y="2857496"/>
            <a:ext cx="214313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67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" name="Стрелка вправо с вырезом 39"/>
          <p:cNvSpPr/>
          <p:nvPr/>
        </p:nvSpPr>
        <p:spPr>
          <a:xfrm rot="20932520">
            <a:off x="6663019" y="3254869"/>
            <a:ext cx="289256" cy="111130"/>
          </a:xfrm>
          <a:prstGeom prst="notchedRightArrow">
            <a:avLst/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олнце 40"/>
          <p:cNvSpPr/>
          <p:nvPr/>
        </p:nvSpPr>
        <p:spPr>
          <a:xfrm>
            <a:off x="7000892" y="3143248"/>
            <a:ext cx="214314" cy="21431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с вырезом 41"/>
          <p:cNvSpPr/>
          <p:nvPr/>
        </p:nvSpPr>
        <p:spPr>
          <a:xfrm rot="20276311">
            <a:off x="6509464" y="3380696"/>
            <a:ext cx="532792" cy="149855"/>
          </a:xfrm>
          <a:prstGeom prst="notchedRightArrow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rot="19639890">
            <a:off x="6556615" y="2715443"/>
            <a:ext cx="114300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26 августа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2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1" animBg="1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839289"/>
            <a:ext cx="6715172" cy="581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92867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ru-RU" sz="4400" b="1" dirty="0" smtClean="0">
                <a:latin typeface="Times New Roman" pitchFamily="18" charset="0"/>
              </a:rPr>
              <a:t>Выбор позиции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/>
          <a:lstStyle/>
          <a:p>
            <a:pPr algn="ctr"/>
            <a:r>
              <a:rPr lang="ru-RU" dirty="0" smtClean="0"/>
              <a:t>Начало войны 1812 года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142985"/>
          <a:ext cx="8229600" cy="5503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956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Россия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Франция </a:t>
                      </a:r>
                      <a:endParaRPr lang="ru-RU" sz="2800" dirty="0"/>
                    </a:p>
                  </a:txBody>
                  <a:tcPr/>
                </a:tc>
              </a:tr>
              <a:tr h="92329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Цели в войне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Освободить Европу от Наполеона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Разделить Россию  на несколько зависимых государств</a:t>
                      </a:r>
                      <a:endParaRPr lang="ru-RU" b="1" dirty="0"/>
                    </a:p>
                  </a:txBody>
                  <a:tcPr/>
                </a:tc>
              </a:tr>
              <a:tr h="78424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Ход</a:t>
                      </a:r>
                      <a:r>
                        <a:rPr lang="ru-RU" sz="2000" b="1" baseline="0" dirty="0" smtClean="0"/>
                        <a:t> войны до Бородина</a:t>
                      </a:r>
                      <a:endParaRPr lang="ru-RU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См. карту</a:t>
                      </a:r>
                      <a:endParaRPr lang="ru-RU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329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Планы и численность войск перед Бородинской битвой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Не допустить врага</a:t>
                      </a:r>
                      <a:r>
                        <a:rPr lang="ru-RU" sz="1800" b="1" baseline="0" dirty="0" smtClean="0"/>
                        <a:t> в Москву</a:t>
                      </a:r>
                      <a:endParaRPr lang="ru-RU" sz="1800" b="1" dirty="0" smtClean="0"/>
                    </a:p>
                    <a:p>
                      <a:r>
                        <a:rPr lang="ru-RU" sz="1800" b="1" dirty="0" smtClean="0"/>
                        <a:t>154 тыс. чел.</a:t>
                      </a:r>
                    </a:p>
                    <a:p>
                      <a:r>
                        <a:rPr lang="ru-RU" sz="1800" b="1" dirty="0" smtClean="0"/>
                        <a:t>640 пушек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Разбить русскую армию</a:t>
                      </a:r>
                    </a:p>
                    <a:p>
                      <a:r>
                        <a:rPr lang="ru-RU" b="1" dirty="0" smtClean="0"/>
                        <a:t>134 тыс. чел.</a:t>
                      </a:r>
                    </a:p>
                    <a:p>
                      <a:r>
                        <a:rPr lang="ru-RU" b="1" dirty="0" smtClean="0"/>
                        <a:t>587 пушек</a:t>
                      </a:r>
                      <a:endParaRPr lang="ru-RU" b="1" dirty="0"/>
                    </a:p>
                  </a:txBody>
                  <a:tcPr/>
                </a:tc>
              </a:tr>
              <a:tr h="191703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Последствия сражения:</a:t>
                      </a:r>
                    </a:p>
                    <a:p>
                      <a:pPr algn="ctr"/>
                      <a:r>
                        <a:rPr lang="ru-RU" b="1" dirty="0" smtClean="0"/>
                        <a:t>Потери</a:t>
                      </a:r>
                    </a:p>
                    <a:p>
                      <a:pPr algn="ctr"/>
                      <a:r>
                        <a:rPr lang="ru-RU" b="1" dirty="0" smtClean="0"/>
                        <a:t>Судьба столицы</a:t>
                      </a:r>
                    </a:p>
                    <a:p>
                      <a:pPr algn="ctr"/>
                      <a:r>
                        <a:rPr lang="ru-RU" b="1" dirty="0" smtClean="0"/>
                        <a:t>Судьба армии</a:t>
                      </a:r>
                    </a:p>
                    <a:p>
                      <a:pPr algn="ctr"/>
                      <a:r>
                        <a:rPr lang="ru-RU" b="1" dirty="0" smtClean="0"/>
                        <a:t>Судьба страны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071802" y="3500438"/>
            <a:ext cx="5429288" cy="1071570"/>
          </a:xfrm>
          <a:prstGeom prst="roundRect">
            <a:avLst>
              <a:gd name="adj" fmla="val 22936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839289"/>
            <a:ext cx="6715172" cy="581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92867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ru-RU" sz="4400" b="1" dirty="0" smtClean="0">
                <a:latin typeface="Times New Roman" pitchFamily="18" charset="0"/>
              </a:rPr>
              <a:t>Бородино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1902</TotalTime>
  <Words>506</Words>
  <Application>Microsoft Office PowerPoint</Application>
  <PresentationFormat>Экран (4:3)</PresentationFormat>
  <Paragraphs>156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Проверка домашнего задания</vt:lpstr>
      <vt:lpstr>Проверка домашнего задания</vt:lpstr>
      <vt:lpstr>Бородинское сражение</vt:lpstr>
      <vt:lpstr>Кто выиграл Бородинское сражение?</vt:lpstr>
      <vt:lpstr>Начало войны 1812 года</vt:lpstr>
      <vt:lpstr>Ход войны до Бородина</vt:lpstr>
      <vt:lpstr>Выбор позиции</vt:lpstr>
      <vt:lpstr>Начало войны 1812 года</vt:lpstr>
      <vt:lpstr>Бородино</vt:lpstr>
      <vt:lpstr>Бой за Шевардино 24 августа 1812 года</vt:lpstr>
      <vt:lpstr>Расположение войск на 26 августа</vt:lpstr>
      <vt:lpstr>Бородинское сражение  26 августа 1812 года </vt:lpstr>
      <vt:lpstr>Начало войны 1812 года</vt:lpstr>
      <vt:lpstr>Галерея славы</vt:lpstr>
      <vt:lpstr>Дальнейший ход войны</vt:lpstr>
      <vt:lpstr>Начало войны 1812 года</vt:lpstr>
      <vt:lpstr>Кто выиграл Бородинское сражение?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Бородинское сражение</dc:title>
  <dc:creator>Дубичев</dc:creator>
  <cp:lastModifiedBy>Дубичев</cp:lastModifiedBy>
  <cp:revision>12</cp:revision>
  <dcterms:created xsi:type="dcterms:W3CDTF">2010-10-09T15:11:26Z</dcterms:created>
  <dcterms:modified xsi:type="dcterms:W3CDTF">2011-12-07T13:51:34Z</dcterms:modified>
</cp:coreProperties>
</file>