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70" r:id="rId3"/>
    <p:sldId id="271" r:id="rId4"/>
    <p:sldId id="276" r:id="rId5"/>
    <p:sldId id="277" r:id="rId6"/>
    <p:sldId id="278" r:id="rId7"/>
    <p:sldId id="279" r:id="rId8"/>
    <p:sldId id="272" r:id="rId9"/>
    <p:sldId id="290" r:id="rId10"/>
    <p:sldId id="291" r:id="rId11"/>
    <p:sldId id="273" r:id="rId12"/>
    <p:sldId id="274" r:id="rId13"/>
    <p:sldId id="275" r:id="rId14"/>
    <p:sldId id="292" r:id="rId15"/>
    <p:sldId id="293" r:id="rId16"/>
    <p:sldId id="294" r:id="rId17"/>
    <p:sldId id="295" r:id="rId18"/>
    <p:sldId id="296" r:id="rId19"/>
    <p:sldId id="297" r:id="rId20"/>
    <p:sldId id="280" r:id="rId21"/>
    <p:sldId id="281" r:id="rId22"/>
    <p:sldId id="282" r:id="rId23"/>
    <p:sldId id="283" r:id="rId24"/>
    <p:sldId id="285" r:id="rId25"/>
    <p:sldId id="284" r:id="rId26"/>
    <p:sldId id="286" r:id="rId27"/>
    <p:sldId id="287" r:id="rId28"/>
    <p:sldId id="289" r:id="rId29"/>
    <p:sldId id="26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  <p:clrMru>
    <a:srgbClr val="D1E4FF"/>
    <a:srgbClr val="FFD79B"/>
    <a:srgbClr val="4D4D4D"/>
    <a:srgbClr val="409632"/>
    <a:srgbClr val="CC66FF"/>
    <a:srgbClr val="FF7C80"/>
    <a:srgbClr val="E2F3FE"/>
    <a:srgbClr val="FFFF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678155-531D-4F31-ADD5-8B5924CCA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231C-0715-4ECD-80FA-2E78BBF530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056A-C5C0-4100-A6BE-CB9CB1834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6B74F0-D745-4B5B-972A-C6EC9E05CB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7AE8-2720-4C12-8B48-39F3785B1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2538D24-F24F-4BB3-BC46-FB2D4208B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E859-89E0-4C65-8CBC-10F24A1837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0496-EC30-4F1A-A0CE-F1DA021623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D8EDA-B9CC-4F8B-B50A-CCE63A744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ED0E-945F-4522-8FB3-DFE278B47E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81A-E251-48D7-A9B2-0F9AE4E48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2A04-557F-41AF-B1BA-F5CD4BE33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36ECC8-B162-4BE0-8DEA-B3D4404BAF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hyperlink" Target="http://www.mobile-review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ismeteo.ru/towns/29128.ht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Компьютерные сети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Коммуникационные технологии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«клиент-сервер»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9241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настоящее время стандартом в организации сетей стала технология «клиент-сервер», при этом рабочая станция, подключенная к сети, выполняет роль клиентского компьютера, на котором можно формировать запросы, запросы же всех клиентских компьютеров выполняет выделенный сервер. 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46434" name="Group 2"/>
          <p:cNvGrpSpPr>
            <a:grpSpLocks/>
          </p:cNvGrpSpPr>
          <p:nvPr/>
        </p:nvGrpSpPr>
        <p:grpSpPr bwMode="auto">
          <a:xfrm>
            <a:off x="1643042" y="4357694"/>
            <a:ext cx="5697537" cy="1462088"/>
            <a:chOff x="548" y="2304"/>
            <a:chExt cx="4622" cy="1548"/>
          </a:xfrm>
        </p:grpSpPr>
        <p:sp>
          <p:nvSpPr>
            <p:cNvPr id="146435" name="Rectangle 3"/>
            <p:cNvSpPr>
              <a:spLocks noChangeArrowheads="1"/>
            </p:cNvSpPr>
            <p:nvPr/>
          </p:nvSpPr>
          <p:spPr bwMode="auto">
            <a:xfrm>
              <a:off x="548" y="2304"/>
              <a:ext cx="4622" cy="1548"/>
            </a:xfrm>
            <a:prstGeom prst="rect">
              <a:avLst/>
            </a:prstGeom>
            <a:gradFill rotWithShape="0">
              <a:gsLst>
                <a:gs pos="0">
                  <a:srgbClr val="FCFEB9"/>
                </a:gs>
                <a:gs pos="100000">
                  <a:srgbClr val="FFCC6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Client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-</a:t>
              </a: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Server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 (Сети «клиент-сервер»)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6436" name="Group 4"/>
            <p:cNvGrpSpPr>
              <a:grpSpLocks/>
            </p:cNvGrpSpPr>
            <p:nvPr/>
          </p:nvGrpSpPr>
          <p:grpSpPr bwMode="auto">
            <a:xfrm>
              <a:off x="552" y="2604"/>
              <a:ext cx="4606" cy="1149"/>
              <a:chOff x="552" y="2604"/>
              <a:chExt cx="4606" cy="1149"/>
            </a:xfrm>
          </p:grpSpPr>
          <p:sp>
            <p:nvSpPr>
              <p:cNvPr id="146437" name="Rectangle 5"/>
              <p:cNvSpPr>
                <a:spLocks noChangeArrowheads="1"/>
              </p:cNvSpPr>
              <p:nvPr/>
            </p:nvSpPr>
            <p:spPr bwMode="auto">
              <a:xfrm>
                <a:off x="552" y="3674"/>
                <a:ext cx="4606" cy="79"/>
              </a:xfrm>
              <a:prstGeom prst="rect">
                <a:avLst/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438" name="AutoShape 6"/>
              <p:cNvSpPr>
                <a:spLocks noChangeArrowheads="1"/>
              </p:cNvSpPr>
              <p:nvPr/>
            </p:nvSpPr>
            <p:spPr bwMode="auto">
              <a:xfrm rot="5400000" flipV="1">
                <a:off x="2420" y="3405"/>
                <a:ext cx="572" cy="77"/>
              </a:xfrm>
              <a:prstGeom prst="homePlate">
                <a:avLst>
                  <a:gd name="adj" fmla="val 74045"/>
                </a:avLst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6439" name="Group 7"/>
              <p:cNvGrpSpPr>
                <a:grpSpLocks/>
              </p:cNvGrpSpPr>
              <p:nvPr/>
            </p:nvGrpSpPr>
            <p:grpSpPr bwMode="auto">
              <a:xfrm>
                <a:off x="2391" y="2746"/>
                <a:ext cx="604" cy="667"/>
                <a:chOff x="1114" y="2441"/>
                <a:chExt cx="1064" cy="1173"/>
              </a:xfrm>
            </p:grpSpPr>
            <p:sp>
              <p:nvSpPr>
                <p:cNvPr id="146440" name="Freeform 8"/>
                <p:cNvSpPr>
                  <a:spLocks noChangeAspect="1"/>
                </p:cNvSpPr>
                <p:nvPr/>
              </p:nvSpPr>
              <p:spPr bwMode="auto">
                <a:xfrm>
                  <a:off x="1784" y="3203"/>
                  <a:ext cx="357" cy="411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265" y="0"/>
                    </a:cxn>
                    <a:cxn ang="0">
                      <a:pos x="265" y="130"/>
                    </a:cxn>
                    <a:cxn ang="0">
                      <a:pos x="2" y="305"/>
                    </a:cxn>
                  </a:cxnLst>
                  <a:rect l="0" t="0" r="r" b="b"/>
                  <a:pathLst>
                    <a:path w="265" h="305">
                      <a:moveTo>
                        <a:pt x="0" y="158"/>
                      </a:moveTo>
                      <a:lnTo>
                        <a:pt x="265" y="0"/>
                      </a:lnTo>
                      <a:lnTo>
                        <a:pt x="265" y="130"/>
                      </a:lnTo>
                      <a:lnTo>
                        <a:pt x="2" y="305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1" name="Freeform 9"/>
                <p:cNvSpPr>
                  <a:spLocks noChangeAspect="1"/>
                </p:cNvSpPr>
                <p:nvPr/>
              </p:nvSpPr>
              <p:spPr bwMode="auto">
                <a:xfrm>
                  <a:off x="1114" y="3058"/>
                  <a:ext cx="1027" cy="358"/>
                </a:xfrm>
                <a:custGeom>
                  <a:avLst/>
                  <a:gdLst/>
                  <a:ahLst/>
                  <a:cxnLst>
                    <a:cxn ang="0">
                      <a:pos x="497" y="265"/>
                    </a:cxn>
                    <a:cxn ang="0">
                      <a:pos x="0" y="131"/>
                    </a:cxn>
                    <a:cxn ang="0">
                      <a:pos x="278" y="0"/>
                    </a:cxn>
                    <a:cxn ang="0">
                      <a:pos x="761" y="107"/>
                    </a:cxn>
                    <a:cxn ang="0">
                      <a:pos x="500" y="263"/>
                    </a:cxn>
                  </a:cxnLst>
                  <a:rect l="0" t="0" r="r" b="b"/>
                  <a:pathLst>
                    <a:path w="761" h="265">
                      <a:moveTo>
                        <a:pt x="497" y="265"/>
                      </a:moveTo>
                      <a:lnTo>
                        <a:pt x="0" y="131"/>
                      </a:lnTo>
                      <a:lnTo>
                        <a:pt x="278" y="0"/>
                      </a:lnTo>
                      <a:lnTo>
                        <a:pt x="761" y="107"/>
                      </a:lnTo>
                      <a:lnTo>
                        <a:pt x="500" y="26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2" name="Freeform 10"/>
                <p:cNvSpPr>
                  <a:spLocks noChangeAspect="1"/>
                </p:cNvSpPr>
                <p:nvPr/>
              </p:nvSpPr>
              <p:spPr bwMode="auto">
                <a:xfrm>
                  <a:off x="1114" y="3234"/>
                  <a:ext cx="673" cy="38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192"/>
                    </a:cxn>
                    <a:cxn ang="0">
                      <a:pos x="690" y="390"/>
                    </a:cxn>
                    <a:cxn ang="0">
                      <a:pos x="690" y="18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90" h="390">
                      <a:moveTo>
                        <a:pt x="0" y="5"/>
                      </a:moveTo>
                      <a:lnTo>
                        <a:pt x="0" y="192"/>
                      </a:lnTo>
                      <a:lnTo>
                        <a:pt x="690" y="390"/>
                      </a:lnTo>
                      <a:lnTo>
                        <a:pt x="690" y="185"/>
                      </a:lnTo>
                      <a:lnTo>
                        <a:pt x="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3" name="Freeform 11"/>
                <p:cNvSpPr>
                  <a:spLocks/>
                </p:cNvSpPr>
                <p:nvPr/>
              </p:nvSpPr>
              <p:spPr bwMode="auto">
                <a:xfrm>
                  <a:off x="1288" y="3031"/>
                  <a:ext cx="750" cy="316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38" y="0"/>
                    </a:cxn>
                    <a:cxn ang="0">
                      <a:pos x="556" y="91"/>
                    </a:cxn>
                    <a:cxn ang="0">
                      <a:pos x="556" y="108"/>
                    </a:cxn>
                    <a:cxn ang="0">
                      <a:pos x="334" y="235"/>
                    </a:cxn>
                    <a:cxn ang="0">
                      <a:pos x="0" y="148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556" h="235">
                      <a:moveTo>
                        <a:pt x="0" y="128"/>
                      </a:moveTo>
                      <a:lnTo>
                        <a:pt x="238" y="0"/>
                      </a:lnTo>
                      <a:lnTo>
                        <a:pt x="556" y="91"/>
                      </a:lnTo>
                      <a:lnTo>
                        <a:pt x="556" y="108"/>
                      </a:lnTo>
                      <a:lnTo>
                        <a:pt x="334" y="235"/>
                      </a:lnTo>
                      <a:lnTo>
                        <a:pt x="0" y="148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4" name="Freeform 12"/>
                <p:cNvSpPr>
                  <a:spLocks/>
                </p:cNvSpPr>
                <p:nvPr/>
              </p:nvSpPr>
              <p:spPr bwMode="auto">
                <a:xfrm>
                  <a:off x="1297" y="3038"/>
                  <a:ext cx="725" cy="280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327" y="208"/>
                    </a:cxn>
                    <a:cxn ang="0">
                      <a:pos x="538" y="86"/>
                    </a:cxn>
                    <a:cxn ang="0">
                      <a:pos x="233" y="0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538" h="208">
                      <a:moveTo>
                        <a:pt x="0" y="124"/>
                      </a:moveTo>
                      <a:lnTo>
                        <a:pt x="327" y="208"/>
                      </a:lnTo>
                      <a:lnTo>
                        <a:pt x="538" y="86"/>
                      </a:lnTo>
                      <a:lnTo>
                        <a:pt x="233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635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5" name="Oval 13"/>
                <p:cNvSpPr>
                  <a:spLocks noChangeArrowheads="1"/>
                </p:cNvSpPr>
                <p:nvPr/>
              </p:nvSpPr>
              <p:spPr bwMode="auto">
                <a:xfrm>
                  <a:off x="1478" y="3105"/>
                  <a:ext cx="377" cy="152"/>
                </a:xfrm>
                <a:prstGeom prst="ellipse">
                  <a:avLst/>
                </a:prstGeom>
                <a:solidFill>
                  <a:srgbClr val="B2B2B2"/>
                </a:solidFill>
                <a:ln w="3175" cap="rnd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6" name="Freeform 14"/>
                <p:cNvSpPr>
                  <a:spLocks/>
                </p:cNvSpPr>
                <p:nvPr/>
              </p:nvSpPr>
              <p:spPr bwMode="auto">
                <a:xfrm>
                  <a:off x="1271" y="3110"/>
                  <a:ext cx="611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36"/>
                    </a:cxn>
                    <a:cxn ang="0">
                      <a:pos x="574" y="180"/>
                    </a:cxn>
                    <a:cxn ang="0">
                      <a:pos x="646" y="158"/>
                    </a:cxn>
                  </a:cxnLst>
                  <a:rect l="0" t="0" r="r" b="b"/>
                  <a:pathLst>
                    <a:path w="646" h="180">
                      <a:moveTo>
                        <a:pt x="0" y="0"/>
                      </a:moveTo>
                      <a:lnTo>
                        <a:pt x="20" y="36"/>
                      </a:lnTo>
                      <a:lnTo>
                        <a:pt x="574" y="180"/>
                      </a:lnTo>
                      <a:lnTo>
                        <a:pt x="646" y="158"/>
                      </a:lnTo>
                    </a:path>
                  </a:pathLst>
                </a:custGeom>
                <a:solidFill>
                  <a:srgbClr val="B2B2B2"/>
                </a:solidFill>
                <a:ln w="3175" cap="rnd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7" name="Freeform 15"/>
                <p:cNvSpPr>
                  <a:spLocks noChangeAspect="1"/>
                </p:cNvSpPr>
                <p:nvPr/>
              </p:nvSpPr>
              <p:spPr bwMode="auto">
                <a:xfrm>
                  <a:off x="1417" y="2441"/>
                  <a:ext cx="761" cy="701"/>
                </a:xfrm>
                <a:custGeom>
                  <a:avLst/>
                  <a:gdLst/>
                  <a:ahLst/>
                  <a:cxnLst>
                    <a:cxn ang="0">
                      <a:pos x="620" y="746"/>
                    </a:cxn>
                    <a:cxn ang="0">
                      <a:pos x="808" y="525"/>
                    </a:cxn>
                    <a:cxn ang="0">
                      <a:pos x="808" y="106"/>
                    </a:cxn>
                    <a:cxn ang="0">
                      <a:pos x="336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808" h="746">
                      <a:moveTo>
                        <a:pt x="620" y="746"/>
                      </a:moveTo>
                      <a:lnTo>
                        <a:pt x="808" y="525"/>
                      </a:lnTo>
                      <a:lnTo>
                        <a:pt x="808" y="106"/>
                      </a:lnTo>
                      <a:lnTo>
                        <a:pt x="336" y="0"/>
                      </a:lnTo>
                      <a:lnTo>
                        <a:pt x="0" y="48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8" name="Freeform 16"/>
                <p:cNvSpPr>
                  <a:spLocks noChangeAspect="1"/>
                </p:cNvSpPr>
                <p:nvPr/>
              </p:nvSpPr>
              <p:spPr bwMode="auto">
                <a:xfrm>
                  <a:off x="1892" y="2596"/>
                  <a:ext cx="152" cy="682"/>
                </a:xfrm>
                <a:custGeom>
                  <a:avLst/>
                  <a:gdLst/>
                  <a:ahLst/>
                  <a:cxnLst>
                    <a:cxn ang="0">
                      <a:pos x="0" y="644"/>
                    </a:cxn>
                    <a:cxn ang="0">
                      <a:pos x="0" y="79"/>
                    </a:cxn>
                    <a:cxn ang="0">
                      <a:pos x="144" y="0"/>
                    </a:cxn>
                    <a:cxn ang="0">
                      <a:pos x="144" y="554"/>
                    </a:cxn>
                    <a:cxn ang="0">
                      <a:pos x="0" y="644"/>
                    </a:cxn>
                  </a:cxnLst>
                  <a:rect l="0" t="0" r="r" b="b"/>
                  <a:pathLst>
                    <a:path w="144" h="644">
                      <a:moveTo>
                        <a:pt x="0" y="644"/>
                      </a:moveTo>
                      <a:lnTo>
                        <a:pt x="0" y="79"/>
                      </a:lnTo>
                      <a:lnTo>
                        <a:pt x="144" y="0"/>
                      </a:lnTo>
                      <a:lnTo>
                        <a:pt x="144" y="554"/>
                      </a:lnTo>
                      <a:lnTo>
                        <a:pt x="0" y="644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49" name="Freeform 17"/>
                <p:cNvSpPr>
                  <a:spLocks noChangeAspect="1"/>
                </p:cNvSpPr>
                <p:nvPr/>
              </p:nvSpPr>
              <p:spPr bwMode="auto">
                <a:xfrm>
                  <a:off x="1215" y="2449"/>
                  <a:ext cx="829" cy="232"/>
                </a:xfrm>
                <a:custGeom>
                  <a:avLst/>
                  <a:gdLst/>
                  <a:ahLst/>
                  <a:cxnLst>
                    <a:cxn ang="0">
                      <a:pos x="638" y="219"/>
                    </a:cxn>
                    <a:cxn ang="0">
                      <a:pos x="0" y="67"/>
                    </a:cxn>
                    <a:cxn ang="0">
                      <a:pos x="160" y="0"/>
                    </a:cxn>
                    <a:cxn ang="0">
                      <a:pos x="782" y="139"/>
                    </a:cxn>
                    <a:cxn ang="0">
                      <a:pos x="638" y="219"/>
                    </a:cxn>
                  </a:cxnLst>
                  <a:rect l="0" t="0" r="r" b="b"/>
                  <a:pathLst>
                    <a:path w="782" h="219">
                      <a:moveTo>
                        <a:pt x="638" y="219"/>
                      </a:moveTo>
                      <a:lnTo>
                        <a:pt x="0" y="67"/>
                      </a:lnTo>
                      <a:lnTo>
                        <a:pt x="160" y="0"/>
                      </a:lnTo>
                      <a:lnTo>
                        <a:pt x="782" y="139"/>
                      </a:lnTo>
                      <a:lnTo>
                        <a:pt x="638" y="219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0" name="Freeform 18"/>
                <p:cNvSpPr>
                  <a:spLocks noChangeAspect="1"/>
                </p:cNvSpPr>
                <p:nvPr/>
              </p:nvSpPr>
              <p:spPr bwMode="auto">
                <a:xfrm>
                  <a:off x="1215" y="2517"/>
                  <a:ext cx="677" cy="764"/>
                </a:xfrm>
                <a:custGeom>
                  <a:avLst/>
                  <a:gdLst/>
                  <a:ahLst/>
                  <a:cxnLst>
                    <a:cxn ang="0">
                      <a:pos x="671" y="753"/>
                    </a:cxn>
                    <a:cxn ang="0">
                      <a:pos x="671" y="160"/>
                    </a:cxn>
                    <a:cxn ang="0">
                      <a:pos x="0" y="0"/>
                    </a:cxn>
                    <a:cxn ang="0">
                      <a:pos x="0" y="578"/>
                    </a:cxn>
                    <a:cxn ang="0">
                      <a:pos x="671" y="753"/>
                    </a:cxn>
                  </a:cxnLst>
                  <a:rect l="0" t="0" r="r" b="b"/>
                  <a:pathLst>
                    <a:path w="672" h="754">
                      <a:moveTo>
                        <a:pt x="671" y="753"/>
                      </a:moveTo>
                      <a:lnTo>
                        <a:pt x="671" y="160"/>
                      </a:ln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671" y="75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1" name="Freeform 19"/>
                <p:cNvSpPr>
                  <a:spLocks noChangeAspect="1"/>
                </p:cNvSpPr>
                <p:nvPr/>
              </p:nvSpPr>
              <p:spPr bwMode="auto">
                <a:xfrm>
                  <a:off x="1268" y="2585"/>
                  <a:ext cx="573" cy="625"/>
                </a:xfrm>
                <a:custGeom>
                  <a:avLst/>
                  <a:gdLst/>
                  <a:ahLst/>
                  <a:cxnLst>
                    <a:cxn ang="0">
                      <a:pos x="490" y="548"/>
                    </a:cxn>
                    <a:cxn ang="0">
                      <a:pos x="490" y="117"/>
                    </a:cxn>
                    <a:cxn ang="0">
                      <a:pos x="0" y="0"/>
                    </a:cxn>
                    <a:cxn ang="0">
                      <a:pos x="0" y="424"/>
                    </a:cxn>
                    <a:cxn ang="0">
                      <a:pos x="490" y="548"/>
                    </a:cxn>
                  </a:cxnLst>
                  <a:rect l="0" t="0" r="r" b="b"/>
                  <a:pathLst>
                    <a:path w="491" h="549">
                      <a:moveTo>
                        <a:pt x="490" y="548"/>
                      </a:moveTo>
                      <a:lnTo>
                        <a:pt x="490" y="117"/>
                      </a:ln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490" y="548"/>
                      </a:lnTo>
                    </a:path>
                  </a:pathLst>
                </a:custGeom>
                <a:solidFill>
                  <a:srgbClr val="CECECE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2" name="Freeform 20"/>
                <p:cNvSpPr>
                  <a:spLocks/>
                </p:cNvSpPr>
                <p:nvPr/>
              </p:nvSpPr>
              <p:spPr bwMode="auto">
                <a:xfrm>
                  <a:off x="1303" y="2627"/>
                  <a:ext cx="501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4"/>
                    </a:cxn>
                    <a:cxn ang="0">
                      <a:pos x="542" y="592"/>
                    </a:cxn>
                    <a:cxn ang="0">
                      <a:pos x="542" y="1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2" h="592">
                      <a:moveTo>
                        <a:pt x="0" y="0"/>
                      </a:moveTo>
                      <a:lnTo>
                        <a:pt x="0" y="454"/>
                      </a:lnTo>
                      <a:lnTo>
                        <a:pt x="542" y="592"/>
                      </a:lnTo>
                      <a:lnTo>
                        <a:pt x="542" y="1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18FFD"/>
                    </a:gs>
                    <a:gs pos="100000">
                      <a:srgbClr val="618FFD">
                        <a:gamma/>
                        <a:shade val="75294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3175" cap="flat" cmpd="sng">
                  <a:solidFill>
                    <a:srgbClr val="77777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EAEAEA"/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46453" name="AutoShape 21"/>
              <p:cNvSpPr>
                <a:spLocks noChangeArrowheads="1"/>
              </p:cNvSpPr>
              <p:nvPr/>
            </p:nvSpPr>
            <p:spPr bwMode="auto">
              <a:xfrm rot="5400000" flipV="1">
                <a:off x="3395" y="3405"/>
                <a:ext cx="572" cy="77"/>
              </a:xfrm>
              <a:prstGeom prst="homePlate">
                <a:avLst>
                  <a:gd name="adj" fmla="val 74045"/>
                </a:avLst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6454" name="Group 22"/>
              <p:cNvGrpSpPr>
                <a:grpSpLocks/>
              </p:cNvGrpSpPr>
              <p:nvPr/>
            </p:nvGrpSpPr>
            <p:grpSpPr bwMode="auto">
              <a:xfrm>
                <a:off x="3363" y="2746"/>
                <a:ext cx="604" cy="667"/>
                <a:chOff x="1114" y="2441"/>
                <a:chExt cx="1064" cy="1173"/>
              </a:xfrm>
            </p:grpSpPr>
            <p:sp>
              <p:nvSpPr>
                <p:cNvPr id="146455" name="Freeform 23"/>
                <p:cNvSpPr>
                  <a:spLocks noChangeAspect="1"/>
                </p:cNvSpPr>
                <p:nvPr/>
              </p:nvSpPr>
              <p:spPr bwMode="auto">
                <a:xfrm>
                  <a:off x="1784" y="3203"/>
                  <a:ext cx="357" cy="411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265" y="0"/>
                    </a:cxn>
                    <a:cxn ang="0">
                      <a:pos x="265" y="130"/>
                    </a:cxn>
                    <a:cxn ang="0">
                      <a:pos x="2" y="305"/>
                    </a:cxn>
                  </a:cxnLst>
                  <a:rect l="0" t="0" r="r" b="b"/>
                  <a:pathLst>
                    <a:path w="265" h="305">
                      <a:moveTo>
                        <a:pt x="0" y="158"/>
                      </a:moveTo>
                      <a:lnTo>
                        <a:pt x="265" y="0"/>
                      </a:lnTo>
                      <a:lnTo>
                        <a:pt x="265" y="130"/>
                      </a:lnTo>
                      <a:lnTo>
                        <a:pt x="2" y="305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6" name="Freeform 24"/>
                <p:cNvSpPr>
                  <a:spLocks noChangeAspect="1"/>
                </p:cNvSpPr>
                <p:nvPr/>
              </p:nvSpPr>
              <p:spPr bwMode="auto">
                <a:xfrm>
                  <a:off x="1114" y="3058"/>
                  <a:ext cx="1027" cy="358"/>
                </a:xfrm>
                <a:custGeom>
                  <a:avLst/>
                  <a:gdLst/>
                  <a:ahLst/>
                  <a:cxnLst>
                    <a:cxn ang="0">
                      <a:pos x="497" y="265"/>
                    </a:cxn>
                    <a:cxn ang="0">
                      <a:pos x="0" y="131"/>
                    </a:cxn>
                    <a:cxn ang="0">
                      <a:pos x="278" y="0"/>
                    </a:cxn>
                    <a:cxn ang="0">
                      <a:pos x="761" y="107"/>
                    </a:cxn>
                    <a:cxn ang="0">
                      <a:pos x="500" y="263"/>
                    </a:cxn>
                  </a:cxnLst>
                  <a:rect l="0" t="0" r="r" b="b"/>
                  <a:pathLst>
                    <a:path w="761" h="265">
                      <a:moveTo>
                        <a:pt x="497" y="265"/>
                      </a:moveTo>
                      <a:lnTo>
                        <a:pt x="0" y="131"/>
                      </a:lnTo>
                      <a:lnTo>
                        <a:pt x="278" y="0"/>
                      </a:lnTo>
                      <a:lnTo>
                        <a:pt x="761" y="107"/>
                      </a:lnTo>
                      <a:lnTo>
                        <a:pt x="500" y="26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7" name="Freeform 25"/>
                <p:cNvSpPr>
                  <a:spLocks noChangeAspect="1"/>
                </p:cNvSpPr>
                <p:nvPr/>
              </p:nvSpPr>
              <p:spPr bwMode="auto">
                <a:xfrm>
                  <a:off x="1114" y="3234"/>
                  <a:ext cx="673" cy="38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192"/>
                    </a:cxn>
                    <a:cxn ang="0">
                      <a:pos x="690" y="390"/>
                    </a:cxn>
                    <a:cxn ang="0">
                      <a:pos x="690" y="18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90" h="390">
                      <a:moveTo>
                        <a:pt x="0" y="5"/>
                      </a:moveTo>
                      <a:lnTo>
                        <a:pt x="0" y="192"/>
                      </a:lnTo>
                      <a:lnTo>
                        <a:pt x="690" y="390"/>
                      </a:lnTo>
                      <a:lnTo>
                        <a:pt x="690" y="185"/>
                      </a:lnTo>
                      <a:lnTo>
                        <a:pt x="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8" name="Freeform 26"/>
                <p:cNvSpPr>
                  <a:spLocks/>
                </p:cNvSpPr>
                <p:nvPr/>
              </p:nvSpPr>
              <p:spPr bwMode="auto">
                <a:xfrm>
                  <a:off x="1288" y="3031"/>
                  <a:ext cx="750" cy="316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38" y="0"/>
                    </a:cxn>
                    <a:cxn ang="0">
                      <a:pos x="556" y="91"/>
                    </a:cxn>
                    <a:cxn ang="0">
                      <a:pos x="556" y="108"/>
                    </a:cxn>
                    <a:cxn ang="0">
                      <a:pos x="334" y="235"/>
                    </a:cxn>
                    <a:cxn ang="0">
                      <a:pos x="0" y="148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556" h="235">
                      <a:moveTo>
                        <a:pt x="0" y="128"/>
                      </a:moveTo>
                      <a:lnTo>
                        <a:pt x="238" y="0"/>
                      </a:lnTo>
                      <a:lnTo>
                        <a:pt x="556" y="91"/>
                      </a:lnTo>
                      <a:lnTo>
                        <a:pt x="556" y="108"/>
                      </a:lnTo>
                      <a:lnTo>
                        <a:pt x="334" y="235"/>
                      </a:lnTo>
                      <a:lnTo>
                        <a:pt x="0" y="148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59" name="Freeform 27"/>
                <p:cNvSpPr>
                  <a:spLocks/>
                </p:cNvSpPr>
                <p:nvPr/>
              </p:nvSpPr>
              <p:spPr bwMode="auto">
                <a:xfrm>
                  <a:off x="1297" y="3038"/>
                  <a:ext cx="725" cy="280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327" y="208"/>
                    </a:cxn>
                    <a:cxn ang="0">
                      <a:pos x="538" y="86"/>
                    </a:cxn>
                    <a:cxn ang="0">
                      <a:pos x="233" y="0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538" h="208">
                      <a:moveTo>
                        <a:pt x="0" y="124"/>
                      </a:moveTo>
                      <a:lnTo>
                        <a:pt x="327" y="208"/>
                      </a:lnTo>
                      <a:lnTo>
                        <a:pt x="538" y="86"/>
                      </a:lnTo>
                      <a:lnTo>
                        <a:pt x="233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635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0" name="Oval 28"/>
                <p:cNvSpPr>
                  <a:spLocks noChangeArrowheads="1"/>
                </p:cNvSpPr>
                <p:nvPr/>
              </p:nvSpPr>
              <p:spPr bwMode="auto">
                <a:xfrm>
                  <a:off x="1478" y="3105"/>
                  <a:ext cx="377" cy="152"/>
                </a:xfrm>
                <a:prstGeom prst="ellipse">
                  <a:avLst/>
                </a:prstGeom>
                <a:solidFill>
                  <a:srgbClr val="B2B2B2"/>
                </a:solidFill>
                <a:ln w="3175" cap="rnd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1" name="Freeform 29"/>
                <p:cNvSpPr>
                  <a:spLocks/>
                </p:cNvSpPr>
                <p:nvPr/>
              </p:nvSpPr>
              <p:spPr bwMode="auto">
                <a:xfrm>
                  <a:off x="1271" y="3110"/>
                  <a:ext cx="611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36"/>
                    </a:cxn>
                    <a:cxn ang="0">
                      <a:pos x="574" y="180"/>
                    </a:cxn>
                    <a:cxn ang="0">
                      <a:pos x="646" y="158"/>
                    </a:cxn>
                  </a:cxnLst>
                  <a:rect l="0" t="0" r="r" b="b"/>
                  <a:pathLst>
                    <a:path w="646" h="180">
                      <a:moveTo>
                        <a:pt x="0" y="0"/>
                      </a:moveTo>
                      <a:lnTo>
                        <a:pt x="20" y="36"/>
                      </a:lnTo>
                      <a:lnTo>
                        <a:pt x="574" y="180"/>
                      </a:lnTo>
                      <a:lnTo>
                        <a:pt x="646" y="158"/>
                      </a:lnTo>
                    </a:path>
                  </a:pathLst>
                </a:custGeom>
                <a:solidFill>
                  <a:srgbClr val="B2B2B2"/>
                </a:solidFill>
                <a:ln w="3175" cap="rnd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2" name="Freeform 30"/>
                <p:cNvSpPr>
                  <a:spLocks noChangeAspect="1"/>
                </p:cNvSpPr>
                <p:nvPr/>
              </p:nvSpPr>
              <p:spPr bwMode="auto">
                <a:xfrm>
                  <a:off x="1417" y="2441"/>
                  <a:ext cx="761" cy="701"/>
                </a:xfrm>
                <a:custGeom>
                  <a:avLst/>
                  <a:gdLst/>
                  <a:ahLst/>
                  <a:cxnLst>
                    <a:cxn ang="0">
                      <a:pos x="620" y="746"/>
                    </a:cxn>
                    <a:cxn ang="0">
                      <a:pos x="808" y="525"/>
                    </a:cxn>
                    <a:cxn ang="0">
                      <a:pos x="808" y="106"/>
                    </a:cxn>
                    <a:cxn ang="0">
                      <a:pos x="336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808" h="746">
                      <a:moveTo>
                        <a:pt x="620" y="746"/>
                      </a:moveTo>
                      <a:lnTo>
                        <a:pt x="808" y="525"/>
                      </a:lnTo>
                      <a:lnTo>
                        <a:pt x="808" y="106"/>
                      </a:lnTo>
                      <a:lnTo>
                        <a:pt x="336" y="0"/>
                      </a:lnTo>
                      <a:lnTo>
                        <a:pt x="0" y="48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3" name="Freeform 31"/>
                <p:cNvSpPr>
                  <a:spLocks noChangeAspect="1"/>
                </p:cNvSpPr>
                <p:nvPr/>
              </p:nvSpPr>
              <p:spPr bwMode="auto">
                <a:xfrm>
                  <a:off x="1892" y="2596"/>
                  <a:ext cx="152" cy="682"/>
                </a:xfrm>
                <a:custGeom>
                  <a:avLst/>
                  <a:gdLst/>
                  <a:ahLst/>
                  <a:cxnLst>
                    <a:cxn ang="0">
                      <a:pos x="0" y="644"/>
                    </a:cxn>
                    <a:cxn ang="0">
                      <a:pos x="0" y="79"/>
                    </a:cxn>
                    <a:cxn ang="0">
                      <a:pos x="144" y="0"/>
                    </a:cxn>
                    <a:cxn ang="0">
                      <a:pos x="144" y="554"/>
                    </a:cxn>
                    <a:cxn ang="0">
                      <a:pos x="0" y="644"/>
                    </a:cxn>
                  </a:cxnLst>
                  <a:rect l="0" t="0" r="r" b="b"/>
                  <a:pathLst>
                    <a:path w="144" h="644">
                      <a:moveTo>
                        <a:pt x="0" y="644"/>
                      </a:moveTo>
                      <a:lnTo>
                        <a:pt x="0" y="79"/>
                      </a:lnTo>
                      <a:lnTo>
                        <a:pt x="144" y="0"/>
                      </a:lnTo>
                      <a:lnTo>
                        <a:pt x="144" y="554"/>
                      </a:lnTo>
                      <a:lnTo>
                        <a:pt x="0" y="644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4" name="Freeform 32"/>
                <p:cNvSpPr>
                  <a:spLocks noChangeAspect="1"/>
                </p:cNvSpPr>
                <p:nvPr/>
              </p:nvSpPr>
              <p:spPr bwMode="auto">
                <a:xfrm>
                  <a:off x="1215" y="2449"/>
                  <a:ext cx="829" cy="232"/>
                </a:xfrm>
                <a:custGeom>
                  <a:avLst/>
                  <a:gdLst/>
                  <a:ahLst/>
                  <a:cxnLst>
                    <a:cxn ang="0">
                      <a:pos x="638" y="219"/>
                    </a:cxn>
                    <a:cxn ang="0">
                      <a:pos x="0" y="67"/>
                    </a:cxn>
                    <a:cxn ang="0">
                      <a:pos x="160" y="0"/>
                    </a:cxn>
                    <a:cxn ang="0">
                      <a:pos x="782" y="139"/>
                    </a:cxn>
                    <a:cxn ang="0">
                      <a:pos x="638" y="219"/>
                    </a:cxn>
                  </a:cxnLst>
                  <a:rect l="0" t="0" r="r" b="b"/>
                  <a:pathLst>
                    <a:path w="782" h="219">
                      <a:moveTo>
                        <a:pt x="638" y="219"/>
                      </a:moveTo>
                      <a:lnTo>
                        <a:pt x="0" y="67"/>
                      </a:lnTo>
                      <a:lnTo>
                        <a:pt x="160" y="0"/>
                      </a:lnTo>
                      <a:lnTo>
                        <a:pt x="782" y="139"/>
                      </a:lnTo>
                      <a:lnTo>
                        <a:pt x="638" y="219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5" name="Freeform 33"/>
                <p:cNvSpPr>
                  <a:spLocks noChangeAspect="1"/>
                </p:cNvSpPr>
                <p:nvPr/>
              </p:nvSpPr>
              <p:spPr bwMode="auto">
                <a:xfrm>
                  <a:off x="1215" y="2517"/>
                  <a:ext cx="677" cy="764"/>
                </a:xfrm>
                <a:custGeom>
                  <a:avLst/>
                  <a:gdLst/>
                  <a:ahLst/>
                  <a:cxnLst>
                    <a:cxn ang="0">
                      <a:pos x="671" y="753"/>
                    </a:cxn>
                    <a:cxn ang="0">
                      <a:pos x="671" y="160"/>
                    </a:cxn>
                    <a:cxn ang="0">
                      <a:pos x="0" y="0"/>
                    </a:cxn>
                    <a:cxn ang="0">
                      <a:pos x="0" y="578"/>
                    </a:cxn>
                    <a:cxn ang="0">
                      <a:pos x="671" y="753"/>
                    </a:cxn>
                  </a:cxnLst>
                  <a:rect l="0" t="0" r="r" b="b"/>
                  <a:pathLst>
                    <a:path w="672" h="754">
                      <a:moveTo>
                        <a:pt x="671" y="753"/>
                      </a:moveTo>
                      <a:lnTo>
                        <a:pt x="671" y="160"/>
                      </a:ln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671" y="75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6" name="Freeform 34"/>
                <p:cNvSpPr>
                  <a:spLocks noChangeAspect="1"/>
                </p:cNvSpPr>
                <p:nvPr/>
              </p:nvSpPr>
              <p:spPr bwMode="auto">
                <a:xfrm>
                  <a:off x="1268" y="2585"/>
                  <a:ext cx="573" cy="625"/>
                </a:xfrm>
                <a:custGeom>
                  <a:avLst/>
                  <a:gdLst/>
                  <a:ahLst/>
                  <a:cxnLst>
                    <a:cxn ang="0">
                      <a:pos x="490" y="548"/>
                    </a:cxn>
                    <a:cxn ang="0">
                      <a:pos x="490" y="117"/>
                    </a:cxn>
                    <a:cxn ang="0">
                      <a:pos x="0" y="0"/>
                    </a:cxn>
                    <a:cxn ang="0">
                      <a:pos x="0" y="424"/>
                    </a:cxn>
                    <a:cxn ang="0">
                      <a:pos x="490" y="548"/>
                    </a:cxn>
                  </a:cxnLst>
                  <a:rect l="0" t="0" r="r" b="b"/>
                  <a:pathLst>
                    <a:path w="491" h="549">
                      <a:moveTo>
                        <a:pt x="490" y="548"/>
                      </a:moveTo>
                      <a:lnTo>
                        <a:pt x="490" y="117"/>
                      </a:ln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490" y="548"/>
                      </a:lnTo>
                    </a:path>
                  </a:pathLst>
                </a:custGeom>
                <a:solidFill>
                  <a:srgbClr val="CECECE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67" name="Freeform 35"/>
                <p:cNvSpPr>
                  <a:spLocks/>
                </p:cNvSpPr>
                <p:nvPr/>
              </p:nvSpPr>
              <p:spPr bwMode="auto">
                <a:xfrm>
                  <a:off x="1303" y="2627"/>
                  <a:ext cx="501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4"/>
                    </a:cxn>
                    <a:cxn ang="0">
                      <a:pos x="542" y="592"/>
                    </a:cxn>
                    <a:cxn ang="0">
                      <a:pos x="542" y="1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2" h="592">
                      <a:moveTo>
                        <a:pt x="0" y="0"/>
                      </a:moveTo>
                      <a:lnTo>
                        <a:pt x="0" y="454"/>
                      </a:lnTo>
                      <a:lnTo>
                        <a:pt x="542" y="592"/>
                      </a:lnTo>
                      <a:lnTo>
                        <a:pt x="542" y="1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18FFD"/>
                    </a:gs>
                    <a:gs pos="100000">
                      <a:srgbClr val="618FFD">
                        <a:gamma/>
                        <a:shade val="75294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3175" cap="flat" cmpd="sng">
                  <a:solidFill>
                    <a:srgbClr val="77777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EAEAEA"/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46468" name="Group 36"/>
              <p:cNvGrpSpPr>
                <a:grpSpLocks/>
              </p:cNvGrpSpPr>
              <p:nvPr/>
            </p:nvGrpSpPr>
            <p:grpSpPr bwMode="auto">
              <a:xfrm>
                <a:off x="686" y="2604"/>
                <a:ext cx="1420" cy="1126"/>
                <a:chOff x="686" y="2604"/>
                <a:chExt cx="1420" cy="1126"/>
              </a:xfrm>
            </p:grpSpPr>
            <p:sp>
              <p:nvSpPr>
                <p:cNvPr id="146469" name="AutoShape 3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693" y="3405"/>
                  <a:ext cx="572" cy="77"/>
                </a:xfrm>
                <a:prstGeom prst="homePlate">
                  <a:avLst>
                    <a:gd name="adj" fmla="val 74045"/>
                  </a:avLst>
                </a:prstGeom>
                <a:gradFill rotWithShape="0">
                  <a:gsLst>
                    <a:gs pos="0">
                      <a:srgbClr val="CC0099"/>
                    </a:gs>
                    <a:gs pos="50000">
                      <a:srgbClr val="CC0099">
                        <a:gamma/>
                        <a:tint val="21176"/>
                        <a:invGamma/>
                      </a:srgbClr>
                    </a:gs>
                    <a:gs pos="100000">
                      <a:srgbClr val="CC0099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470" name="Line 38"/>
                <p:cNvSpPr>
                  <a:spLocks noChangeShapeType="1"/>
                </p:cNvSpPr>
                <p:nvPr/>
              </p:nvSpPr>
              <p:spPr bwMode="auto">
                <a:xfrm>
                  <a:off x="1208" y="3138"/>
                  <a:ext cx="377" cy="0"/>
                </a:xfrm>
                <a:prstGeom prst="line">
                  <a:avLst/>
                </a:prstGeom>
                <a:noFill/>
                <a:ln w="28575">
                  <a:solidFill>
                    <a:srgbClr val="DDDDDD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6471" name="Group 39"/>
                <p:cNvGrpSpPr>
                  <a:grpSpLocks/>
                </p:cNvGrpSpPr>
                <p:nvPr/>
              </p:nvGrpSpPr>
              <p:grpSpPr bwMode="auto">
                <a:xfrm>
                  <a:off x="1470" y="2855"/>
                  <a:ext cx="636" cy="466"/>
                  <a:chOff x="3826" y="946"/>
                  <a:chExt cx="811" cy="595"/>
                </a:xfrm>
              </p:grpSpPr>
              <p:sp>
                <p:nvSpPr>
                  <p:cNvPr id="146472" name="Freeform 40"/>
                  <p:cNvSpPr>
                    <a:spLocks/>
                  </p:cNvSpPr>
                  <p:nvPr/>
                </p:nvSpPr>
                <p:spPr bwMode="auto">
                  <a:xfrm>
                    <a:off x="3892" y="1085"/>
                    <a:ext cx="545" cy="456"/>
                  </a:xfrm>
                  <a:custGeom>
                    <a:avLst/>
                    <a:gdLst/>
                    <a:ahLst/>
                    <a:cxnLst>
                      <a:cxn ang="0">
                        <a:pos x="542" y="78"/>
                      </a:cxn>
                      <a:cxn ang="0">
                        <a:pos x="1" y="0"/>
                      </a:cxn>
                      <a:cxn ang="0">
                        <a:pos x="0" y="355"/>
                      </a:cxn>
                      <a:cxn ang="0">
                        <a:pos x="542" y="453"/>
                      </a:cxn>
                      <a:cxn ang="0">
                        <a:pos x="542" y="78"/>
                      </a:cxn>
                    </a:cxnLst>
                    <a:rect l="0" t="0" r="r" b="b"/>
                    <a:pathLst>
                      <a:path w="542" h="453">
                        <a:moveTo>
                          <a:pt x="542" y="78"/>
                        </a:moveTo>
                        <a:lnTo>
                          <a:pt x="1" y="0"/>
                        </a:lnTo>
                        <a:lnTo>
                          <a:pt x="0" y="355"/>
                        </a:lnTo>
                        <a:lnTo>
                          <a:pt x="542" y="453"/>
                        </a:lnTo>
                        <a:lnTo>
                          <a:pt x="542" y="7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E5E6D1"/>
                      </a:gs>
                      <a:gs pos="100000">
                        <a:srgbClr val="E5E6D1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3" name="Freeform 41"/>
                  <p:cNvSpPr>
                    <a:spLocks/>
                  </p:cNvSpPr>
                  <p:nvPr/>
                </p:nvSpPr>
                <p:spPr bwMode="auto">
                  <a:xfrm>
                    <a:off x="4437" y="1005"/>
                    <a:ext cx="200" cy="536"/>
                  </a:xfrm>
                  <a:custGeom>
                    <a:avLst/>
                    <a:gdLst/>
                    <a:ahLst/>
                    <a:cxnLst>
                      <a:cxn ang="0">
                        <a:pos x="409" y="0"/>
                      </a:cxn>
                      <a:cxn ang="0">
                        <a:pos x="0" y="329"/>
                      </a:cxn>
                      <a:cxn ang="0">
                        <a:pos x="0" y="1100"/>
                      </a:cxn>
                      <a:cxn ang="0">
                        <a:pos x="409" y="693"/>
                      </a:cxn>
                      <a:cxn ang="0">
                        <a:pos x="409" y="0"/>
                      </a:cxn>
                    </a:cxnLst>
                    <a:rect l="0" t="0" r="r" b="b"/>
                    <a:pathLst>
                      <a:path w="410" h="1101">
                        <a:moveTo>
                          <a:pt x="409" y="0"/>
                        </a:moveTo>
                        <a:lnTo>
                          <a:pt x="0" y="329"/>
                        </a:lnTo>
                        <a:lnTo>
                          <a:pt x="0" y="1100"/>
                        </a:lnTo>
                        <a:lnTo>
                          <a:pt x="409" y="693"/>
                        </a:lnTo>
                        <a:lnTo>
                          <a:pt x="409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E5E6D1"/>
                      </a:gs>
                      <a:gs pos="100000">
                        <a:srgbClr val="E5E6D1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4" name="Freeform 42"/>
                  <p:cNvSpPr>
                    <a:spLocks/>
                  </p:cNvSpPr>
                  <p:nvPr/>
                </p:nvSpPr>
                <p:spPr bwMode="auto">
                  <a:xfrm>
                    <a:off x="3892" y="946"/>
                    <a:ext cx="743" cy="220"/>
                  </a:xfrm>
                  <a:custGeom>
                    <a:avLst/>
                    <a:gdLst/>
                    <a:ahLst/>
                    <a:cxnLst>
                      <a:cxn ang="0">
                        <a:pos x="1522" y="125"/>
                      </a:cxn>
                      <a:cxn ang="0">
                        <a:pos x="1113" y="451"/>
                      </a:cxn>
                      <a:cxn ang="0">
                        <a:pos x="0" y="284"/>
                      </a:cxn>
                      <a:cxn ang="0">
                        <a:pos x="509" y="0"/>
                      </a:cxn>
                      <a:cxn ang="0">
                        <a:pos x="1522" y="122"/>
                      </a:cxn>
                    </a:cxnLst>
                    <a:rect l="0" t="0" r="r" b="b"/>
                    <a:pathLst>
                      <a:path w="1522" h="451">
                        <a:moveTo>
                          <a:pt x="1522" y="125"/>
                        </a:moveTo>
                        <a:lnTo>
                          <a:pt x="1113" y="451"/>
                        </a:lnTo>
                        <a:lnTo>
                          <a:pt x="0" y="284"/>
                        </a:lnTo>
                        <a:lnTo>
                          <a:pt x="509" y="0"/>
                        </a:lnTo>
                        <a:lnTo>
                          <a:pt x="1522" y="122"/>
                        </a:lnTo>
                      </a:path>
                    </a:pathLst>
                  </a:custGeom>
                  <a:solidFill>
                    <a:srgbClr val="EAEAEA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5" name="Freeform 43"/>
                  <p:cNvSpPr>
                    <a:spLocks/>
                  </p:cNvSpPr>
                  <p:nvPr/>
                </p:nvSpPr>
                <p:spPr bwMode="auto">
                  <a:xfrm>
                    <a:off x="4055" y="972"/>
                    <a:ext cx="339" cy="86"/>
                  </a:xfrm>
                  <a:custGeom>
                    <a:avLst/>
                    <a:gdLst/>
                    <a:ahLst/>
                    <a:cxnLst>
                      <a:cxn ang="0">
                        <a:pos x="210" y="0"/>
                      </a:cxn>
                      <a:cxn ang="0">
                        <a:pos x="0" y="121"/>
                      </a:cxn>
                      <a:cxn ang="0">
                        <a:pos x="497" y="177"/>
                      </a:cxn>
                      <a:cxn ang="0">
                        <a:pos x="693" y="54"/>
                      </a:cxn>
                      <a:cxn ang="0">
                        <a:pos x="210" y="0"/>
                      </a:cxn>
                    </a:cxnLst>
                    <a:rect l="0" t="0" r="r" b="b"/>
                    <a:pathLst>
                      <a:path w="694" h="178">
                        <a:moveTo>
                          <a:pt x="210" y="0"/>
                        </a:moveTo>
                        <a:lnTo>
                          <a:pt x="0" y="121"/>
                        </a:lnTo>
                        <a:lnTo>
                          <a:pt x="497" y="177"/>
                        </a:lnTo>
                        <a:lnTo>
                          <a:pt x="693" y="54"/>
                        </a:lnTo>
                        <a:lnTo>
                          <a:pt x="210" y="0"/>
                        </a:lnTo>
                      </a:path>
                    </a:pathLst>
                  </a:custGeom>
                  <a:solidFill>
                    <a:srgbClr val="91919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6" name="Freeform 44"/>
                  <p:cNvSpPr>
                    <a:spLocks/>
                  </p:cNvSpPr>
                  <p:nvPr/>
                </p:nvSpPr>
                <p:spPr bwMode="auto">
                  <a:xfrm>
                    <a:off x="4276" y="997"/>
                    <a:ext cx="197" cy="117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350" y="0"/>
                      </a:cxn>
                      <a:cxn ang="0">
                        <a:pos x="403" y="0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404" h="241">
                        <a:moveTo>
                          <a:pt x="0" y="240"/>
                        </a:moveTo>
                        <a:lnTo>
                          <a:pt x="350" y="0"/>
                        </a:lnTo>
                        <a:lnTo>
                          <a:pt x="403" y="0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rgbClr val="91919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7" name="Freeform 45"/>
                  <p:cNvSpPr>
                    <a:spLocks/>
                  </p:cNvSpPr>
                  <p:nvPr/>
                </p:nvSpPr>
                <p:spPr bwMode="auto">
                  <a:xfrm>
                    <a:off x="4185" y="1082"/>
                    <a:ext cx="83" cy="25"/>
                  </a:xfrm>
                  <a:custGeom>
                    <a:avLst/>
                    <a:gdLst/>
                    <a:ahLst/>
                    <a:cxnLst>
                      <a:cxn ang="0">
                        <a:pos x="167" y="8"/>
                      </a:cxn>
                      <a:cxn ang="0">
                        <a:pos x="88" y="0"/>
                      </a:cxn>
                      <a:cxn ang="0">
                        <a:pos x="0" y="47"/>
                      </a:cxn>
                      <a:cxn ang="0">
                        <a:pos x="83" y="51"/>
                      </a:cxn>
                      <a:cxn ang="0">
                        <a:pos x="167" y="8"/>
                      </a:cxn>
                    </a:cxnLst>
                    <a:rect l="0" t="0" r="r" b="b"/>
                    <a:pathLst>
                      <a:path w="168" h="52">
                        <a:moveTo>
                          <a:pt x="167" y="8"/>
                        </a:moveTo>
                        <a:lnTo>
                          <a:pt x="88" y="0"/>
                        </a:lnTo>
                        <a:lnTo>
                          <a:pt x="0" y="47"/>
                        </a:lnTo>
                        <a:lnTo>
                          <a:pt x="83" y="51"/>
                        </a:lnTo>
                        <a:lnTo>
                          <a:pt x="167" y="8"/>
                        </a:lnTo>
                      </a:path>
                    </a:pathLst>
                  </a:custGeom>
                  <a:solidFill>
                    <a:srgbClr val="91919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8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3" y="1064"/>
                    <a:ext cx="183" cy="142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79" name="Line 4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99" y="1121"/>
                    <a:ext cx="533" cy="87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80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9" y="1333"/>
                    <a:ext cx="156" cy="155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81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9" y="1311"/>
                    <a:ext cx="156" cy="153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82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9" y="1284"/>
                    <a:ext cx="156" cy="154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83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9" y="1256"/>
                    <a:ext cx="156" cy="154"/>
                  </a:xfrm>
                  <a:prstGeom prst="line">
                    <a:avLst/>
                  </a:prstGeom>
                  <a:noFill/>
                  <a:ln w="6350">
                    <a:solidFill>
                      <a:srgbClr val="77777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84" name="Freeform 52"/>
                  <p:cNvSpPr>
                    <a:spLocks/>
                  </p:cNvSpPr>
                  <p:nvPr/>
                </p:nvSpPr>
                <p:spPr bwMode="auto">
                  <a:xfrm>
                    <a:off x="3933" y="1324"/>
                    <a:ext cx="254" cy="112"/>
                  </a:xfrm>
                  <a:custGeom>
                    <a:avLst/>
                    <a:gdLst/>
                    <a:ahLst/>
                    <a:cxnLst>
                      <a:cxn ang="0">
                        <a:pos x="520" y="88"/>
                      </a:cxn>
                      <a:cxn ang="0">
                        <a:pos x="0" y="0"/>
                      </a:cxn>
                      <a:cxn ang="0">
                        <a:pos x="0" y="144"/>
                      </a:cxn>
                      <a:cxn ang="0">
                        <a:pos x="520" y="230"/>
                      </a:cxn>
                      <a:cxn ang="0">
                        <a:pos x="520" y="88"/>
                      </a:cxn>
                    </a:cxnLst>
                    <a:rect l="0" t="0" r="r" b="b"/>
                    <a:pathLst>
                      <a:path w="521" h="231">
                        <a:moveTo>
                          <a:pt x="520" y="88"/>
                        </a:moveTo>
                        <a:lnTo>
                          <a:pt x="0" y="0"/>
                        </a:lnTo>
                        <a:lnTo>
                          <a:pt x="0" y="144"/>
                        </a:lnTo>
                        <a:lnTo>
                          <a:pt x="520" y="230"/>
                        </a:lnTo>
                        <a:lnTo>
                          <a:pt x="520" y="8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4648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3826" y="1336"/>
                    <a:ext cx="357" cy="180"/>
                    <a:chOff x="752" y="3672"/>
                    <a:chExt cx="732" cy="372"/>
                  </a:xfrm>
                </p:grpSpPr>
                <p:sp>
                  <p:nvSpPr>
                    <p:cNvPr id="146486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752" y="3800"/>
                      <a:ext cx="548" cy="244"/>
                    </a:xfrm>
                    <a:custGeom>
                      <a:avLst/>
                      <a:gdLst/>
                      <a:ahLst/>
                      <a:cxnLst>
                        <a:cxn ang="0">
                          <a:pos x="548" y="102"/>
                        </a:cxn>
                        <a:cxn ang="0">
                          <a:pos x="0" y="0"/>
                        </a:cxn>
                        <a:cxn ang="0">
                          <a:pos x="2" y="129"/>
                        </a:cxn>
                        <a:cxn ang="0">
                          <a:pos x="548" y="244"/>
                        </a:cxn>
                        <a:cxn ang="0">
                          <a:pos x="548" y="102"/>
                        </a:cxn>
                      </a:cxnLst>
                      <a:rect l="0" t="0" r="r" b="b"/>
                      <a:pathLst>
                        <a:path w="548" h="244">
                          <a:moveTo>
                            <a:pt x="548" y="102"/>
                          </a:moveTo>
                          <a:lnTo>
                            <a:pt x="0" y="0"/>
                          </a:lnTo>
                          <a:lnTo>
                            <a:pt x="2" y="129"/>
                          </a:lnTo>
                          <a:lnTo>
                            <a:pt x="548" y="244"/>
                          </a:lnTo>
                          <a:lnTo>
                            <a:pt x="548" y="102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E5E6D1"/>
                        </a:gs>
                        <a:gs pos="100000">
                          <a:srgbClr val="E5E6D1">
                            <a:gamma/>
                            <a:shade val="76078"/>
                            <a:invGamma/>
                          </a:srgbClr>
                        </a:gs>
                      </a:gsLst>
                      <a:lin ang="5400000" scaled="1"/>
                    </a:gradFill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300" y="3757"/>
                      <a:ext cx="182" cy="287"/>
                    </a:xfrm>
                    <a:custGeom>
                      <a:avLst/>
                      <a:gdLst/>
                      <a:ahLst/>
                      <a:cxnLst>
                        <a:cxn ang="0">
                          <a:pos x="182" y="0"/>
                        </a:cxn>
                        <a:cxn ang="0">
                          <a:pos x="0" y="146"/>
                        </a:cxn>
                        <a:cxn ang="0">
                          <a:pos x="0" y="287"/>
                        </a:cxn>
                        <a:cxn ang="0">
                          <a:pos x="182" y="125"/>
                        </a:cxn>
                        <a:cxn ang="0">
                          <a:pos x="182" y="0"/>
                        </a:cxn>
                      </a:cxnLst>
                      <a:rect l="0" t="0" r="r" b="b"/>
                      <a:pathLst>
                        <a:path w="182" h="287">
                          <a:moveTo>
                            <a:pt x="182" y="0"/>
                          </a:moveTo>
                          <a:lnTo>
                            <a:pt x="0" y="146"/>
                          </a:lnTo>
                          <a:lnTo>
                            <a:pt x="0" y="287"/>
                          </a:lnTo>
                          <a:lnTo>
                            <a:pt x="182" y="125"/>
                          </a:lnTo>
                          <a:lnTo>
                            <a:pt x="182" y="0"/>
                          </a:lnTo>
                        </a:path>
                      </a:pathLst>
                    </a:custGeom>
                    <a:gradFill rotWithShape="0">
                      <a:gsLst>
                        <a:gs pos="0">
                          <a:srgbClr val="CECECE"/>
                        </a:gs>
                        <a:gs pos="100000">
                          <a:srgbClr val="CECECE">
                            <a:gamma/>
                            <a:shade val="66275"/>
                            <a:invGamma/>
                          </a:srgbClr>
                        </a:gs>
                      </a:gsLst>
                      <a:lin ang="5400000" scaled="1"/>
                    </a:gradFill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8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756" y="3672"/>
                      <a:ext cx="728" cy="2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28"/>
                        </a:cxn>
                        <a:cxn ang="0">
                          <a:pos x="257" y="0"/>
                        </a:cxn>
                        <a:cxn ang="0">
                          <a:pos x="727" y="82"/>
                        </a:cxn>
                        <a:cxn ang="0">
                          <a:pos x="544" y="229"/>
                        </a:cxn>
                        <a:cxn ang="0">
                          <a:pos x="0" y="128"/>
                        </a:cxn>
                      </a:cxnLst>
                      <a:rect l="0" t="0" r="r" b="b"/>
                      <a:pathLst>
                        <a:path w="728" h="230">
                          <a:moveTo>
                            <a:pt x="0" y="128"/>
                          </a:moveTo>
                          <a:lnTo>
                            <a:pt x="257" y="0"/>
                          </a:lnTo>
                          <a:lnTo>
                            <a:pt x="727" y="82"/>
                          </a:lnTo>
                          <a:lnTo>
                            <a:pt x="544" y="229"/>
                          </a:lnTo>
                          <a:lnTo>
                            <a:pt x="0" y="128"/>
                          </a:lnTo>
                        </a:path>
                      </a:pathLst>
                    </a:custGeom>
                    <a:solidFill>
                      <a:srgbClr val="EAEAEA"/>
                    </a:solidFill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89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752" y="3821"/>
                      <a:ext cx="725" cy="150"/>
                    </a:xfrm>
                    <a:custGeom>
                      <a:avLst/>
                      <a:gdLst/>
                      <a:ahLst/>
                      <a:cxnLst>
                        <a:cxn ang="0">
                          <a:pos x="725" y="0"/>
                        </a:cxn>
                        <a:cxn ang="0">
                          <a:pos x="548" y="150"/>
                        </a:cxn>
                        <a:cxn ang="0">
                          <a:pos x="0" y="43"/>
                        </a:cxn>
                      </a:cxnLst>
                      <a:rect l="0" t="0" r="r" b="b"/>
                      <a:pathLst>
                        <a:path w="725" h="150">
                          <a:moveTo>
                            <a:pt x="725" y="0"/>
                          </a:moveTo>
                          <a:lnTo>
                            <a:pt x="548" y="150"/>
                          </a:lnTo>
                          <a:lnTo>
                            <a:pt x="0" y="43"/>
                          </a:lnTo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46490" name="Freeform 58"/>
                  <p:cNvSpPr>
                    <a:spLocks/>
                  </p:cNvSpPr>
                  <p:nvPr/>
                </p:nvSpPr>
                <p:spPr bwMode="auto">
                  <a:xfrm>
                    <a:off x="3933" y="1181"/>
                    <a:ext cx="254" cy="113"/>
                  </a:xfrm>
                  <a:custGeom>
                    <a:avLst/>
                    <a:gdLst/>
                    <a:ahLst/>
                    <a:cxnLst>
                      <a:cxn ang="0">
                        <a:pos x="520" y="88"/>
                      </a:cxn>
                      <a:cxn ang="0">
                        <a:pos x="0" y="0"/>
                      </a:cxn>
                      <a:cxn ang="0">
                        <a:pos x="0" y="144"/>
                      </a:cxn>
                      <a:cxn ang="0">
                        <a:pos x="520" y="230"/>
                      </a:cxn>
                      <a:cxn ang="0">
                        <a:pos x="520" y="88"/>
                      </a:cxn>
                    </a:cxnLst>
                    <a:rect l="0" t="0" r="r" b="b"/>
                    <a:pathLst>
                      <a:path w="521" h="231">
                        <a:moveTo>
                          <a:pt x="520" y="88"/>
                        </a:moveTo>
                        <a:lnTo>
                          <a:pt x="0" y="0"/>
                        </a:lnTo>
                        <a:lnTo>
                          <a:pt x="0" y="144"/>
                        </a:lnTo>
                        <a:lnTo>
                          <a:pt x="520" y="230"/>
                        </a:lnTo>
                        <a:lnTo>
                          <a:pt x="520" y="8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91" name="Freeform 59"/>
                  <p:cNvSpPr>
                    <a:spLocks/>
                  </p:cNvSpPr>
                  <p:nvPr/>
                </p:nvSpPr>
                <p:spPr bwMode="auto">
                  <a:xfrm>
                    <a:off x="3826" y="1255"/>
                    <a:ext cx="267" cy="120"/>
                  </a:xfrm>
                  <a:custGeom>
                    <a:avLst/>
                    <a:gdLst/>
                    <a:ahLst/>
                    <a:cxnLst>
                      <a:cxn ang="0">
                        <a:pos x="548" y="102"/>
                      </a:cxn>
                      <a:cxn ang="0">
                        <a:pos x="0" y="0"/>
                      </a:cxn>
                      <a:cxn ang="0">
                        <a:pos x="2" y="129"/>
                      </a:cxn>
                      <a:cxn ang="0">
                        <a:pos x="548" y="244"/>
                      </a:cxn>
                      <a:cxn ang="0">
                        <a:pos x="548" y="102"/>
                      </a:cxn>
                    </a:cxnLst>
                    <a:rect l="0" t="0" r="r" b="b"/>
                    <a:pathLst>
                      <a:path w="548" h="244">
                        <a:moveTo>
                          <a:pt x="548" y="102"/>
                        </a:moveTo>
                        <a:lnTo>
                          <a:pt x="0" y="0"/>
                        </a:lnTo>
                        <a:lnTo>
                          <a:pt x="2" y="129"/>
                        </a:lnTo>
                        <a:lnTo>
                          <a:pt x="548" y="244"/>
                        </a:lnTo>
                        <a:lnTo>
                          <a:pt x="548" y="10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E5E6D1"/>
                      </a:gs>
                      <a:gs pos="100000">
                        <a:srgbClr val="E5E6D1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92" name="Freeform 60"/>
                  <p:cNvSpPr>
                    <a:spLocks/>
                  </p:cNvSpPr>
                  <p:nvPr/>
                </p:nvSpPr>
                <p:spPr bwMode="auto">
                  <a:xfrm>
                    <a:off x="4093" y="1234"/>
                    <a:ext cx="88" cy="141"/>
                  </a:xfrm>
                  <a:custGeom>
                    <a:avLst/>
                    <a:gdLst/>
                    <a:ahLst/>
                    <a:cxnLst>
                      <a:cxn ang="0">
                        <a:pos x="182" y="0"/>
                      </a:cxn>
                      <a:cxn ang="0">
                        <a:pos x="0" y="146"/>
                      </a:cxn>
                      <a:cxn ang="0">
                        <a:pos x="0" y="287"/>
                      </a:cxn>
                      <a:cxn ang="0">
                        <a:pos x="182" y="125"/>
                      </a:cxn>
                      <a:cxn ang="0">
                        <a:pos x="182" y="0"/>
                      </a:cxn>
                    </a:cxnLst>
                    <a:rect l="0" t="0" r="r" b="b"/>
                    <a:pathLst>
                      <a:path w="182" h="287">
                        <a:moveTo>
                          <a:pt x="182" y="0"/>
                        </a:moveTo>
                        <a:lnTo>
                          <a:pt x="0" y="146"/>
                        </a:lnTo>
                        <a:lnTo>
                          <a:pt x="0" y="287"/>
                        </a:lnTo>
                        <a:lnTo>
                          <a:pt x="182" y="125"/>
                        </a:lnTo>
                        <a:lnTo>
                          <a:pt x="182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CECECE"/>
                      </a:gs>
                      <a:gs pos="100000">
                        <a:srgbClr val="CECECE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93" name="Freeform 61"/>
                  <p:cNvSpPr>
                    <a:spLocks/>
                  </p:cNvSpPr>
                  <p:nvPr/>
                </p:nvSpPr>
                <p:spPr bwMode="auto">
                  <a:xfrm>
                    <a:off x="3828" y="1193"/>
                    <a:ext cx="355" cy="112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257" y="0"/>
                      </a:cxn>
                      <a:cxn ang="0">
                        <a:pos x="727" y="82"/>
                      </a:cxn>
                      <a:cxn ang="0">
                        <a:pos x="544" y="229"/>
                      </a:cxn>
                      <a:cxn ang="0">
                        <a:pos x="0" y="128"/>
                      </a:cxn>
                    </a:cxnLst>
                    <a:rect l="0" t="0" r="r" b="b"/>
                    <a:pathLst>
                      <a:path w="728" h="230">
                        <a:moveTo>
                          <a:pt x="0" y="128"/>
                        </a:moveTo>
                        <a:lnTo>
                          <a:pt x="257" y="0"/>
                        </a:lnTo>
                        <a:lnTo>
                          <a:pt x="727" y="82"/>
                        </a:lnTo>
                        <a:lnTo>
                          <a:pt x="544" y="229"/>
                        </a:lnTo>
                        <a:lnTo>
                          <a:pt x="0" y="128"/>
                        </a:lnTo>
                      </a:path>
                    </a:pathLst>
                  </a:custGeom>
                  <a:solidFill>
                    <a:srgbClr val="EAEAEA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494" name="Freeform 62"/>
                  <p:cNvSpPr>
                    <a:spLocks/>
                  </p:cNvSpPr>
                  <p:nvPr/>
                </p:nvSpPr>
                <p:spPr bwMode="auto">
                  <a:xfrm>
                    <a:off x="3826" y="1266"/>
                    <a:ext cx="353" cy="73"/>
                  </a:xfrm>
                  <a:custGeom>
                    <a:avLst/>
                    <a:gdLst/>
                    <a:ahLst/>
                    <a:cxnLst>
                      <a:cxn ang="0">
                        <a:pos x="725" y="0"/>
                      </a:cxn>
                      <a:cxn ang="0">
                        <a:pos x="548" y="150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725" h="150">
                        <a:moveTo>
                          <a:pt x="725" y="0"/>
                        </a:moveTo>
                        <a:lnTo>
                          <a:pt x="548" y="150"/>
                        </a:lnTo>
                        <a:lnTo>
                          <a:pt x="0" y="43"/>
                        </a:lnTo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4649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242" y="1206"/>
                    <a:ext cx="174" cy="108"/>
                    <a:chOff x="4242" y="1206"/>
                    <a:chExt cx="174" cy="108"/>
                  </a:xfrm>
                </p:grpSpPr>
                <p:sp>
                  <p:nvSpPr>
                    <p:cNvPr id="146496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244" y="1228"/>
                      <a:ext cx="172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172" y="0"/>
                        </a:cxn>
                        <a:cxn ang="0">
                          <a:pos x="172" y="45"/>
                        </a:cxn>
                        <a:cxn ang="0">
                          <a:pos x="148" y="86"/>
                        </a:cxn>
                        <a:cxn ang="0">
                          <a:pos x="0" y="65"/>
                        </a:cxn>
                        <a:cxn ang="0">
                          <a:pos x="1" y="49"/>
                        </a:cxn>
                      </a:cxnLst>
                      <a:rect l="0" t="0" r="r" b="b"/>
                      <a:pathLst>
                        <a:path w="172" h="86">
                          <a:moveTo>
                            <a:pt x="172" y="0"/>
                          </a:moveTo>
                          <a:lnTo>
                            <a:pt x="172" y="45"/>
                          </a:lnTo>
                          <a:lnTo>
                            <a:pt x="148" y="86"/>
                          </a:lnTo>
                          <a:lnTo>
                            <a:pt x="0" y="65"/>
                          </a:lnTo>
                          <a:lnTo>
                            <a:pt x="1" y="49"/>
                          </a:lnTo>
                        </a:path>
                      </a:pathLst>
                    </a:custGeom>
                    <a:solidFill>
                      <a:srgbClr val="969696"/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27432" rIns="91440" bIns="27432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97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242" y="1206"/>
                      <a:ext cx="174" cy="100"/>
                    </a:xfrm>
                    <a:custGeom>
                      <a:avLst/>
                      <a:gdLst/>
                      <a:ahLst/>
                      <a:cxnLst>
                        <a:cxn ang="0">
                          <a:pos x="357" y="41"/>
                        </a:cxn>
                        <a:cxn ang="0">
                          <a:pos x="55" y="0"/>
                        </a:cxn>
                        <a:cxn ang="0">
                          <a:pos x="0" y="158"/>
                        </a:cxn>
                        <a:cxn ang="0">
                          <a:pos x="302" y="203"/>
                        </a:cxn>
                        <a:cxn ang="0">
                          <a:pos x="357" y="41"/>
                        </a:cxn>
                      </a:cxnLst>
                      <a:rect l="0" t="0" r="r" b="b"/>
                      <a:pathLst>
                        <a:path w="358" h="204">
                          <a:moveTo>
                            <a:pt x="357" y="41"/>
                          </a:moveTo>
                          <a:lnTo>
                            <a:pt x="55" y="0"/>
                          </a:lnTo>
                          <a:lnTo>
                            <a:pt x="0" y="158"/>
                          </a:lnTo>
                          <a:lnTo>
                            <a:pt x="302" y="203"/>
                          </a:lnTo>
                          <a:lnTo>
                            <a:pt x="357" y="41"/>
                          </a:lnTo>
                        </a:path>
                      </a:pathLst>
                    </a:custGeom>
                    <a:solidFill>
                      <a:srgbClr val="FCFEB9"/>
                    </a:solidFill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98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4363" y="1253"/>
                      <a:ext cx="30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8"/>
                        </a:cxn>
                        <a:cxn ang="0">
                          <a:pos x="12" y="0"/>
                        </a:cxn>
                        <a:cxn ang="0">
                          <a:pos x="0" y="31"/>
                        </a:cxn>
                        <a:cxn ang="0">
                          <a:pos x="47" y="39"/>
                        </a:cxn>
                        <a:cxn ang="0">
                          <a:pos x="59" y="8"/>
                        </a:cxn>
                      </a:cxnLst>
                      <a:rect l="0" t="0" r="r" b="b"/>
                      <a:pathLst>
                        <a:path w="60" h="40">
                          <a:moveTo>
                            <a:pt x="59" y="8"/>
                          </a:moveTo>
                          <a:lnTo>
                            <a:pt x="12" y="0"/>
                          </a:lnTo>
                          <a:lnTo>
                            <a:pt x="0" y="31"/>
                          </a:lnTo>
                          <a:lnTo>
                            <a:pt x="47" y="39"/>
                          </a:lnTo>
                          <a:lnTo>
                            <a:pt x="59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275" y="1216"/>
                      <a:ext cx="125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258" y="35"/>
                        </a:cxn>
                        <a:cxn ang="0">
                          <a:pos x="8" y="0"/>
                        </a:cxn>
                        <a:cxn ang="0">
                          <a:pos x="0" y="27"/>
                        </a:cxn>
                        <a:cxn ang="0">
                          <a:pos x="246" y="66"/>
                        </a:cxn>
                        <a:cxn ang="0">
                          <a:pos x="258" y="35"/>
                        </a:cxn>
                      </a:cxnLst>
                      <a:rect l="0" t="0" r="r" b="b"/>
                      <a:pathLst>
                        <a:path w="259" h="67">
                          <a:moveTo>
                            <a:pt x="258" y="35"/>
                          </a:moveTo>
                          <a:lnTo>
                            <a:pt x="8" y="0"/>
                          </a:lnTo>
                          <a:lnTo>
                            <a:pt x="0" y="27"/>
                          </a:lnTo>
                          <a:lnTo>
                            <a:pt x="246" y="66"/>
                          </a:lnTo>
                          <a:lnTo>
                            <a:pt x="258" y="35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0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355" y="1274"/>
                      <a:ext cx="29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8"/>
                        </a:cxn>
                        <a:cxn ang="0">
                          <a:pos x="12" y="0"/>
                        </a:cxn>
                        <a:cxn ang="0">
                          <a:pos x="0" y="31"/>
                        </a:cxn>
                        <a:cxn ang="0">
                          <a:pos x="49" y="39"/>
                        </a:cxn>
                        <a:cxn ang="0">
                          <a:pos x="59" y="8"/>
                        </a:cxn>
                      </a:cxnLst>
                      <a:rect l="0" t="0" r="r" b="b"/>
                      <a:pathLst>
                        <a:path w="60" h="40">
                          <a:moveTo>
                            <a:pt x="59" y="8"/>
                          </a:moveTo>
                          <a:lnTo>
                            <a:pt x="12" y="0"/>
                          </a:lnTo>
                          <a:lnTo>
                            <a:pt x="0" y="31"/>
                          </a:lnTo>
                          <a:lnTo>
                            <a:pt x="49" y="39"/>
                          </a:lnTo>
                          <a:lnTo>
                            <a:pt x="59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1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329" y="1248"/>
                      <a:ext cx="32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61" y="8"/>
                        </a:cxn>
                        <a:cxn ang="0">
                          <a:pos x="12" y="0"/>
                        </a:cxn>
                        <a:cxn ang="0">
                          <a:pos x="0" y="30"/>
                        </a:cxn>
                        <a:cxn ang="0">
                          <a:pos x="51" y="38"/>
                        </a:cxn>
                        <a:cxn ang="0">
                          <a:pos x="61" y="8"/>
                        </a:cxn>
                      </a:cxnLst>
                      <a:rect l="0" t="0" r="r" b="b"/>
                      <a:pathLst>
                        <a:path w="62" h="39">
                          <a:moveTo>
                            <a:pt x="61" y="8"/>
                          </a:moveTo>
                          <a:lnTo>
                            <a:pt x="12" y="0"/>
                          </a:lnTo>
                          <a:lnTo>
                            <a:pt x="0" y="30"/>
                          </a:lnTo>
                          <a:lnTo>
                            <a:pt x="51" y="38"/>
                          </a:lnTo>
                          <a:lnTo>
                            <a:pt x="61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324" y="1269"/>
                      <a:ext cx="29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8"/>
                        </a:cxn>
                        <a:cxn ang="0">
                          <a:pos x="10" y="0"/>
                        </a:cxn>
                        <a:cxn ang="0">
                          <a:pos x="0" y="31"/>
                        </a:cxn>
                        <a:cxn ang="0">
                          <a:pos x="49" y="37"/>
                        </a:cxn>
                        <a:cxn ang="0">
                          <a:pos x="59" y="8"/>
                        </a:cxn>
                      </a:cxnLst>
                      <a:rect l="0" t="0" r="r" b="b"/>
                      <a:pathLst>
                        <a:path w="60" h="38">
                          <a:moveTo>
                            <a:pt x="59" y="8"/>
                          </a:moveTo>
                          <a:lnTo>
                            <a:pt x="10" y="0"/>
                          </a:lnTo>
                          <a:lnTo>
                            <a:pt x="0" y="31"/>
                          </a:lnTo>
                          <a:lnTo>
                            <a:pt x="49" y="37"/>
                          </a:lnTo>
                          <a:lnTo>
                            <a:pt x="59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3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298" y="1244"/>
                      <a:ext cx="30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61" y="8"/>
                        </a:cxn>
                        <a:cxn ang="0">
                          <a:pos x="12" y="0"/>
                        </a:cxn>
                        <a:cxn ang="0">
                          <a:pos x="0" y="30"/>
                        </a:cxn>
                        <a:cxn ang="0">
                          <a:pos x="49" y="36"/>
                        </a:cxn>
                        <a:cxn ang="0">
                          <a:pos x="61" y="8"/>
                        </a:cxn>
                      </a:cxnLst>
                      <a:rect l="0" t="0" r="r" b="b"/>
                      <a:pathLst>
                        <a:path w="62" h="37">
                          <a:moveTo>
                            <a:pt x="61" y="8"/>
                          </a:moveTo>
                          <a:lnTo>
                            <a:pt x="12" y="0"/>
                          </a:lnTo>
                          <a:lnTo>
                            <a:pt x="0" y="30"/>
                          </a:lnTo>
                          <a:lnTo>
                            <a:pt x="49" y="36"/>
                          </a:lnTo>
                          <a:lnTo>
                            <a:pt x="61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4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290" y="1266"/>
                      <a:ext cx="31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8"/>
                        </a:cxn>
                        <a:cxn ang="0">
                          <a:pos x="10" y="0"/>
                        </a:cxn>
                        <a:cxn ang="0">
                          <a:pos x="0" y="28"/>
                        </a:cxn>
                        <a:cxn ang="0">
                          <a:pos x="47" y="36"/>
                        </a:cxn>
                        <a:cxn ang="0">
                          <a:pos x="59" y="8"/>
                        </a:cxn>
                      </a:cxnLst>
                      <a:rect l="0" t="0" r="r" b="b"/>
                      <a:pathLst>
                        <a:path w="60" h="37">
                          <a:moveTo>
                            <a:pt x="59" y="8"/>
                          </a:moveTo>
                          <a:lnTo>
                            <a:pt x="10" y="0"/>
                          </a:lnTo>
                          <a:lnTo>
                            <a:pt x="0" y="28"/>
                          </a:lnTo>
                          <a:lnTo>
                            <a:pt x="47" y="36"/>
                          </a:lnTo>
                          <a:lnTo>
                            <a:pt x="59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5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268" y="1239"/>
                      <a:ext cx="28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6"/>
                        </a:cxn>
                        <a:cxn ang="0">
                          <a:pos x="10" y="0"/>
                        </a:cxn>
                        <a:cxn ang="0">
                          <a:pos x="0" y="29"/>
                        </a:cxn>
                        <a:cxn ang="0">
                          <a:pos x="47" y="37"/>
                        </a:cxn>
                        <a:cxn ang="0">
                          <a:pos x="59" y="6"/>
                        </a:cxn>
                      </a:cxnLst>
                      <a:rect l="0" t="0" r="r" b="b"/>
                      <a:pathLst>
                        <a:path w="60" h="38">
                          <a:moveTo>
                            <a:pt x="59" y="6"/>
                          </a:moveTo>
                          <a:lnTo>
                            <a:pt x="10" y="0"/>
                          </a:lnTo>
                          <a:lnTo>
                            <a:pt x="0" y="29"/>
                          </a:lnTo>
                          <a:lnTo>
                            <a:pt x="47" y="37"/>
                          </a:lnTo>
                          <a:lnTo>
                            <a:pt x="59" y="6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6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259" y="1260"/>
                      <a:ext cx="29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59" y="8"/>
                        </a:cxn>
                        <a:cxn ang="0">
                          <a:pos x="10" y="0"/>
                        </a:cxn>
                        <a:cxn ang="0">
                          <a:pos x="0" y="28"/>
                        </a:cxn>
                        <a:cxn ang="0">
                          <a:pos x="47" y="36"/>
                        </a:cxn>
                        <a:cxn ang="0">
                          <a:pos x="59" y="8"/>
                        </a:cxn>
                      </a:cxnLst>
                      <a:rect l="0" t="0" r="r" b="b"/>
                      <a:pathLst>
                        <a:path w="60" h="37">
                          <a:moveTo>
                            <a:pt x="59" y="8"/>
                          </a:moveTo>
                          <a:lnTo>
                            <a:pt x="10" y="0"/>
                          </a:lnTo>
                          <a:lnTo>
                            <a:pt x="0" y="28"/>
                          </a:lnTo>
                          <a:lnTo>
                            <a:pt x="47" y="36"/>
                          </a:lnTo>
                          <a:lnTo>
                            <a:pt x="59" y="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3175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6507" name="Group 75"/>
                <p:cNvGrpSpPr>
                  <a:grpSpLocks/>
                </p:cNvGrpSpPr>
                <p:nvPr/>
              </p:nvGrpSpPr>
              <p:grpSpPr bwMode="auto">
                <a:xfrm>
                  <a:off x="686" y="2604"/>
                  <a:ext cx="565" cy="914"/>
                  <a:chOff x="516" y="612"/>
                  <a:chExt cx="626" cy="1012"/>
                </a:xfrm>
              </p:grpSpPr>
              <p:sp>
                <p:nvSpPr>
                  <p:cNvPr id="146508" name="Freeform 76"/>
                  <p:cNvSpPr>
                    <a:spLocks/>
                  </p:cNvSpPr>
                  <p:nvPr/>
                </p:nvSpPr>
                <p:spPr bwMode="auto">
                  <a:xfrm>
                    <a:off x="528" y="1365"/>
                    <a:ext cx="604" cy="259"/>
                  </a:xfrm>
                  <a:custGeom>
                    <a:avLst/>
                    <a:gdLst/>
                    <a:ahLst/>
                    <a:cxnLst>
                      <a:cxn ang="0">
                        <a:pos x="0" y="292"/>
                      </a:cxn>
                      <a:cxn ang="0">
                        <a:pos x="0" y="370"/>
                      </a:cxn>
                      <a:cxn ang="0">
                        <a:pos x="567" y="535"/>
                      </a:cxn>
                      <a:cxn ang="0">
                        <a:pos x="1251" y="92"/>
                      </a:cxn>
                      <a:cxn ang="0">
                        <a:pos x="1251" y="0"/>
                      </a:cxn>
                    </a:cxnLst>
                    <a:rect l="0" t="0" r="r" b="b"/>
                    <a:pathLst>
                      <a:path w="1252" h="536">
                        <a:moveTo>
                          <a:pt x="0" y="292"/>
                        </a:moveTo>
                        <a:lnTo>
                          <a:pt x="0" y="370"/>
                        </a:lnTo>
                        <a:lnTo>
                          <a:pt x="567" y="535"/>
                        </a:lnTo>
                        <a:lnTo>
                          <a:pt x="1251" y="92"/>
                        </a:lnTo>
                        <a:lnTo>
                          <a:pt x="1251" y="0"/>
                        </a:lnTo>
                      </a:path>
                    </a:pathLst>
                  </a:custGeom>
                  <a:solidFill>
                    <a:srgbClr val="969696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09" name="Freeform 77"/>
                  <p:cNvSpPr>
                    <a:spLocks/>
                  </p:cNvSpPr>
                  <p:nvPr/>
                </p:nvSpPr>
                <p:spPr bwMode="auto">
                  <a:xfrm>
                    <a:off x="518" y="612"/>
                    <a:ext cx="623" cy="217"/>
                  </a:xfrm>
                  <a:custGeom>
                    <a:avLst/>
                    <a:gdLst/>
                    <a:ahLst/>
                    <a:cxnLst>
                      <a:cxn ang="0">
                        <a:pos x="0" y="307"/>
                      </a:cxn>
                      <a:cxn ang="0">
                        <a:pos x="577" y="448"/>
                      </a:cxn>
                      <a:cxn ang="0">
                        <a:pos x="1290" y="127"/>
                      </a:cxn>
                      <a:cxn ang="0">
                        <a:pos x="727" y="0"/>
                      </a:cxn>
                      <a:cxn ang="0">
                        <a:pos x="0" y="307"/>
                      </a:cxn>
                    </a:cxnLst>
                    <a:rect l="0" t="0" r="r" b="b"/>
                    <a:pathLst>
                      <a:path w="1291" h="449">
                        <a:moveTo>
                          <a:pt x="0" y="307"/>
                        </a:moveTo>
                        <a:lnTo>
                          <a:pt x="577" y="448"/>
                        </a:lnTo>
                        <a:lnTo>
                          <a:pt x="1290" y="127"/>
                        </a:lnTo>
                        <a:lnTo>
                          <a:pt x="727" y="0"/>
                        </a:lnTo>
                        <a:lnTo>
                          <a:pt x="0" y="307"/>
                        </a:lnTo>
                      </a:path>
                    </a:pathLst>
                  </a:custGeom>
                  <a:solidFill>
                    <a:srgbClr val="EAEAEA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0" name="Freeform 78"/>
                  <p:cNvSpPr>
                    <a:spLocks/>
                  </p:cNvSpPr>
                  <p:nvPr/>
                </p:nvSpPr>
                <p:spPr bwMode="auto">
                  <a:xfrm>
                    <a:off x="790" y="672"/>
                    <a:ext cx="352" cy="927"/>
                  </a:xfrm>
                  <a:custGeom>
                    <a:avLst/>
                    <a:gdLst/>
                    <a:ahLst/>
                    <a:cxnLst>
                      <a:cxn ang="0">
                        <a:pos x="0" y="328"/>
                      </a:cxn>
                      <a:cxn ang="0">
                        <a:pos x="4" y="1915"/>
                      </a:cxn>
                      <a:cxn ang="0">
                        <a:pos x="728" y="1456"/>
                      </a:cxn>
                      <a:cxn ang="0">
                        <a:pos x="728" y="0"/>
                      </a:cxn>
                      <a:cxn ang="0">
                        <a:pos x="0" y="328"/>
                      </a:cxn>
                    </a:cxnLst>
                    <a:rect l="0" t="0" r="r" b="b"/>
                    <a:pathLst>
                      <a:path w="729" h="1916">
                        <a:moveTo>
                          <a:pt x="0" y="328"/>
                        </a:moveTo>
                        <a:lnTo>
                          <a:pt x="4" y="1915"/>
                        </a:lnTo>
                        <a:lnTo>
                          <a:pt x="728" y="1456"/>
                        </a:lnTo>
                        <a:lnTo>
                          <a:pt x="728" y="0"/>
                        </a:lnTo>
                        <a:lnTo>
                          <a:pt x="0" y="328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B2B2B2"/>
                      </a:gs>
                      <a:gs pos="100000">
                        <a:srgbClr val="B2B2B2">
                          <a:gamma/>
                          <a:tint val="34118"/>
                          <a:invGamma/>
                        </a:srgbClr>
                      </a:gs>
                    </a:gsLst>
                    <a:path path="rect">
                      <a:fillToRect l="100000" t="100000"/>
                    </a:path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1" name="Freeform 79"/>
                  <p:cNvSpPr>
                    <a:spLocks/>
                  </p:cNvSpPr>
                  <p:nvPr/>
                </p:nvSpPr>
                <p:spPr bwMode="auto">
                  <a:xfrm>
                    <a:off x="516" y="760"/>
                    <a:ext cx="278" cy="834"/>
                  </a:xfrm>
                  <a:custGeom>
                    <a:avLst/>
                    <a:gdLst/>
                    <a:ahLst/>
                    <a:cxnLst>
                      <a:cxn ang="0">
                        <a:pos x="576" y="140"/>
                      </a:cxn>
                      <a:cxn ang="0">
                        <a:pos x="576" y="1727"/>
                      </a:cxn>
                      <a:cxn ang="0">
                        <a:pos x="0" y="1568"/>
                      </a:cxn>
                      <a:cxn ang="0">
                        <a:pos x="0" y="0"/>
                      </a:cxn>
                      <a:cxn ang="0">
                        <a:pos x="576" y="140"/>
                      </a:cxn>
                    </a:cxnLst>
                    <a:rect l="0" t="0" r="r" b="b"/>
                    <a:pathLst>
                      <a:path w="577" h="1728">
                        <a:moveTo>
                          <a:pt x="576" y="140"/>
                        </a:moveTo>
                        <a:lnTo>
                          <a:pt x="576" y="1727"/>
                        </a:lnTo>
                        <a:lnTo>
                          <a:pt x="0" y="1568"/>
                        </a:lnTo>
                        <a:lnTo>
                          <a:pt x="0" y="0"/>
                        </a:lnTo>
                        <a:lnTo>
                          <a:pt x="576" y="14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B2B2B2">
                          <a:gamma/>
                          <a:tint val="23529"/>
                          <a:invGamma/>
                        </a:srgbClr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555" y="1462"/>
                    <a:ext cx="19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548" y="801"/>
                    <a:ext cx="31" cy="17"/>
                  </a:xfrm>
                  <a:prstGeom prst="ellipse">
                    <a:avLst/>
                  </a:prstGeom>
                  <a:solidFill>
                    <a:srgbClr val="D6009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555" y="1424"/>
                    <a:ext cx="19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555" y="1386"/>
                    <a:ext cx="192" cy="52"/>
                  </a:xfrm>
                  <a:prstGeom prst="line">
                    <a:avLst/>
                  </a:prstGeom>
                  <a:noFill/>
                  <a:ln w="6350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6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555" y="1349"/>
                    <a:ext cx="19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7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555" y="1310"/>
                    <a:ext cx="19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8" name="Freeform 86"/>
                  <p:cNvSpPr>
                    <a:spLocks/>
                  </p:cNvSpPr>
                  <p:nvPr/>
                </p:nvSpPr>
                <p:spPr bwMode="auto">
                  <a:xfrm>
                    <a:off x="558" y="946"/>
                    <a:ext cx="190" cy="355"/>
                  </a:xfrm>
                  <a:custGeom>
                    <a:avLst/>
                    <a:gdLst/>
                    <a:ahLst/>
                    <a:cxnLst>
                      <a:cxn ang="0">
                        <a:pos x="0" y="628"/>
                      </a:cxn>
                      <a:cxn ang="0">
                        <a:pos x="396" y="732"/>
                      </a:cxn>
                      <a:cxn ang="0">
                        <a:pos x="396" y="0"/>
                      </a:cxn>
                    </a:cxnLst>
                    <a:rect l="0" t="0" r="r" b="b"/>
                    <a:pathLst>
                      <a:path w="397" h="733">
                        <a:moveTo>
                          <a:pt x="0" y="628"/>
                        </a:moveTo>
                        <a:lnTo>
                          <a:pt x="396" y="732"/>
                        </a:lnTo>
                        <a:lnTo>
                          <a:pt x="396" y="0"/>
                        </a:lnTo>
                      </a:path>
                    </a:pathLst>
                  </a:custGeom>
                  <a:noFill/>
                  <a:ln w="3175" cap="rnd" cmpd="sng">
                    <a:solidFill>
                      <a:srgbClr val="67676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19" name="Freeform 87"/>
                  <p:cNvSpPr>
                    <a:spLocks/>
                  </p:cNvSpPr>
                  <p:nvPr/>
                </p:nvSpPr>
                <p:spPr bwMode="auto">
                  <a:xfrm>
                    <a:off x="538" y="876"/>
                    <a:ext cx="218" cy="618"/>
                  </a:xfrm>
                  <a:custGeom>
                    <a:avLst/>
                    <a:gdLst/>
                    <a:ahLst/>
                    <a:cxnLst>
                      <a:cxn ang="0">
                        <a:pos x="452" y="105"/>
                      </a:cxn>
                      <a:cxn ang="0">
                        <a:pos x="0" y="0"/>
                      </a:cxn>
                      <a:cxn ang="0">
                        <a:pos x="0" y="1277"/>
                      </a:cxn>
                    </a:cxnLst>
                    <a:rect l="0" t="0" r="r" b="b"/>
                    <a:pathLst>
                      <a:path w="453" h="1278">
                        <a:moveTo>
                          <a:pt x="452" y="105"/>
                        </a:moveTo>
                        <a:lnTo>
                          <a:pt x="0" y="0"/>
                        </a:lnTo>
                        <a:lnTo>
                          <a:pt x="0" y="1277"/>
                        </a:lnTo>
                      </a:path>
                    </a:pathLst>
                  </a:custGeom>
                  <a:noFill/>
                  <a:ln w="6350" cap="rnd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0" name="Freeform 88"/>
                  <p:cNvSpPr>
                    <a:spLocks/>
                  </p:cNvSpPr>
                  <p:nvPr/>
                </p:nvSpPr>
                <p:spPr bwMode="auto">
                  <a:xfrm>
                    <a:off x="552" y="899"/>
                    <a:ext cx="194" cy="352"/>
                  </a:xfrm>
                  <a:custGeom>
                    <a:avLst/>
                    <a:gdLst/>
                    <a:ahLst/>
                    <a:cxnLst>
                      <a:cxn ang="0">
                        <a:pos x="401" y="96"/>
                      </a:cxn>
                      <a:cxn ang="0">
                        <a:pos x="0" y="0"/>
                      </a:cxn>
                      <a:cxn ang="0">
                        <a:pos x="0" y="725"/>
                      </a:cxn>
                    </a:cxnLst>
                    <a:rect l="0" t="0" r="r" b="b"/>
                    <a:pathLst>
                      <a:path w="402" h="726">
                        <a:moveTo>
                          <a:pt x="401" y="96"/>
                        </a:moveTo>
                        <a:lnTo>
                          <a:pt x="0" y="0"/>
                        </a:lnTo>
                        <a:lnTo>
                          <a:pt x="0" y="725"/>
                        </a:lnTo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1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553" y="980"/>
                    <a:ext cx="187" cy="43"/>
                  </a:xfrm>
                  <a:prstGeom prst="line">
                    <a:avLst/>
                  </a:prstGeom>
                  <a:noFill/>
                  <a:ln w="3175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2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553" y="1055"/>
                    <a:ext cx="189" cy="43"/>
                  </a:xfrm>
                  <a:prstGeom prst="line">
                    <a:avLst/>
                  </a:prstGeom>
                  <a:noFill/>
                  <a:ln w="3175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553" y="1148"/>
                    <a:ext cx="180" cy="43"/>
                  </a:xfrm>
                  <a:prstGeom prst="line">
                    <a:avLst/>
                  </a:prstGeom>
                  <a:noFill/>
                  <a:ln w="3175">
                    <a:solidFill>
                      <a:srgbClr val="676767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4" name="Freeform 92"/>
                  <p:cNvSpPr>
                    <a:spLocks/>
                  </p:cNvSpPr>
                  <p:nvPr/>
                </p:nvSpPr>
                <p:spPr bwMode="auto">
                  <a:xfrm>
                    <a:off x="609" y="943"/>
                    <a:ext cx="74" cy="4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8"/>
                      </a:cxn>
                      <a:cxn ang="0">
                        <a:pos x="151" y="81"/>
                      </a:cxn>
                      <a:cxn ang="0">
                        <a:pos x="151" y="3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52" h="82">
                        <a:moveTo>
                          <a:pt x="0" y="0"/>
                        </a:moveTo>
                        <a:lnTo>
                          <a:pt x="0" y="48"/>
                        </a:lnTo>
                        <a:lnTo>
                          <a:pt x="151" y="81"/>
                        </a:lnTo>
                        <a:lnTo>
                          <a:pt x="151" y="3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A9A9A9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80" y="949"/>
                    <a:ext cx="138" cy="30"/>
                  </a:xfrm>
                  <a:prstGeom prst="line">
                    <a:avLst/>
                  </a:prstGeom>
                  <a:noFill/>
                  <a:ln w="6350">
                    <a:solidFill>
                      <a:srgbClr val="919191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6" name="Freeform 94"/>
                  <p:cNvSpPr>
                    <a:spLocks/>
                  </p:cNvSpPr>
                  <p:nvPr/>
                </p:nvSpPr>
                <p:spPr bwMode="auto">
                  <a:xfrm>
                    <a:off x="566" y="1086"/>
                    <a:ext cx="167" cy="75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0"/>
                      </a:cxn>
                      <a:cxn ang="0">
                        <a:pos x="350" y="93"/>
                      </a:cxn>
                      <a:cxn ang="0">
                        <a:pos x="350" y="182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351" h="183">
                        <a:moveTo>
                          <a:pt x="0" y="85"/>
                        </a:moveTo>
                        <a:lnTo>
                          <a:pt x="0" y="0"/>
                        </a:lnTo>
                        <a:lnTo>
                          <a:pt x="350" y="93"/>
                        </a:lnTo>
                        <a:lnTo>
                          <a:pt x="350" y="182"/>
                        </a:lnTo>
                        <a:lnTo>
                          <a:pt x="0" y="85"/>
                        </a:lnTo>
                      </a:path>
                    </a:pathLst>
                  </a:custGeom>
                  <a:solidFill>
                    <a:srgbClr val="B2B2B2"/>
                  </a:solidFill>
                  <a:ln w="3175" cap="rnd" cmpd="sng">
                    <a:solidFill>
                      <a:srgbClr val="67676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7" name="Freeform 95"/>
                  <p:cNvSpPr>
                    <a:spLocks/>
                  </p:cNvSpPr>
                  <p:nvPr/>
                </p:nvSpPr>
                <p:spPr bwMode="auto">
                  <a:xfrm>
                    <a:off x="566" y="1179"/>
                    <a:ext cx="167" cy="8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0"/>
                      </a:cxn>
                      <a:cxn ang="0">
                        <a:pos x="350" y="93"/>
                      </a:cxn>
                      <a:cxn ang="0">
                        <a:pos x="350" y="181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351" h="182">
                        <a:moveTo>
                          <a:pt x="0" y="85"/>
                        </a:moveTo>
                        <a:lnTo>
                          <a:pt x="0" y="0"/>
                        </a:lnTo>
                        <a:lnTo>
                          <a:pt x="350" y="93"/>
                        </a:lnTo>
                        <a:lnTo>
                          <a:pt x="350" y="181"/>
                        </a:lnTo>
                        <a:lnTo>
                          <a:pt x="0" y="85"/>
                        </a:lnTo>
                      </a:path>
                    </a:pathLst>
                  </a:custGeom>
                  <a:solidFill>
                    <a:srgbClr val="B2B2B2"/>
                  </a:solidFill>
                  <a:ln w="3175" cap="rnd" cmpd="sng">
                    <a:solidFill>
                      <a:srgbClr val="67676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8" name="Freeform 96"/>
                  <p:cNvSpPr>
                    <a:spLocks/>
                  </p:cNvSpPr>
                  <p:nvPr/>
                </p:nvSpPr>
                <p:spPr bwMode="auto">
                  <a:xfrm>
                    <a:off x="563" y="1002"/>
                    <a:ext cx="170" cy="77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0"/>
                      </a:cxn>
                      <a:cxn ang="0">
                        <a:pos x="350" y="93"/>
                      </a:cxn>
                      <a:cxn ang="0">
                        <a:pos x="350" y="181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351" h="182">
                        <a:moveTo>
                          <a:pt x="0" y="85"/>
                        </a:moveTo>
                        <a:lnTo>
                          <a:pt x="0" y="0"/>
                        </a:lnTo>
                        <a:lnTo>
                          <a:pt x="350" y="93"/>
                        </a:lnTo>
                        <a:lnTo>
                          <a:pt x="350" y="181"/>
                        </a:lnTo>
                        <a:lnTo>
                          <a:pt x="0" y="85"/>
                        </a:lnTo>
                      </a:path>
                    </a:pathLst>
                  </a:custGeom>
                  <a:solidFill>
                    <a:srgbClr val="B2B2B2"/>
                  </a:solidFill>
                  <a:ln w="3175" cap="rnd" cmpd="sng">
                    <a:solidFill>
                      <a:srgbClr val="676767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29" name="Line 9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85" y="1049"/>
                    <a:ext cx="33" cy="8"/>
                  </a:xfrm>
                  <a:prstGeom prst="line">
                    <a:avLst/>
                  </a:prstGeom>
                  <a:noFill/>
                  <a:ln w="95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27432" rIns="91440" bIns="27432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30" name="Line 9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85" y="1131"/>
                    <a:ext cx="33" cy="7"/>
                  </a:xfrm>
                  <a:prstGeom prst="line">
                    <a:avLst/>
                  </a:prstGeom>
                  <a:noFill/>
                  <a:ln w="95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27432" rIns="91440" bIns="27432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6531" name="Line 9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85" y="1230"/>
                    <a:ext cx="33" cy="8"/>
                  </a:xfrm>
                  <a:prstGeom prst="line">
                    <a:avLst/>
                  </a:prstGeom>
                  <a:noFill/>
                  <a:ln w="9525">
                    <a:solidFill>
                      <a:srgbClr val="D60093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27432" rIns="91440" bIns="27432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46532" name="AutoShape 100"/>
              <p:cNvSpPr>
                <a:spLocks noChangeArrowheads="1"/>
              </p:cNvSpPr>
              <p:nvPr/>
            </p:nvSpPr>
            <p:spPr bwMode="auto">
              <a:xfrm rot="5400000" flipV="1">
                <a:off x="4372" y="3405"/>
                <a:ext cx="572" cy="77"/>
              </a:xfrm>
              <a:prstGeom prst="homePlate">
                <a:avLst>
                  <a:gd name="adj" fmla="val 74045"/>
                </a:avLst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6533" name="Group 101"/>
              <p:cNvGrpSpPr>
                <a:grpSpLocks/>
              </p:cNvGrpSpPr>
              <p:nvPr/>
            </p:nvGrpSpPr>
            <p:grpSpPr bwMode="auto">
              <a:xfrm>
                <a:off x="4340" y="2746"/>
                <a:ext cx="604" cy="667"/>
                <a:chOff x="1114" y="2441"/>
                <a:chExt cx="1064" cy="1173"/>
              </a:xfrm>
            </p:grpSpPr>
            <p:sp>
              <p:nvSpPr>
                <p:cNvPr id="146534" name="Freeform 102"/>
                <p:cNvSpPr>
                  <a:spLocks noChangeAspect="1"/>
                </p:cNvSpPr>
                <p:nvPr/>
              </p:nvSpPr>
              <p:spPr bwMode="auto">
                <a:xfrm>
                  <a:off x="1784" y="3203"/>
                  <a:ext cx="357" cy="411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265" y="0"/>
                    </a:cxn>
                    <a:cxn ang="0">
                      <a:pos x="265" y="130"/>
                    </a:cxn>
                    <a:cxn ang="0">
                      <a:pos x="2" y="305"/>
                    </a:cxn>
                  </a:cxnLst>
                  <a:rect l="0" t="0" r="r" b="b"/>
                  <a:pathLst>
                    <a:path w="265" h="305">
                      <a:moveTo>
                        <a:pt x="0" y="158"/>
                      </a:moveTo>
                      <a:lnTo>
                        <a:pt x="265" y="0"/>
                      </a:lnTo>
                      <a:lnTo>
                        <a:pt x="265" y="130"/>
                      </a:lnTo>
                      <a:lnTo>
                        <a:pt x="2" y="305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35" name="Freeform 103"/>
                <p:cNvSpPr>
                  <a:spLocks noChangeAspect="1"/>
                </p:cNvSpPr>
                <p:nvPr/>
              </p:nvSpPr>
              <p:spPr bwMode="auto">
                <a:xfrm>
                  <a:off x="1114" y="3058"/>
                  <a:ext cx="1027" cy="358"/>
                </a:xfrm>
                <a:custGeom>
                  <a:avLst/>
                  <a:gdLst/>
                  <a:ahLst/>
                  <a:cxnLst>
                    <a:cxn ang="0">
                      <a:pos x="497" y="265"/>
                    </a:cxn>
                    <a:cxn ang="0">
                      <a:pos x="0" y="131"/>
                    </a:cxn>
                    <a:cxn ang="0">
                      <a:pos x="278" y="0"/>
                    </a:cxn>
                    <a:cxn ang="0">
                      <a:pos x="761" y="107"/>
                    </a:cxn>
                    <a:cxn ang="0">
                      <a:pos x="500" y="263"/>
                    </a:cxn>
                  </a:cxnLst>
                  <a:rect l="0" t="0" r="r" b="b"/>
                  <a:pathLst>
                    <a:path w="761" h="265">
                      <a:moveTo>
                        <a:pt x="497" y="265"/>
                      </a:moveTo>
                      <a:lnTo>
                        <a:pt x="0" y="131"/>
                      </a:lnTo>
                      <a:lnTo>
                        <a:pt x="278" y="0"/>
                      </a:lnTo>
                      <a:lnTo>
                        <a:pt x="761" y="107"/>
                      </a:lnTo>
                      <a:lnTo>
                        <a:pt x="500" y="26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36" name="Freeform 104"/>
                <p:cNvSpPr>
                  <a:spLocks noChangeAspect="1"/>
                </p:cNvSpPr>
                <p:nvPr/>
              </p:nvSpPr>
              <p:spPr bwMode="auto">
                <a:xfrm>
                  <a:off x="1114" y="3234"/>
                  <a:ext cx="673" cy="38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192"/>
                    </a:cxn>
                    <a:cxn ang="0">
                      <a:pos x="690" y="390"/>
                    </a:cxn>
                    <a:cxn ang="0">
                      <a:pos x="690" y="18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90" h="390">
                      <a:moveTo>
                        <a:pt x="0" y="5"/>
                      </a:moveTo>
                      <a:lnTo>
                        <a:pt x="0" y="192"/>
                      </a:lnTo>
                      <a:lnTo>
                        <a:pt x="690" y="390"/>
                      </a:lnTo>
                      <a:lnTo>
                        <a:pt x="690" y="185"/>
                      </a:lnTo>
                      <a:lnTo>
                        <a:pt x="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37" name="Freeform 105"/>
                <p:cNvSpPr>
                  <a:spLocks/>
                </p:cNvSpPr>
                <p:nvPr/>
              </p:nvSpPr>
              <p:spPr bwMode="auto">
                <a:xfrm>
                  <a:off x="1288" y="3031"/>
                  <a:ext cx="750" cy="316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38" y="0"/>
                    </a:cxn>
                    <a:cxn ang="0">
                      <a:pos x="556" y="91"/>
                    </a:cxn>
                    <a:cxn ang="0">
                      <a:pos x="556" y="108"/>
                    </a:cxn>
                    <a:cxn ang="0">
                      <a:pos x="334" y="235"/>
                    </a:cxn>
                    <a:cxn ang="0">
                      <a:pos x="0" y="148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556" h="235">
                      <a:moveTo>
                        <a:pt x="0" y="128"/>
                      </a:moveTo>
                      <a:lnTo>
                        <a:pt x="238" y="0"/>
                      </a:lnTo>
                      <a:lnTo>
                        <a:pt x="556" y="91"/>
                      </a:lnTo>
                      <a:lnTo>
                        <a:pt x="556" y="108"/>
                      </a:lnTo>
                      <a:lnTo>
                        <a:pt x="334" y="235"/>
                      </a:lnTo>
                      <a:lnTo>
                        <a:pt x="0" y="148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38" name="Freeform 106"/>
                <p:cNvSpPr>
                  <a:spLocks/>
                </p:cNvSpPr>
                <p:nvPr/>
              </p:nvSpPr>
              <p:spPr bwMode="auto">
                <a:xfrm>
                  <a:off x="1297" y="3038"/>
                  <a:ext cx="725" cy="280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327" y="208"/>
                    </a:cxn>
                    <a:cxn ang="0">
                      <a:pos x="538" y="86"/>
                    </a:cxn>
                    <a:cxn ang="0">
                      <a:pos x="233" y="0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538" h="208">
                      <a:moveTo>
                        <a:pt x="0" y="124"/>
                      </a:moveTo>
                      <a:lnTo>
                        <a:pt x="327" y="208"/>
                      </a:lnTo>
                      <a:lnTo>
                        <a:pt x="538" y="86"/>
                      </a:lnTo>
                      <a:lnTo>
                        <a:pt x="233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635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39" name="Oval 107"/>
                <p:cNvSpPr>
                  <a:spLocks noChangeArrowheads="1"/>
                </p:cNvSpPr>
                <p:nvPr/>
              </p:nvSpPr>
              <p:spPr bwMode="auto">
                <a:xfrm>
                  <a:off x="1478" y="3105"/>
                  <a:ext cx="377" cy="152"/>
                </a:xfrm>
                <a:prstGeom prst="ellipse">
                  <a:avLst/>
                </a:prstGeom>
                <a:solidFill>
                  <a:srgbClr val="B2B2B2"/>
                </a:solidFill>
                <a:ln w="3175" cap="rnd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0" name="Freeform 108"/>
                <p:cNvSpPr>
                  <a:spLocks/>
                </p:cNvSpPr>
                <p:nvPr/>
              </p:nvSpPr>
              <p:spPr bwMode="auto">
                <a:xfrm>
                  <a:off x="1271" y="3110"/>
                  <a:ext cx="611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36"/>
                    </a:cxn>
                    <a:cxn ang="0">
                      <a:pos x="574" y="180"/>
                    </a:cxn>
                    <a:cxn ang="0">
                      <a:pos x="646" y="158"/>
                    </a:cxn>
                  </a:cxnLst>
                  <a:rect l="0" t="0" r="r" b="b"/>
                  <a:pathLst>
                    <a:path w="646" h="180">
                      <a:moveTo>
                        <a:pt x="0" y="0"/>
                      </a:moveTo>
                      <a:lnTo>
                        <a:pt x="20" y="36"/>
                      </a:lnTo>
                      <a:lnTo>
                        <a:pt x="574" y="180"/>
                      </a:lnTo>
                      <a:lnTo>
                        <a:pt x="646" y="158"/>
                      </a:lnTo>
                    </a:path>
                  </a:pathLst>
                </a:custGeom>
                <a:solidFill>
                  <a:srgbClr val="B2B2B2"/>
                </a:solidFill>
                <a:ln w="3175" cap="rnd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1" name="Freeform 109"/>
                <p:cNvSpPr>
                  <a:spLocks noChangeAspect="1"/>
                </p:cNvSpPr>
                <p:nvPr/>
              </p:nvSpPr>
              <p:spPr bwMode="auto">
                <a:xfrm>
                  <a:off x="1417" y="2441"/>
                  <a:ext cx="761" cy="701"/>
                </a:xfrm>
                <a:custGeom>
                  <a:avLst/>
                  <a:gdLst/>
                  <a:ahLst/>
                  <a:cxnLst>
                    <a:cxn ang="0">
                      <a:pos x="620" y="746"/>
                    </a:cxn>
                    <a:cxn ang="0">
                      <a:pos x="808" y="525"/>
                    </a:cxn>
                    <a:cxn ang="0">
                      <a:pos x="808" y="106"/>
                    </a:cxn>
                    <a:cxn ang="0">
                      <a:pos x="336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808" h="746">
                      <a:moveTo>
                        <a:pt x="620" y="746"/>
                      </a:moveTo>
                      <a:lnTo>
                        <a:pt x="808" y="525"/>
                      </a:lnTo>
                      <a:lnTo>
                        <a:pt x="808" y="106"/>
                      </a:lnTo>
                      <a:lnTo>
                        <a:pt x="336" y="0"/>
                      </a:lnTo>
                      <a:lnTo>
                        <a:pt x="0" y="48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2" name="Freeform 110"/>
                <p:cNvSpPr>
                  <a:spLocks noChangeAspect="1"/>
                </p:cNvSpPr>
                <p:nvPr/>
              </p:nvSpPr>
              <p:spPr bwMode="auto">
                <a:xfrm>
                  <a:off x="1892" y="2596"/>
                  <a:ext cx="152" cy="682"/>
                </a:xfrm>
                <a:custGeom>
                  <a:avLst/>
                  <a:gdLst/>
                  <a:ahLst/>
                  <a:cxnLst>
                    <a:cxn ang="0">
                      <a:pos x="0" y="644"/>
                    </a:cxn>
                    <a:cxn ang="0">
                      <a:pos x="0" y="79"/>
                    </a:cxn>
                    <a:cxn ang="0">
                      <a:pos x="144" y="0"/>
                    </a:cxn>
                    <a:cxn ang="0">
                      <a:pos x="144" y="554"/>
                    </a:cxn>
                    <a:cxn ang="0">
                      <a:pos x="0" y="644"/>
                    </a:cxn>
                  </a:cxnLst>
                  <a:rect l="0" t="0" r="r" b="b"/>
                  <a:pathLst>
                    <a:path w="144" h="644">
                      <a:moveTo>
                        <a:pt x="0" y="644"/>
                      </a:moveTo>
                      <a:lnTo>
                        <a:pt x="0" y="79"/>
                      </a:lnTo>
                      <a:lnTo>
                        <a:pt x="144" y="0"/>
                      </a:lnTo>
                      <a:lnTo>
                        <a:pt x="144" y="554"/>
                      </a:lnTo>
                      <a:lnTo>
                        <a:pt x="0" y="644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3" name="Freeform 111"/>
                <p:cNvSpPr>
                  <a:spLocks noChangeAspect="1"/>
                </p:cNvSpPr>
                <p:nvPr/>
              </p:nvSpPr>
              <p:spPr bwMode="auto">
                <a:xfrm>
                  <a:off x="1215" y="2449"/>
                  <a:ext cx="829" cy="232"/>
                </a:xfrm>
                <a:custGeom>
                  <a:avLst/>
                  <a:gdLst/>
                  <a:ahLst/>
                  <a:cxnLst>
                    <a:cxn ang="0">
                      <a:pos x="638" y="219"/>
                    </a:cxn>
                    <a:cxn ang="0">
                      <a:pos x="0" y="67"/>
                    </a:cxn>
                    <a:cxn ang="0">
                      <a:pos x="160" y="0"/>
                    </a:cxn>
                    <a:cxn ang="0">
                      <a:pos x="782" y="139"/>
                    </a:cxn>
                    <a:cxn ang="0">
                      <a:pos x="638" y="219"/>
                    </a:cxn>
                  </a:cxnLst>
                  <a:rect l="0" t="0" r="r" b="b"/>
                  <a:pathLst>
                    <a:path w="782" h="219">
                      <a:moveTo>
                        <a:pt x="638" y="219"/>
                      </a:moveTo>
                      <a:lnTo>
                        <a:pt x="0" y="67"/>
                      </a:lnTo>
                      <a:lnTo>
                        <a:pt x="160" y="0"/>
                      </a:lnTo>
                      <a:lnTo>
                        <a:pt x="782" y="139"/>
                      </a:lnTo>
                      <a:lnTo>
                        <a:pt x="638" y="219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4" name="Freeform 112"/>
                <p:cNvSpPr>
                  <a:spLocks noChangeAspect="1"/>
                </p:cNvSpPr>
                <p:nvPr/>
              </p:nvSpPr>
              <p:spPr bwMode="auto">
                <a:xfrm>
                  <a:off x="1215" y="2517"/>
                  <a:ext cx="677" cy="764"/>
                </a:xfrm>
                <a:custGeom>
                  <a:avLst/>
                  <a:gdLst/>
                  <a:ahLst/>
                  <a:cxnLst>
                    <a:cxn ang="0">
                      <a:pos x="671" y="753"/>
                    </a:cxn>
                    <a:cxn ang="0">
                      <a:pos x="671" y="160"/>
                    </a:cxn>
                    <a:cxn ang="0">
                      <a:pos x="0" y="0"/>
                    </a:cxn>
                    <a:cxn ang="0">
                      <a:pos x="0" y="578"/>
                    </a:cxn>
                    <a:cxn ang="0">
                      <a:pos x="671" y="753"/>
                    </a:cxn>
                  </a:cxnLst>
                  <a:rect l="0" t="0" r="r" b="b"/>
                  <a:pathLst>
                    <a:path w="672" h="754">
                      <a:moveTo>
                        <a:pt x="671" y="753"/>
                      </a:moveTo>
                      <a:lnTo>
                        <a:pt x="671" y="160"/>
                      </a:ln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671" y="75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5" name="Freeform 113"/>
                <p:cNvSpPr>
                  <a:spLocks noChangeAspect="1"/>
                </p:cNvSpPr>
                <p:nvPr/>
              </p:nvSpPr>
              <p:spPr bwMode="auto">
                <a:xfrm>
                  <a:off x="1268" y="2585"/>
                  <a:ext cx="573" cy="625"/>
                </a:xfrm>
                <a:custGeom>
                  <a:avLst/>
                  <a:gdLst/>
                  <a:ahLst/>
                  <a:cxnLst>
                    <a:cxn ang="0">
                      <a:pos x="490" y="548"/>
                    </a:cxn>
                    <a:cxn ang="0">
                      <a:pos x="490" y="117"/>
                    </a:cxn>
                    <a:cxn ang="0">
                      <a:pos x="0" y="0"/>
                    </a:cxn>
                    <a:cxn ang="0">
                      <a:pos x="0" y="424"/>
                    </a:cxn>
                    <a:cxn ang="0">
                      <a:pos x="490" y="548"/>
                    </a:cxn>
                  </a:cxnLst>
                  <a:rect l="0" t="0" r="r" b="b"/>
                  <a:pathLst>
                    <a:path w="491" h="549">
                      <a:moveTo>
                        <a:pt x="490" y="548"/>
                      </a:moveTo>
                      <a:lnTo>
                        <a:pt x="490" y="117"/>
                      </a:ln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490" y="548"/>
                      </a:lnTo>
                    </a:path>
                  </a:pathLst>
                </a:custGeom>
                <a:solidFill>
                  <a:srgbClr val="CECECE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6546" name="Freeform 114"/>
                <p:cNvSpPr>
                  <a:spLocks/>
                </p:cNvSpPr>
                <p:nvPr/>
              </p:nvSpPr>
              <p:spPr bwMode="auto">
                <a:xfrm>
                  <a:off x="1303" y="2627"/>
                  <a:ext cx="501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4"/>
                    </a:cxn>
                    <a:cxn ang="0">
                      <a:pos x="542" y="592"/>
                    </a:cxn>
                    <a:cxn ang="0">
                      <a:pos x="542" y="1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2" h="592">
                      <a:moveTo>
                        <a:pt x="0" y="0"/>
                      </a:moveTo>
                      <a:lnTo>
                        <a:pt x="0" y="454"/>
                      </a:lnTo>
                      <a:lnTo>
                        <a:pt x="542" y="592"/>
                      </a:lnTo>
                      <a:lnTo>
                        <a:pt x="542" y="1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18FFD"/>
                    </a:gs>
                    <a:gs pos="100000">
                      <a:srgbClr val="618FFD">
                        <a:gamma/>
                        <a:shade val="75294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3175" cap="flat" cmpd="sng">
                  <a:solidFill>
                    <a:srgbClr val="77777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EAEAEA"/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Топология сети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Общая схема соединения компьютеров в локальные сети называется </a:t>
            </a:r>
            <a:r>
              <a:rPr lang="ru-RU" u="sng" dirty="0" smtClean="0"/>
              <a:t>топологией сети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18788" name="Picture 4" descr="a22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941888"/>
            <a:ext cx="28082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9" name="Picture 5" descr="a22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857496"/>
            <a:ext cx="252095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0" name="Picture 6" descr="a22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868863"/>
            <a:ext cx="25193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50825" y="4365625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folHlink"/>
                </a:solidFill>
              </a:rPr>
              <a:t>шина</a:t>
            </a:r>
            <a:r>
              <a:rPr lang="ru-RU"/>
              <a:t> 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916238" y="3284538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folHlink"/>
                </a:solidFill>
              </a:rPr>
              <a:t>звезда</a:t>
            </a:r>
            <a:r>
              <a:rPr lang="ru-RU"/>
              <a:t> 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7235825" y="4076700"/>
            <a:ext cx="1368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folHlink"/>
                </a:solidFill>
              </a:rPr>
              <a:t>кольцо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Региональные компьютерные сети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Локальные сети не позволяют обеспечить совместный доступ к информации пользователям, находящимся, например, в различных частях города. На помощь приходят региональные сети, объединяющие компьютеры в пределах одного региона (города, страны, континента).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Корпоративные компьютерные сети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Многие организации, заинтересованные в защите информации от несанкционированного доступа (например, военные, банковские и пр.), создают собственные, так называемые корпоративные сети. Корпоративная сеть может объединять тысячи и десятки тысяч компьютеров, размещенных в различных странах и городах (в качестве примера можно привести сеть корпорации Microsoft, MSN).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IP</a:t>
            </a:r>
            <a:r>
              <a:rPr lang="ru-RU" b="1" dirty="0" smtClean="0"/>
              <a:t>-адресация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Чтобы обеспечить пересылку данных по сети, необходимо иметь возможность однозначно идентифицировать каждый узел, подключенный к сети. Это возможно с помощью </a:t>
            </a:r>
            <a:r>
              <a:rPr lang="en-US" dirty="0" smtClean="0"/>
              <a:t>IP</a:t>
            </a:r>
            <a:r>
              <a:rPr lang="ru-RU" dirty="0" smtClean="0"/>
              <a:t>-адресации.</a:t>
            </a:r>
          </a:p>
          <a:p>
            <a:pPr>
              <a:buNone/>
            </a:pPr>
            <a:r>
              <a:rPr lang="en-US" dirty="0" smtClean="0"/>
              <a:t>IP</a:t>
            </a:r>
            <a:r>
              <a:rPr lang="ru-RU" dirty="0" smtClean="0"/>
              <a:t>-адрес является уникальным идентификатором, который позволяет различать компьютеры в сети, а также определять их местонахождение. </a:t>
            </a:r>
          </a:p>
          <a:p>
            <a:pPr>
              <a:buNone/>
            </a:pPr>
            <a:r>
              <a:rPr lang="en-US" dirty="0" smtClean="0"/>
              <a:t>IP</a:t>
            </a:r>
            <a:r>
              <a:rPr lang="ru-RU" dirty="0" smtClean="0"/>
              <a:t>-адрес определяет местоположение компьютера в сети подобно тому, как почтовый адрес определяет дом в городе. Адрес конкретного дома должен отличаться от всех остальных адресов и в то же время соответствовать определенным правилам адресации. Точно так же и </a:t>
            </a:r>
            <a:r>
              <a:rPr lang="en-US" dirty="0" smtClean="0"/>
              <a:t>IP</a:t>
            </a:r>
            <a:r>
              <a:rPr lang="ru-RU" dirty="0" smtClean="0"/>
              <a:t>-адрес, являясь уникальным, должен соответствовать стандартному формату. </a:t>
            </a:r>
            <a:r>
              <a:rPr lang="en-US" dirty="0" smtClean="0"/>
              <a:t>IP</a:t>
            </a:r>
            <a:r>
              <a:rPr lang="ru-RU" dirty="0" smtClean="0"/>
              <a:t>-адрес представляет собой набор из четырех чисел, каждое из которых находится в диапазоне от 0 до 255.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Компоненты </a:t>
            </a:r>
            <a:r>
              <a:rPr lang="en-US" b="1" dirty="0" smtClean="0"/>
              <a:t>IP</a:t>
            </a:r>
            <a:r>
              <a:rPr lang="ru-RU" b="1" dirty="0" smtClean="0"/>
              <a:t>-адреса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IP</a:t>
            </a:r>
            <a:r>
              <a:rPr lang="ru-RU" dirty="0" smtClean="0"/>
              <a:t>-адрес содержит два компонента – </a:t>
            </a:r>
            <a:r>
              <a:rPr lang="ru-RU" b="1" i="1" dirty="0" smtClean="0"/>
              <a:t>идентификатор сети и идентификатор узла.</a:t>
            </a:r>
            <a:endParaRPr lang="ru-RU" dirty="0" smtClean="0"/>
          </a:p>
          <a:p>
            <a:r>
              <a:rPr lang="ru-RU" dirty="0" smtClean="0"/>
              <a:t>Первой частью </a:t>
            </a:r>
            <a:r>
              <a:rPr lang="en-US" dirty="0" smtClean="0"/>
              <a:t>IP</a:t>
            </a:r>
            <a:r>
              <a:rPr lang="ru-RU" dirty="0" smtClean="0"/>
              <a:t>-адреса является идентификатор сети, определяющий тот сегмент, в котором находится компьютер. Все компоненты одного сегмента должны иметь один и тот же идентификатор сети – как дома в одной почтовой зоне имеют одинаковый почтовый индекс.</a:t>
            </a:r>
          </a:p>
          <a:p>
            <a:r>
              <a:rPr lang="ru-RU" dirty="0" smtClean="0"/>
              <a:t>Второй частью </a:t>
            </a:r>
            <a:r>
              <a:rPr lang="en-US" dirty="0" smtClean="0"/>
              <a:t>IP</a:t>
            </a:r>
            <a:r>
              <a:rPr lang="ru-RU" dirty="0" smtClean="0"/>
              <a:t>-адреса является идентификатор узла, определяющий компьютер, </a:t>
            </a:r>
            <a:r>
              <a:rPr lang="ru-RU" dirty="0" err="1" smtClean="0"/>
              <a:t>маршрутизатор</a:t>
            </a:r>
            <a:r>
              <a:rPr lang="ru-RU" dirty="0" smtClean="0"/>
              <a:t> или другое устройство в сегменте. В пределах одного идентификатора сети каждый идентификатор узла должен быть уникальным – как все дома в пределах одной почтовой зоны должны иметь разные адреса.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Классы </a:t>
            </a:r>
            <a:r>
              <a:rPr lang="en-US" b="1" dirty="0" smtClean="0"/>
              <a:t>IP</a:t>
            </a:r>
            <a:r>
              <a:rPr lang="ru-RU" b="1" dirty="0" smtClean="0"/>
              <a:t>-адресов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Класс 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Адреса </a:t>
            </a:r>
            <a:r>
              <a:rPr lang="ru-RU" dirty="0" smtClean="0"/>
              <a:t>класса А присваиваются сетям с очень большим числом узлов. Этот класс допускает наличие 126 сетей, поскольку в качестве идентификатора сети используется первое число в </a:t>
            </a:r>
            <a:r>
              <a:rPr lang="en-US" dirty="0" smtClean="0"/>
              <a:t>IP</a:t>
            </a:r>
            <a:r>
              <a:rPr lang="ru-RU" dirty="0" smtClean="0"/>
              <a:t>-адресе. Остальные три числа образуют идентификатор узла, что обеспечивает поддержку 16777214 узлов на сеть.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Классы </a:t>
            </a:r>
            <a:r>
              <a:rPr lang="en-US" b="1" dirty="0" smtClean="0"/>
              <a:t>IP</a:t>
            </a:r>
            <a:r>
              <a:rPr lang="ru-RU" b="1" dirty="0" smtClean="0"/>
              <a:t>-адресов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Класс 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Адреса класса В присваиваются средним и крупным сетям. Этот класс допускает наличие 16384 сетей, поскольку в качестве идентификатора сети используются первые два числа. Остальные два числа образуют идентификатор узла, что обеспечивает поддержку 65534 узлов на сеть.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Классы </a:t>
            </a:r>
            <a:r>
              <a:rPr lang="en-US" b="1" dirty="0" smtClean="0"/>
              <a:t>IP</a:t>
            </a:r>
            <a:r>
              <a:rPr lang="ru-RU" b="1" dirty="0" smtClean="0"/>
              <a:t>-адресов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Класс 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Адреса класса С используются для небольших, локальных сетей. Этот класс допускает наличие примерно 2097152 сетей, поскольку в качестве идентификатора сети используются первые три числа в </a:t>
            </a:r>
            <a:r>
              <a:rPr lang="en-US" dirty="0" smtClean="0"/>
              <a:t>IP</a:t>
            </a:r>
            <a:r>
              <a:rPr lang="ru-RU" dirty="0" smtClean="0"/>
              <a:t>-адресе. Оставшееся число используется как идентификатор узла, что обеспечивает поддержку 254 узлов на сеть.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Маски подсети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выделения в </a:t>
            </a:r>
            <a:r>
              <a:rPr lang="en-US" dirty="0" smtClean="0"/>
              <a:t>IP</a:t>
            </a:r>
            <a:r>
              <a:rPr lang="ru-RU" dirty="0" smtClean="0"/>
              <a:t>-адресе идентификатора сети используется маска подсети. </a:t>
            </a:r>
            <a:r>
              <a:rPr lang="ru-RU" b="1" i="1" dirty="0" smtClean="0"/>
              <a:t>Маска подсети – это шаблон, который позволяет отличить идентификатор сети от идентификатора узла в </a:t>
            </a:r>
            <a:r>
              <a:rPr lang="en-US" b="1" i="1" dirty="0" smtClean="0"/>
              <a:t>IP</a:t>
            </a:r>
            <a:r>
              <a:rPr lang="ru-RU" b="1" i="1" dirty="0" smtClean="0"/>
              <a:t>-адресе.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Как и </a:t>
            </a:r>
            <a:r>
              <a:rPr lang="en-US" dirty="0" smtClean="0"/>
              <a:t>IP</a:t>
            </a:r>
            <a:r>
              <a:rPr lang="ru-RU" dirty="0" smtClean="0"/>
              <a:t>-адрес, маска подсети представляет собой набор из четырех чисел, каждое из этих чисел может принимать только максимальное значение 255 или минимальное значение 0. Вначале последовательно записываются максимальные значения, а в конце последовательно записываются минимальные значения. Максимальные значения представляют идентификатор сети, а минимальные – идентификатор узла. Например, 255.255.0.0 является допустимой маской подсети, а 255.0.255.0 – нет. Маска подсети 255.255.0.0 определяет идентификатор сети как первые два числа </a:t>
            </a:r>
            <a:r>
              <a:rPr lang="en-US" dirty="0" smtClean="0"/>
              <a:t>IP</a:t>
            </a:r>
            <a:r>
              <a:rPr lang="ru-RU" dirty="0" smtClean="0"/>
              <a:t>-адреса.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Компьютерная сеть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2588" cy="430212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sz="3000" u="sng"/>
              <a:t>Компьютерная сеть</a:t>
            </a:r>
            <a:r>
              <a:rPr lang="ru-RU" sz="3000"/>
              <a:t> – это совокупность компьютеров и различных устройств, обеспечивающих информационный обмен между компьютерами в сети без использования каких-либо промежуточных носителей информации.</a:t>
            </a:r>
            <a:endParaRPr lang="en-US" sz="3000"/>
          </a:p>
          <a:p>
            <a:pPr algn="just"/>
            <a:endParaRPr lang="en-US" sz="1000"/>
          </a:p>
          <a:p>
            <a:pPr algn="just">
              <a:buFont typeface="Wingdings" pitchFamily="2" charset="2"/>
              <a:buNone/>
            </a:pPr>
            <a:r>
              <a:rPr lang="ru-RU" sz="2000"/>
              <a:t>Сети предоставляют пользователям возможность не только быстрого обмена информацией, но и совместной работы на принтерах и других периферийных устройствах, и даже одновременной обработки документов.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596188" y="620713"/>
          <a:ext cx="936625" cy="936625"/>
        </p:xfrm>
        <a:graphic>
          <a:graphicData uri="http://schemas.openxmlformats.org/presentationml/2006/ole">
            <p:oleObj spid="_x0000_s115716" name="Image" r:id="rId3" imgW="469841" imgH="469841" progId="Photoshop.Image.8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Глобальная компьютерная сеть Интернет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1969 году в США была создана компьютерная сеть ARPAnet, объединяющая компьютерные центры министерства обороны и ряда академических организаций. Эта сеть была предназначена для узкой цели: главным образом для изучения того, как поддерживать связь в случае ядерного нападения и для помощи исследователям в обмене информацией. По мере роста этой сети создавались и развивались многие другие сети. Еще до наступления эры персональных компьютеров создатели ARPAnet приступили к разработке программы Internetting Project ("Проект объединения сетей"). Успех этого проекта привел к следующим результатам. Во-первых, была создана крупнейшая в США сеть internet (со строчной буквы i). Во-вторых, были опробованы различные варианты взаимодействия этой сети с рядом других сетей США. Это создало предпосылки для успешной интеграции многих сетей в единую мировую сеть. Такую "сеть сетей" теперь всюду называют Internet (в отечественных публикациях широко применяется и русскоязычное написание - Интернет).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Интернет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18488" cy="43021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u="sng"/>
              <a:t>Интернет</a:t>
            </a:r>
            <a:r>
              <a:rPr lang="ru-RU" sz="2400"/>
              <a:t> — это глобальная компьютерная сеть, объединяющая многие локальные, региональные и корпоративные сети и включающая в себя десятки миллионов компьютеров.</a:t>
            </a: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 algn="just">
              <a:buFont typeface="Wingdings" pitchFamily="2" charset="2"/>
              <a:buNone/>
            </a:pPr>
            <a:r>
              <a:rPr lang="ru-RU" sz="2400"/>
              <a:t>Основу, «каркас» Интернета составляют более ста миллионов серверов, постоянно подключенных к сети.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К серверам Интернета могут подключаться с помощью локальных сетей или коммутируемых телефонных линий сотни миллионов пользователей сети.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740650" y="549275"/>
          <a:ext cx="1235075" cy="1300163"/>
        </p:xfrm>
        <a:graphic>
          <a:graphicData uri="http://schemas.openxmlformats.org/presentationml/2006/ole">
            <p:oleObj spid="_x0000_s130052" name="Image" r:id="rId3" imgW="482370" imgH="507578" progId="Photoshop.Image.8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Адресация в Интернет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552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Существуют два равноценных формата адресов, которые различаются лишь по своей форме: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		</a:t>
            </a:r>
            <a:r>
              <a:rPr lang="ru-RU" sz="2400" dirty="0"/>
              <a:t> </a:t>
            </a:r>
            <a:r>
              <a:rPr lang="ru-RU" sz="2400" b="1" dirty="0"/>
              <a:t>IP - адрес</a:t>
            </a:r>
            <a:r>
              <a:rPr lang="ru-RU" sz="2400" dirty="0"/>
              <a:t> и </a:t>
            </a:r>
            <a:r>
              <a:rPr lang="ru-RU" sz="2400" b="1" dirty="0"/>
              <a:t>DNS - адрес</a:t>
            </a:r>
            <a:r>
              <a:rPr lang="ru-RU" sz="2400" dirty="0"/>
              <a:t>. 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IP</a:t>
            </a:r>
            <a:r>
              <a:rPr lang="ru-RU" sz="2400" dirty="0"/>
              <a:t> </a:t>
            </a:r>
            <a:r>
              <a:rPr lang="ru-RU" sz="2400" b="1" dirty="0"/>
              <a:t>- адрес</a:t>
            </a:r>
            <a:r>
              <a:rPr lang="ru-RU" sz="2400" dirty="0"/>
              <a:t> состоит из четырех блоков цифр, разделенных точками. Он может иметь такой вид: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84.42.63.1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192.168.3.11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DNS</a:t>
            </a:r>
            <a:r>
              <a:rPr lang="ru-RU" sz="2400" dirty="0"/>
              <a:t> - адрес включает более удобные для пользователя буквенные сокращения, которые также разделяются точками на отдельные информационные блоки (домены). Например: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dirty="0" err="1">
                <a:solidFill>
                  <a:schemeClr val="bg2"/>
                </a:solidFill>
              </a:rPr>
              <a:t>www.klyaksa.net</a:t>
            </a:r>
            <a:endParaRPr lang="en-US" dirty="0">
              <a:solidFill>
                <a:schemeClr val="bg2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bg2"/>
                </a:solidFill>
              </a:rPr>
              <a:t>www.yandex.ru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Домены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gov</a:t>
            </a:r>
            <a:r>
              <a:rPr lang="ru-RU"/>
              <a:t> - правительственное учреждение или организация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mil</a:t>
            </a:r>
            <a:r>
              <a:rPr lang="ru-RU"/>
              <a:t> - военное учреждение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com</a:t>
            </a:r>
            <a:r>
              <a:rPr lang="ru-RU"/>
              <a:t> - коммерческая организация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net</a:t>
            </a:r>
            <a:r>
              <a:rPr lang="ru-RU"/>
              <a:t> - сетевая организация 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org</a:t>
            </a:r>
            <a:r>
              <a:rPr lang="ru-RU"/>
              <a:t> - организация, которая не относится не к одной из выше перечисленных </a:t>
            </a:r>
          </a:p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Домены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500174"/>
            <a:ext cx="8229600" cy="46958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at</a:t>
            </a:r>
            <a:r>
              <a:rPr lang="ru-RU" sz="1800" b="1" dirty="0"/>
              <a:t> - Австрия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au</a:t>
            </a:r>
            <a:r>
              <a:rPr lang="ru-RU" sz="1800" b="1" dirty="0"/>
              <a:t> - Австралия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ca</a:t>
            </a:r>
            <a:r>
              <a:rPr lang="ru-RU" sz="1800" b="1" dirty="0"/>
              <a:t> - Канада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ch</a:t>
            </a:r>
            <a:r>
              <a:rPr lang="ru-RU" sz="1800" b="1" dirty="0"/>
              <a:t> - Швейцария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de</a:t>
            </a:r>
            <a:r>
              <a:rPr lang="ru-RU" sz="1800" b="1" dirty="0"/>
              <a:t> - Германия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dk</a:t>
            </a:r>
            <a:r>
              <a:rPr lang="ru-RU" sz="1800" b="1" dirty="0"/>
              <a:t> - Дания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es</a:t>
            </a:r>
            <a:r>
              <a:rPr lang="ru-RU" sz="1800" b="1" dirty="0"/>
              <a:t> - Испания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fi</a:t>
            </a:r>
            <a:r>
              <a:rPr lang="ru-RU" sz="1800" b="1" dirty="0"/>
              <a:t> - Финляндия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fr</a:t>
            </a:r>
            <a:r>
              <a:rPr lang="ru-RU" sz="1800" b="1" dirty="0"/>
              <a:t> - Франция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it</a:t>
            </a:r>
            <a:r>
              <a:rPr lang="ru-RU" sz="1800" b="1" dirty="0"/>
              <a:t> - Италия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jp</a:t>
            </a:r>
            <a:r>
              <a:rPr lang="ru-RU" sz="1800" b="1" dirty="0"/>
              <a:t> - Япония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nl</a:t>
            </a:r>
            <a:r>
              <a:rPr lang="ru-RU" sz="1800" b="1" dirty="0"/>
              <a:t> - Нидерланды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no</a:t>
            </a:r>
            <a:r>
              <a:rPr lang="ru-RU" sz="1800" b="1" dirty="0"/>
              <a:t> - Норвегия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nz</a:t>
            </a:r>
            <a:r>
              <a:rPr lang="ru-RU" sz="1800" b="1" dirty="0"/>
              <a:t> - Новая Зеландия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ru</a:t>
            </a:r>
            <a:r>
              <a:rPr lang="ru-RU" sz="1800" b="1" dirty="0"/>
              <a:t> - Россия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se</a:t>
            </a:r>
            <a:r>
              <a:rPr lang="ru-RU" sz="1800" b="1" dirty="0"/>
              <a:t> - Швеция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uk</a:t>
            </a:r>
            <a:r>
              <a:rPr lang="ru-RU" sz="1800" b="1" dirty="0"/>
              <a:t> - Украина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/>
              <a:t>za</a:t>
            </a:r>
            <a:r>
              <a:rPr lang="ru-RU" sz="1800" b="1" dirty="0"/>
              <a:t> - Южная Африка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World Wide Web </a:t>
            </a:r>
            <a:endParaRPr 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Популярнейшая служба Интернета - </a:t>
            </a:r>
            <a:r>
              <a:rPr lang="en-US" sz="2400" b="1"/>
              <a:t>World Wide Web</a:t>
            </a:r>
            <a:r>
              <a:rPr lang="ru-RU" sz="2400"/>
              <a:t> (сокращенно </a:t>
            </a:r>
            <a:r>
              <a:rPr lang="en-US" sz="2400" b="1"/>
              <a:t>WWW</a:t>
            </a:r>
            <a:r>
              <a:rPr lang="ru-RU" sz="2400"/>
              <a:t> или </a:t>
            </a:r>
            <a:r>
              <a:rPr lang="en-US" sz="2400"/>
              <a:t>Web</a:t>
            </a:r>
            <a:r>
              <a:rPr lang="ru-RU" sz="2400"/>
              <a:t>), еще называют </a:t>
            </a:r>
            <a:r>
              <a:rPr lang="ru-RU" sz="2400" i="1"/>
              <a:t>Всемирной паутиной</a:t>
            </a:r>
            <a:r>
              <a:rPr lang="ru-RU" sz="2400"/>
              <a:t>. Представление информации в </a:t>
            </a:r>
            <a:r>
              <a:rPr lang="en-US" sz="2400"/>
              <a:t>WWW</a:t>
            </a:r>
            <a:r>
              <a:rPr lang="ru-RU" sz="2400"/>
              <a:t> основано на возможностях гипертекстовых ссылок.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u="sng"/>
              <a:t>Гипертекст</a:t>
            </a:r>
            <a:r>
              <a:rPr lang="ru-RU" sz="2400"/>
              <a:t> - это текст, в котором содержаться ссылки на другие документы. Это дает возможность при просмотре некоторого документа легко и быстро переходить к другой связанной с ним по смыслу информации, которая может быть текстом, изображением, звуковым файлом или иметь любой другой вид, принятый в </a:t>
            </a:r>
            <a:r>
              <a:rPr lang="en-US" sz="2400"/>
              <a:t>WWW</a:t>
            </a:r>
            <a:r>
              <a:rPr lang="ru-RU" sz="2400"/>
              <a:t>. При этом связанные ссылками документы могут быть разбросаны по всему земному шару.</a:t>
            </a:r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World Wide Web </a:t>
            </a:r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Служба World Wide Web предназначена для доступа к электронным документам особого рода, которые называются </a:t>
            </a:r>
            <a:r>
              <a:rPr lang="ru-RU" sz="2400" b="1" i="1"/>
              <a:t>Web-документами</a:t>
            </a:r>
            <a:r>
              <a:rPr lang="ru-RU" sz="2400"/>
              <a:t> или, упрощенно, </a:t>
            </a:r>
            <a:r>
              <a:rPr lang="ru-RU" sz="2400" b="1"/>
              <a:t>Web-страницами</a:t>
            </a:r>
            <a:r>
              <a:rPr lang="ru-RU" sz="2400"/>
              <a:t>. </a:t>
            </a:r>
            <a:r>
              <a:rPr lang="ru-RU" sz="2400" u="sng"/>
              <a:t>Web-страница</a:t>
            </a:r>
            <a:r>
              <a:rPr lang="ru-RU" sz="2400"/>
              <a:t> — это электронный документ, в котором кроме текста содержатся специальные команды форматирования, а также встроенные объекты (рисунки, аудио- и видеоклипы и др.).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Просматривают Web-страницы с помощью специальных программ, называемых </a:t>
            </a:r>
            <a:r>
              <a:rPr lang="ru-RU" sz="2400" b="1" i="1"/>
              <a:t>браузерами</a:t>
            </a:r>
            <a:r>
              <a:rPr lang="ru-RU" sz="2400"/>
              <a:t>, так что браузер — это не просто клиент W</a:t>
            </a:r>
            <a:r>
              <a:rPr lang="en-US" sz="2400"/>
              <a:t>W</a:t>
            </a:r>
            <a:r>
              <a:rPr lang="ru-RU" sz="2400"/>
              <a:t>W, служащий для взаимодействия с удаленными We</a:t>
            </a:r>
            <a:r>
              <a:rPr lang="en-US" sz="2400"/>
              <a:t>b</a:t>
            </a:r>
            <a:r>
              <a:rPr lang="ru-RU" sz="2400"/>
              <a:t>-серверами, это еще и средство просмотра We</a:t>
            </a:r>
            <a:r>
              <a:rPr lang="en-US" sz="2400"/>
              <a:t>b</a:t>
            </a:r>
            <a:r>
              <a:rPr lang="ru-RU" sz="2400"/>
              <a:t>-документов.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Web-страницы имеют не абсолютное, а относительное форматирование.</a:t>
            </a: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Унифицированный указатель ресурса </a:t>
            </a:r>
            <a:r>
              <a:rPr lang="en-US" sz="4000" b="1"/>
              <a:t>URL</a:t>
            </a:r>
            <a:r>
              <a:rPr lang="ru-RU" sz="4000" b="1"/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У каждого </a:t>
            </a:r>
            <a:r>
              <a:rPr lang="en-US" sz="2400" dirty="0"/>
              <a:t>Web</a:t>
            </a:r>
            <a:r>
              <a:rPr lang="ru-RU" sz="2400" dirty="0"/>
              <a:t>-документа (и даже у каждого объекта, встроенного в такой документ) в Интернете есть свой </a:t>
            </a:r>
            <a:r>
              <a:rPr lang="ru-RU" sz="2400" i="1" dirty="0"/>
              <a:t>уникальный адрес</a:t>
            </a:r>
            <a:r>
              <a:rPr lang="ru-RU" sz="2400" dirty="0"/>
              <a:t> — он называется унифицированным указателем ресурса </a:t>
            </a:r>
            <a:r>
              <a:rPr lang="en-US" sz="2400" dirty="0"/>
              <a:t>URL</a:t>
            </a:r>
            <a:r>
              <a:rPr lang="ru-RU" sz="2400" dirty="0"/>
              <a:t> (</a:t>
            </a:r>
            <a:r>
              <a:rPr lang="en-US" sz="2400" dirty="0"/>
              <a:t>Uniformed Resource Locator</a:t>
            </a:r>
            <a:r>
              <a:rPr lang="ru-RU" sz="2400" dirty="0"/>
              <a:t>) или, сокращенно, </a:t>
            </a:r>
            <a:r>
              <a:rPr lang="en-US" sz="2400" b="1" dirty="0"/>
              <a:t>URL</a:t>
            </a:r>
            <a:r>
              <a:rPr lang="ru-RU" sz="2400" b="1" dirty="0"/>
              <a:t>-адресом</a:t>
            </a:r>
            <a:r>
              <a:rPr lang="ru-RU" sz="2400" dirty="0"/>
              <a:t>. Обратившись по этому адресу, можно получить хранящийся там документ.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Пример </a:t>
            </a:r>
            <a:r>
              <a:rPr lang="en-US" sz="2400" dirty="0"/>
              <a:t>URL</a:t>
            </a:r>
            <a:r>
              <a:rPr lang="ru-RU" sz="2400" dirty="0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 </a:t>
            </a:r>
            <a:r>
              <a:rPr lang="en-US" sz="2400" b="1" dirty="0" smtClean="0">
                <a:solidFill>
                  <a:schemeClr val="folHlink"/>
                </a:solidFill>
                <a:hlinkClick r:id="rId2"/>
              </a:rPr>
              <a:t>http://</a:t>
            </a:r>
            <a:r>
              <a:rPr lang="en-US" sz="2400" b="1" dirty="0" smtClean="0">
                <a:solidFill>
                  <a:schemeClr val="folHlink"/>
                </a:solidFill>
                <a:hlinkClick r:id="rId2"/>
              </a:rPr>
              <a:t>www.mobile-review.com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 </a:t>
            </a:r>
            <a:r>
              <a:rPr lang="en-US" sz="2400" b="1" dirty="0" smtClean="0">
                <a:solidFill>
                  <a:schemeClr val="folHlink"/>
                </a:solidFill>
                <a:hlinkClick r:id="rId3"/>
              </a:rPr>
              <a:t>http://</a:t>
            </a:r>
            <a:r>
              <a:rPr lang="en-US" sz="2400" b="1" dirty="0" smtClean="0">
                <a:solidFill>
                  <a:schemeClr val="folHlink"/>
                </a:solidFill>
                <a:hlinkClick r:id="rId3"/>
              </a:rPr>
              <a:t>www.google.ru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folHlink"/>
                </a:solidFill>
                <a:hlinkClick r:id="rId4"/>
              </a:rPr>
              <a:t>http://</a:t>
            </a:r>
            <a:r>
              <a:rPr lang="en-US" sz="2400" b="1" dirty="0" smtClean="0">
                <a:solidFill>
                  <a:schemeClr val="folHlink"/>
                </a:solidFill>
                <a:hlinkClick r:id="rId4"/>
              </a:rPr>
              <a:t>www.gismeteo.ru/towns/29128.htm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Унифицированный указатель ресурса </a:t>
            </a:r>
            <a:r>
              <a:rPr lang="en-US" sz="4000" b="1"/>
              <a:t>URL</a:t>
            </a:r>
            <a:r>
              <a:rPr lang="ru-RU" sz="4000" b="1"/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28800"/>
            <a:ext cx="864235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URL-адрес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документа состоит из трех частей и, в отличие от доменных имен, читается слева направо. 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2200" dirty="0"/>
              <a:t>В первой части указано имя прикладного протокола, по которому осуществляется доступ к данному ресурсу. Для службы </a:t>
            </a:r>
            <a:r>
              <a:rPr lang="ru-RU" sz="2200" dirty="0" err="1"/>
              <a:t>World</a:t>
            </a:r>
            <a:r>
              <a:rPr lang="ru-RU" sz="2200" dirty="0"/>
              <a:t> </a:t>
            </a:r>
            <a:r>
              <a:rPr lang="ru-RU" sz="2200" dirty="0" err="1"/>
              <a:t>Wide</a:t>
            </a:r>
            <a:r>
              <a:rPr lang="ru-RU" sz="2200" dirty="0"/>
              <a:t> </a:t>
            </a:r>
            <a:r>
              <a:rPr lang="ru-RU" sz="2200" dirty="0" err="1"/>
              <a:t>Web</a:t>
            </a:r>
            <a:r>
              <a:rPr lang="ru-RU" sz="2200" dirty="0"/>
              <a:t> это протокол передачи гипертекста HTTP (</a:t>
            </a:r>
            <a:r>
              <a:rPr lang="ru-RU" sz="2200" dirty="0" err="1"/>
              <a:t>HyperText</a:t>
            </a:r>
            <a:r>
              <a:rPr lang="ru-RU" sz="2200" dirty="0"/>
              <a:t> </a:t>
            </a:r>
            <a:r>
              <a:rPr lang="ru-RU" sz="2200" dirty="0" err="1"/>
              <a:t>Transfer</a:t>
            </a:r>
            <a:r>
              <a:rPr lang="ru-RU" sz="2200" dirty="0"/>
              <a:t> </a:t>
            </a:r>
            <a:r>
              <a:rPr lang="ru-RU" sz="2200" dirty="0" err="1"/>
              <a:t>Protocol</a:t>
            </a:r>
            <a:r>
              <a:rPr lang="ru-RU" sz="2200" dirty="0"/>
              <a:t>). Имя протокола отделяется от остальных частей адреса двоеточием и двумя косыми чертами.</a:t>
            </a:r>
            <a:endParaRPr lang="en-US" sz="8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ru-RU" sz="2200" dirty="0"/>
              <a:t>Второй элемент— доменное имя компьютера, на котором хранится данный документ. </a:t>
            </a:r>
            <a:endParaRPr lang="en-US" sz="8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ru-RU" sz="2200" dirty="0"/>
              <a:t>Последний элемент адреса — путь доступа к файлу, содержащему </a:t>
            </a:r>
            <a:r>
              <a:rPr lang="ru-RU" sz="2200" dirty="0" err="1"/>
              <a:t>We</a:t>
            </a:r>
            <a:r>
              <a:rPr lang="en-US" sz="2200" dirty="0"/>
              <a:t>b</a:t>
            </a:r>
            <a:r>
              <a:rPr lang="ru-RU" sz="2200" dirty="0"/>
              <a:t>-документ, на указанном компьютере. . В </a:t>
            </a:r>
            <a:r>
              <a:rPr lang="ru-RU" sz="2200" dirty="0" err="1"/>
              <a:t>Windows</a:t>
            </a:r>
            <a:r>
              <a:rPr lang="ru-RU" sz="2200" dirty="0"/>
              <a:t> принято разделять каталоги и папки символом обратной косой черты «\», а в Интернете положено использовать обычную косую черту «/». </a:t>
            </a:r>
            <a:endParaRPr lang="ru-RU" sz="22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Вопросы: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компьютерная сеть?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топология сети? Какая топология сети у нас в классе? в школе?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Какие компьютерные сети бывают?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Почему Интернет продолжает нормально функционировать при выходе из строя отдельных серверов или линий связи?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Какой </a:t>
            </a:r>
            <a:r>
              <a:rPr lang="en-US" sz="2400"/>
              <a:t>IP</a:t>
            </a:r>
            <a:r>
              <a:rPr lang="ru-RU" sz="2400"/>
              <a:t>-адрес у компьютера на вашем рабочем месте? у учителя?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Что такое браузер?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/>
              <a:t>Почему </a:t>
            </a:r>
            <a:r>
              <a:rPr lang="en-US" sz="2400"/>
              <a:t>WWW </a:t>
            </a:r>
            <a:r>
              <a:rPr lang="ru-RU" sz="2400"/>
              <a:t>называют всемирной паутиной?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Классификация компьютерных сетей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Все многообразие компьютерных сетей можно классифицировать по группе признаков:</a:t>
            </a:r>
          </a:p>
          <a:p>
            <a:r>
              <a:rPr lang="ru-RU"/>
              <a:t>Территориальная распространенность; </a:t>
            </a:r>
          </a:p>
          <a:p>
            <a:r>
              <a:rPr lang="ru-RU"/>
              <a:t>Ведомственная принадлежность; </a:t>
            </a:r>
          </a:p>
          <a:p>
            <a:r>
              <a:rPr lang="ru-RU"/>
              <a:t>Скорость передачи информации; </a:t>
            </a:r>
          </a:p>
          <a:p>
            <a:r>
              <a:rPr lang="ru-RU"/>
              <a:t>Тип среды передачи; 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Классификация компьютерных сетей</a:t>
            </a:r>
          </a:p>
        </p:txBody>
      </p:sp>
      <p:grpSp>
        <p:nvGrpSpPr>
          <p:cNvPr id="122891" name="Group 11"/>
          <p:cNvGrpSpPr>
            <a:grpSpLocks/>
          </p:cNvGrpSpPr>
          <p:nvPr/>
        </p:nvGrpSpPr>
        <p:grpSpPr bwMode="auto">
          <a:xfrm>
            <a:off x="252413" y="3355975"/>
            <a:ext cx="8640762" cy="2952750"/>
            <a:chOff x="159" y="1298"/>
            <a:chExt cx="5443" cy="1860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610" y="1298"/>
              <a:ext cx="2449" cy="6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400"/>
                <a:t>КОМПЬЮТЕРНЫЕ СЕТИ</a:t>
              </a:r>
            </a:p>
          </p:txBody>
        </p:sp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159" y="2523"/>
              <a:ext cx="1633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3600" dirty="0"/>
                <a:t>локальные</a:t>
              </a: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928" y="2523"/>
              <a:ext cx="1860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3600" dirty="0"/>
                <a:t>региональные</a:t>
              </a:r>
              <a:r>
                <a:rPr lang="ru-RU" dirty="0"/>
                <a:t> </a:t>
              </a: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3924" y="2523"/>
              <a:ext cx="1678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3600" dirty="0"/>
                <a:t>глобальные</a:t>
              </a:r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 flipH="1">
              <a:off x="1247" y="1979"/>
              <a:ext cx="1588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>
              <a:off x="2835" y="1979"/>
              <a:ext cx="0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2835" y="1979"/>
              <a:ext cx="1769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 территориальной распространенности 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Классификация компьютерных сетей</a:t>
            </a:r>
          </a:p>
        </p:txBody>
      </p:sp>
      <p:grpSp>
        <p:nvGrpSpPr>
          <p:cNvPr id="125964" name="Group 12"/>
          <p:cNvGrpSpPr>
            <a:grpSpLocks/>
          </p:cNvGrpSpPr>
          <p:nvPr/>
        </p:nvGrpSpPr>
        <p:grpSpPr bwMode="auto">
          <a:xfrm>
            <a:off x="252413" y="3355975"/>
            <a:ext cx="8640762" cy="2952750"/>
            <a:chOff x="159" y="2114"/>
            <a:chExt cx="5443" cy="1860"/>
          </a:xfrm>
        </p:grpSpPr>
        <p:sp>
          <p:nvSpPr>
            <p:cNvPr id="125956" name="Rectangle 4"/>
            <p:cNvSpPr>
              <a:spLocks noChangeArrowheads="1"/>
            </p:cNvSpPr>
            <p:nvPr/>
          </p:nvSpPr>
          <p:spPr bwMode="auto">
            <a:xfrm>
              <a:off x="1610" y="2114"/>
              <a:ext cx="2449" cy="6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400"/>
                <a:t>КОМПЬЮТЕРНЫЕ СЕТИ</a:t>
              </a:r>
            </a:p>
          </p:txBody>
        </p:sp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159" y="3339"/>
              <a:ext cx="2177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3600"/>
                <a:t>ведомственные</a:t>
              </a:r>
              <a:r>
                <a:rPr lang="ru-RU"/>
                <a:t> </a:t>
              </a: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3288" y="3339"/>
              <a:ext cx="2314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3600"/>
                <a:t>государственные</a:t>
              </a:r>
              <a:r>
                <a:rPr lang="ru-RU"/>
                <a:t> </a:t>
              </a:r>
            </a:p>
          </p:txBody>
        </p:sp>
        <p:sp>
          <p:nvSpPr>
            <p:cNvPr id="125960" name="Line 8"/>
            <p:cNvSpPr>
              <a:spLocks noChangeShapeType="1"/>
            </p:cNvSpPr>
            <p:nvPr/>
          </p:nvSpPr>
          <p:spPr bwMode="auto">
            <a:xfrm flipH="1">
              <a:off x="1247" y="2795"/>
              <a:ext cx="1588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2835" y="2795"/>
              <a:ext cx="1769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 принадлежности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Классификация компьютерных сетей</a:t>
            </a: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71438" y="3355975"/>
            <a:ext cx="8999537" cy="2952750"/>
            <a:chOff x="45" y="2114"/>
            <a:chExt cx="5669" cy="1860"/>
          </a:xfrm>
        </p:grpSpPr>
        <p:sp>
          <p:nvSpPr>
            <p:cNvPr id="126980" name="Rectangle 4"/>
            <p:cNvSpPr>
              <a:spLocks noChangeArrowheads="1"/>
            </p:cNvSpPr>
            <p:nvPr/>
          </p:nvSpPr>
          <p:spPr bwMode="auto">
            <a:xfrm>
              <a:off x="1610" y="2114"/>
              <a:ext cx="2449" cy="6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400" dirty="0"/>
                <a:t>КОМПЬЮТЕРНЫЕ СЕТИ</a:t>
              </a:r>
            </a:p>
          </p:txBody>
        </p:sp>
        <p:sp>
          <p:nvSpPr>
            <p:cNvPr id="126981" name="Rectangle 5"/>
            <p:cNvSpPr>
              <a:spLocks noChangeArrowheads="1"/>
            </p:cNvSpPr>
            <p:nvPr/>
          </p:nvSpPr>
          <p:spPr bwMode="auto">
            <a:xfrm>
              <a:off x="45" y="3339"/>
              <a:ext cx="1792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 dirty="0"/>
                <a:t>низкоскоростные</a:t>
              </a:r>
              <a:r>
                <a:rPr lang="ru-RU" dirty="0"/>
                <a:t> </a:t>
              </a:r>
            </a:p>
          </p:txBody>
        </p:sp>
        <p:sp>
          <p:nvSpPr>
            <p:cNvPr id="126982" name="Rectangle 6"/>
            <p:cNvSpPr>
              <a:spLocks noChangeArrowheads="1"/>
            </p:cNvSpPr>
            <p:nvPr/>
          </p:nvSpPr>
          <p:spPr bwMode="auto">
            <a:xfrm>
              <a:off x="1928" y="3339"/>
              <a:ext cx="1860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среднескоростные</a:t>
              </a:r>
              <a:r>
                <a:rPr lang="ru-RU"/>
                <a:t> </a:t>
              </a:r>
            </a:p>
          </p:txBody>
        </p:sp>
        <p:sp>
          <p:nvSpPr>
            <p:cNvPr id="126983" name="Rectangle 7"/>
            <p:cNvSpPr>
              <a:spLocks noChangeArrowheads="1"/>
            </p:cNvSpPr>
            <p:nvPr/>
          </p:nvSpPr>
          <p:spPr bwMode="auto">
            <a:xfrm>
              <a:off x="3878" y="3339"/>
              <a:ext cx="1836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высокоскоростные</a:t>
              </a:r>
              <a:r>
                <a:rPr lang="ru-RU"/>
                <a:t> </a:t>
              </a:r>
            </a:p>
          </p:txBody>
        </p:sp>
        <p:sp>
          <p:nvSpPr>
            <p:cNvPr id="126984" name="Line 8"/>
            <p:cNvSpPr>
              <a:spLocks noChangeShapeType="1"/>
            </p:cNvSpPr>
            <p:nvPr/>
          </p:nvSpPr>
          <p:spPr bwMode="auto">
            <a:xfrm flipH="1">
              <a:off x="1247" y="2795"/>
              <a:ext cx="1588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2835" y="2795"/>
              <a:ext cx="0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>
              <a:off x="2835" y="2795"/>
              <a:ext cx="1769" cy="49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539750" y="198913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По скорости передачи информации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Классификация компьютерных сетей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571472" y="135729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По типу среды передачи</a:t>
            </a:r>
          </a:p>
        </p:txBody>
      </p:sp>
      <p:grpSp>
        <p:nvGrpSpPr>
          <p:cNvPr id="128026" name="Group 26"/>
          <p:cNvGrpSpPr>
            <a:grpSpLocks/>
          </p:cNvGrpSpPr>
          <p:nvPr/>
        </p:nvGrpSpPr>
        <p:grpSpPr bwMode="auto">
          <a:xfrm>
            <a:off x="71406" y="2143116"/>
            <a:ext cx="8945562" cy="3457575"/>
            <a:chOff x="103" y="1706"/>
            <a:chExt cx="5635" cy="2178"/>
          </a:xfrm>
        </p:grpSpPr>
        <p:sp>
          <p:nvSpPr>
            <p:cNvPr id="128004" name="Rectangle 4"/>
            <p:cNvSpPr>
              <a:spLocks noChangeArrowheads="1"/>
            </p:cNvSpPr>
            <p:nvPr/>
          </p:nvSpPr>
          <p:spPr bwMode="auto">
            <a:xfrm>
              <a:off x="1701" y="1706"/>
              <a:ext cx="2449" cy="6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400"/>
                <a:t>КОМПЬЮТЕРНЫЕ СЕТИ</a:t>
              </a:r>
            </a:p>
          </p:txBody>
        </p:sp>
        <p:sp>
          <p:nvSpPr>
            <p:cNvPr id="128005" name="Rectangle 5"/>
            <p:cNvSpPr>
              <a:spLocks noChangeArrowheads="1"/>
            </p:cNvSpPr>
            <p:nvPr/>
          </p:nvSpPr>
          <p:spPr bwMode="auto">
            <a:xfrm>
              <a:off x="103" y="2523"/>
              <a:ext cx="1792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коаксиальные</a:t>
              </a:r>
              <a:r>
                <a:rPr lang="ru-RU"/>
                <a:t> </a:t>
              </a:r>
            </a:p>
          </p:txBody>
        </p:sp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1973" y="3249"/>
              <a:ext cx="1860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 dirty="0"/>
                <a:t>на витой паре</a:t>
              </a:r>
              <a:r>
                <a:rPr lang="ru-RU" dirty="0"/>
                <a:t> </a:t>
              </a:r>
            </a:p>
          </p:txBody>
        </p:sp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3878" y="2523"/>
              <a:ext cx="1836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оптоволоконные</a:t>
              </a:r>
              <a:r>
                <a:rPr lang="ru-RU"/>
                <a:t> </a:t>
              </a:r>
            </a:p>
          </p:txBody>
        </p:sp>
        <p:sp>
          <p:nvSpPr>
            <p:cNvPr id="128012" name="Rectangle 12"/>
            <p:cNvSpPr>
              <a:spLocks noChangeArrowheads="1"/>
            </p:cNvSpPr>
            <p:nvPr/>
          </p:nvSpPr>
          <p:spPr bwMode="auto">
            <a:xfrm>
              <a:off x="113" y="3249"/>
              <a:ext cx="1792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по радиоканалам</a:t>
              </a:r>
              <a:r>
                <a:rPr lang="ru-RU"/>
                <a:t> </a:t>
              </a:r>
            </a:p>
          </p:txBody>
        </p:sp>
        <p:sp>
          <p:nvSpPr>
            <p:cNvPr id="128013" name="Rectangle 13"/>
            <p:cNvSpPr>
              <a:spLocks noChangeArrowheads="1"/>
            </p:cNvSpPr>
            <p:nvPr/>
          </p:nvSpPr>
          <p:spPr bwMode="auto">
            <a:xfrm>
              <a:off x="3878" y="3249"/>
              <a:ext cx="1860" cy="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800"/>
                <a:t>в инфракрасном</a:t>
              </a:r>
              <a:br>
                <a:rPr lang="ru-RU" sz="2800"/>
              </a:br>
              <a:r>
                <a:rPr lang="ru-RU" sz="2800"/>
                <a:t> диапазоне</a:t>
              </a:r>
              <a:r>
                <a:rPr lang="ru-RU"/>
                <a:t> </a:t>
              </a:r>
            </a:p>
          </p:txBody>
        </p:sp>
        <p:sp>
          <p:nvSpPr>
            <p:cNvPr id="128021" name="Line 21"/>
            <p:cNvSpPr>
              <a:spLocks noChangeShapeType="1"/>
            </p:cNvSpPr>
            <p:nvPr/>
          </p:nvSpPr>
          <p:spPr bwMode="auto">
            <a:xfrm>
              <a:off x="2971" y="2387"/>
              <a:ext cx="0" cy="81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8022" name="Line 22"/>
            <p:cNvSpPr>
              <a:spLocks noChangeShapeType="1"/>
            </p:cNvSpPr>
            <p:nvPr/>
          </p:nvSpPr>
          <p:spPr bwMode="auto">
            <a:xfrm>
              <a:off x="2971" y="2387"/>
              <a:ext cx="907" cy="81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8023" name="Line 23"/>
            <p:cNvSpPr>
              <a:spLocks noChangeShapeType="1"/>
            </p:cNvSpPr>
            <p:nvPr/>
          </p:nvSpPr>
          <p:spPr bwMode="auto">
            <a:xfrm>
              <a:off x="2971" y="2387"/>
              <a:ext cx="907" cy="27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8024" name="Line 24"/>
            <p:cNvSpPr>
              <a:spLocks noChangeShapeType="1"/>
            </p:cNvSpPr>
            <p:nvPr/>
          </p:nvSpPr>
          <p:spPr bwMode="auto">
            <a:xfrm flipH="1">
              <a:off x="1882" y="2387"/>
              <a:ext cx="1089" cy="81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28025" name="Line 25"/>
            <p:cNvSpPr>
              <a:spLocks noChangeShapeType="1"/>
            </p:cNvSpPr>
            <p:nvPr/>
          </p:nvSpPr>
          <p:spPr bwMode="auto">
            <a:xfrm flipH="1">
              <a:off x="1927" y="2387"/>
              <a:ext cx="1044" cy="31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Локальная сеть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62438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Локальная сеть объединяет компьютеры, установленные в одном помещении (например, школьный компьютерный класс, состоящий из 8—12 компьютеров) или в одном здании (например, в здании школы могут быть объединены в локальную сеть несколько десятков компьютеров, установленных в различных предметных кабинетах).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Каждый компьютер, подключенный к локальной сети, должен иметь специальную плату (сетевой адаптер). Между собой компьютеры (сетевые адаптеры) соединяются с помощью</a:t>
            </a:r>
            <a:r>
              <a:rPr lang="ru-RU" sz="2800"/>
              <a:t> </a:t>
            </a:r>
            <a:r>
              <a:rPr lang="ru-RU" sz="2400"/>
              <a:t>кабелей.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Одноранговая</a:t>
            </a:r>
            <a:r>
              <a:rPr lang="ru-RU" dirty="0" smtClean="0"/>
              <a:t> сеть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9241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Основу ЛВС составляет </a:t>
            </a:r>
            <a:r>
              <a:rPr lang="ru-RU" b="1" i="1" dirty="0" smtClean="0"/>
              <a:t>персональный компьютер</a:t>
            </a:r>
            <a:r>
              <a:rPr lang="ru-RU" dirty="0" smtClean="0"/>
              <a:t>. Персональный компьютер является рабочей станцией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Объединяя рабочие станции на равных основаниях, можно организовать </a:t>
            </a:r>
            <a:r>
              <a:rPr lang="ru-RU" dirty="0" err="1" smtClean="0"/>
              <a:t>одноранговую</a:t>
            </a:r>
            <a:r>
              <a:rPr lang="ru-RU" dirty="0" smtClean="0"/>
              <a:t> сеть (рабочую группу). В этом случае все компьютеры в сети равны и выполняют одинаковые функции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145410" name="Group 2"/>
          <p:cNvGrpSpPr>
            <a:grpSpLocks/>
          </p:cNvGrpSpPr>
          <p:nvPr/>
        </p:nvGrpSpPr>
        <p:grpSpPr bwMode="auto">
          <a:xfrm>
            <a:off x="1571604" y="4000504"/>
            <a:ext cx="5943600" cy="1673225"/>
            <a:chOff x="548" y="704"/>
            <a:chExt cx="4873" cy="1548"/>
          </a:xfrm>
        </p:grpSpPr>
        <p:sp>
          <p:nvSpPr>
            <p:cNvPr id="145411" name="Rectangle 3"/>
            <p:cNvSpPr>
              <a:spLocks noChangeArrowheads="1"/>
            </p:cNvSpPr>
            <p:nvPr/>
          </p:nvSpPr>
          <p:spPr bwMode="auto">
            <a:xfrm>
              <a:off x="548" y="704"/>
              <a:ext cx="4622" cy="1548"/>
            </a:xfrm>
            <a:prstGeom prst="rect">
              <a:avLst/>
            </a:prstGeom>
            <a:gradFill rotWithShape="0">
              <a:gsLst>
                <a:gs pos="0">
                  <a:srgbClr val="FCFEB9"/>
                </a:gs>
                <a:gs pos="100000">
                  <a:srgbClr val="FFCC6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Peer-to-Peer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CC0099"/>
                  </a:solidFill>
                  <a:effectLst/>
                  <a:latin typeface="Arial Narrow" pitchFamily="34" charset="0"/>
                </a:rPr>
                <a:t> (Одноранговые сети)</a:t>
              </a: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CC0099"/>
                </a:solidFill>
                <a:effectLst/>
                <a:latin typeface="Arial Narrow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412" name="Rectangle 4"/>
            <p:cNvSpPr>
              <a:spLocks noChangeArrowheads="1"/>
            </p:cNvSpPr>
            <p:nvPr/>
          </p:nvSpPr>
          <p:spPr bwMode="auto">
            <a:xfrm>
              <a:off x="552" y="1951"/>
              <a:ext cx="4606" cy="79"/>
            </a:xfrm>
            <a:prstGeom prst="rect">
              <a:avLst/>
            </a:prstGeom>
            <a:gradFill rotWithShape="0">
              <a:gsLst>
                <a:gs pos="0">
                  <a:srgbClr val="CC0099"/>
                </a:gs>
                <a:gs pos="50000">
                  <a:srgbClr val="CC0099">
                    <a:gamma/>
                    <a:tint val="21176"/>
                    <a:invGamma/>
                  </a:srgbClr>
                </a:gs>
                <a:gs pos="100000">
                  <a:srgbClr val="CC00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5413" name="Group 5"/>
            <p:cNvGrpSpPr>
              <a:grpSpLocks/>
            </p:cNvGrpSpPr>
            <p:nvPr/>
          </p:nvGrpSpPr>
          <p:grpSpPr bwMode="auto">
            <a:xfrm>
              <a:off x="630" y="1023"/>
              <a:ext cx="1414" cy="984"/>
              <a:chOff x="653" y="1023"/>
              <a:chExt cx="1414" cy="984"/>
            </a:xfrm>
          </p:grpSpPr>
          <p:sp>
            <p:nvSpPr>
              <p:cNvPr id="145414" name="AutoShape 6"/>
              <p:cNvSpPr>
                <a:spLocks noChangeArrowheads="1"/>
              </p:cNvSpPr>
              <p:nvPr/>
            </p:nvSpPr>
            <p:spPr bwMode="auto">
              <a:xfrm rot="5400000" flipV="1">
                <a:off x="685" y="1682"/>
                <a:ext cx="572" cy="77"/>
              </a:xfrm>
              <a:prstGeom prst="homePlate">
                <a:avLst>
                  <a:gd name="adj" fmla="val 74045"/>
                </a:avLst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415" name="Line 7"/>
              <p:cNvSpPr>
                <a:spLocks noChangeShapeType="1"/>
              </p:cNvSpPr>
              <p:nvPr/>
            </p:nvSpPr>
            <p:spPr bwMode="auto">
              <a:xfrm>
                <a:off x="1169" y="1538"/>
                <a:ext cx="377" cy="0"/>
              </a:xfrm>
              <a:prstGeom prst="line">
                <a:avLst/>
              </a:prstGeom>
              <a:noFill/>
              <a:ln w="28575">
                <a:solidFill>
                  <a:srgbClr val="DDDDDD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5416" name="Group 8"/>
              <p:cNvGrpSpPr>
                <a:grpSpLocks/>
              </p:cNvGrpSpPr>
              <p:nvPr/>
            </p:nvGrpSpPr>
            <p:grpSpPr bwMode="auto">
              <a:xfrm>
                <a:off x="653" y="1023"/>
                <a:ext cx="604" cy="667"/>
                <a:chOff x="1114" y="2441"/>
                <a:chExt cx="1064" cy="1173"/>
              </a:xfrm>
            </p:grpSpPr>
            <p:sp>
              <p:nvSpPr>
                <p:cNvPr id="145417" name="Freeform 9"/>
                <p:cNvSpPr>
                  <a:spLocks noChangeAspect="1"/>
                </p:cNvSpPr>
                <p:nvPr/>
              </p:nvSpPr>
              <p:spPr bwMode="auto">
                <a:xfrm>
                  <a:off x="1784" y="3203"/>
                  <a:ext cx="357" cy="411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265" y="0"/>
                    </a:cxn>
                    <a:cxn ang="0">
                      <a:pos x="265" y="130"/>
                    </a:cxn>
                    <a:cxn ang="0">
                      <a:pos x="2" y="305"/>
                    </a:cxn>
                  </a:cxnLst>
                  <a:rect l="0" t="0" r="r" b="b"/>
                  <a:pathLst>
                    <a:path w="265" h="305">
                      <a:moveTo>
                        <a:pt x="0" y="158"/>
                      </a:moveTo>
                      <a:lnTo>
                        <a:pt x="265" y="0"/>
                      </a:lnTo>
                      <a:lnTo>
                        <a:pt x="265" y="130"/>
                      </a:lnTo>
                      <a:lnTo>
                        <a:pt x="2" y="305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18" name="Freeform 10"/>
                <p:cNvSpPr>
                  <a:spLocks noChangeAspect="1"/>
                </p:cNvSpPr>
                <p:nvPr/>
              </p:nvSpPr>
              <p:spPr bwMode="auto">
                <a:xfrm>
                  <a:off x="1114" y="3058"/>
                  <a:ext cx="1027" cy="358"/>
                </a:xfrm>
                <a:custGeom>
                  <a:avLst/>
                  <a:gdLst/>
                  <a:ahLst/>
                  <a:cxnLst>
                    <a:cxn ang="0">
                      <a:pos x="497" y="265"/>
                    </a:cxn>
                    <a:cxn ang="0">
                      <a:pos x="0" y="131"/>
                    </a:cxn>
                    <a:cxn ang="0">
                      <a:pos x="278" y="0"/>
                    </a:cxn>
                    <a:cxn ang="0">
                      <a:pos x="761" y="107"/>
                    </a:cxn>
                    <a:cxn ang="0">
                      <a:pos x="500" y="263"/>
                    </a:cxn>
                  </a:cxnLst>
                  <a:rect l="0" t="0" r="r" b="b"/>
                  <a:pathLst>
                    <a:path w="761" h="265">
                      <a:moveTo>
                        <a:pt x="497" y="265"/>
                      </a:moveTo>
                      <a:lnTo>
                        <a:pt x="0" y="131"/>
                      </a:lnTo>
                      <a:lnTo>
                        <a:pt x="278" y="0"/>
                      </a:lnTo>
                      <a:lnTo>
                        <a:pt x="761" y="107"/>
                      </a:lnTo>
                      <a:lnTo>
                        <a:pt x="500" y="26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19" name="Freeform 11"/>
                <p:cNvSpPr>
                  <a:spLocks noChangeAspect="1"/>
                </p:cNvSpPr>
                <p:nvPr/>
              </p:nvSpPr>
              <p:spPr bwMode="auto">
                <a:xfrm>
                  <a:off x="1114" y="3234"/>
                  <a:ext cx="673" cy="38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192"/>
                    </a:cxn>
                    <a:cxn ang="0">
                      <a:pos x="690" y="390"/>
                    </a:cxn>
                    <a:cxn ang="0">
                      <a:pos x="690" y="18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90" h="390">
                      <a:moveTo>
                        <a:pt x="0" y="5"/>
                      </a:moveTo>
                      <a:lnTo>
                        <a:pt x="0" y="192"/>
                      </a:lnTo>
                      <a:lnTo>
                        <a:pt x="690" y="390"/>
                      </a:lnTo>
                      <a:lnTo>
                        <a:pt x="690" y="185"/>
                      </a:lnTo>
                      <a:lnTo>
                        <a:pt x="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0" name="Freeform 12"/>
                <p:cNvSpPr>
                  <a:spLocks/>
                </p:cNvSpPr>
                <p:nvPr/>
              </p:nvSpPr>
              <p:spPr bwMode="auto">
                <a:xfrm>
                  <a:off x="1288" y="3031"/>
                  <a:ext cx="750" cy="316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38" y="0"/>
                    </a:cxn>
                    <a:cxn ang="0">
                      <a:pos x="556" y="91"/>
                    </a:cxn>
                    <a:cxn ang="0">
                      <a:pos x="556" y="108"/>
                    </a:cxn>
                    <a:cxn ang="0">
                      <a:pos x="334" y="235"/>
                    </a:cxn>
                    <a:cxn ang="0">
                      <a:pos x="0" y="148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556" h="235">
                      <a:moveTo>
                        <a:pt x="0" y="128"/>
                      </a:moveTo>
                      <a:lnTo>
                        <a:pt x="238" y="0"/>
                      </a:lnTo>
                      <a:lnTo>
                        <a:pt x="556" y="91"/>
                      </a:lnTo>
                      <a:lnTo>
                        <a:pt x="556" y="108"/>
                      </a:lnTo>
                      <a:lnTo>
                        <a:pt x="334" y="235"/>
                      </a:lnTo>
                      <a:lnTo>
                        <a:pt x="0" y="148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1" name="Freeform 13"/>
                <p:cNvSpPr>
                  <a:spLocks/>
                </p:cNvSpPr>
                <p:nvPr/>
              </p:nvSpPr>
              <p:spPr bwMode="auto">
                <a:xfrm>
                  <a:off x="1297" y="3038"/>
                  <a:ext cx="725" cy="280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327" y="208"/>
                    </a:cxn>
                    <a:cxn ang="0">
                      <a:pos x="538" y="86"/>
                    </a:cxn>
                    <a:cxn ang="0">
                      <a:pos x="233" y="0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538" h="208">
                      <a:moveTo>
                        <a:pt x="0" y="124"/>
                      </a:moveTo>
                      <a:lnTo>
                        <a:pt x="327" y="208"/>
                      </a:lnTo>
                      <a:lnTo>
                        <a:pt x="538" y="86"/>
                      </a:lnTo>
                      <a:lnTo>
                        <a:pt x="233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635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2" name="Oval 14"/>
                <p:cNvSpPr>
                  <a:spLocks noChangeArrowheads="1"/>
                </p:cNvSpPr>
                <p:nvPr/>
              </p:nvSpPr>
              <p:spPr bwMode="auto">
                <a:xfrm>
                  <a:off x="1478" y="3105"/>
                  <a:ext cx="377" cy="152"/>
                </a:xfrm>
                <a:prstGeom prst="ellipse">
                  <a:avLst/>
                </a:prstGeom>
                <a:solidFill>
                  <a:srgbClr val="B2B2B2"/>
                </a:solidFill>
                <a:ln w="3175" cap="rnd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3" name="Freeform 15"/>
                <p:cNvSpPr>
                  <a:spLocks/>
                </p:cNvSpPr>
                <p:nvPr/>
              </p:nvSpPr>
              <p:spPr bwMode="auto">
                <a:xfrm>
                  <a:off x="1271" y="3110"/>
                  <a:ext cx="611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36"/>
                    </a:cxn>
                    <a:cxn ang="0">
                      <a:pos x="574" y="180"/>
                    </a:cxn>
                    <a:cxn ang="0">
                      <a:pos x="646" y="158"/>
                    </a:cxn>
                  </a:cxnLst>
                  <a:rect l="0" t="0" r="r" b="b"/>
                  <a:pathLst>
                    <a:path w="646" h="180">
                      <a:moveTo>
                        <a:pt x="0" y="0"/>
                      </a:moveTo>
                      <a:lnTo>
                        <a:pt x="20" y="36"/>
                      </a:lnTo>
                      <a:lnTo>
                        <a:pt x="574" y="180"/>
                      </a:lnTo>
                      <a:lnTo>
                        <a:pt x="646" y="158"/>
                      </a:lnTo>
                    </a:path>
                  </a:pathLst>
                </a:custGeom>
                <a:solidFill>
                  <a:srgbClr val="B2B2B2"/>
                </a:solidFill>
                <a:ln w="3175" cap="rnd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4" name="Freeform 16"/>
                <p:cNvSpPr>
                  <a:spLocks noChangeAspect="1"/>
                </p:cNvSpPr>
                <p:nvPr/>
              </p:nvSpPr>
              <p:spPr bwMode="auto">
                <a:xfrm>
                  <a:off x="1417" y="2441"/>
                  <a:ext cx="761" cy="701"/>
                </a:xfrm>
                <a:custGeom>
                  <a:avLst/>
                  <a:gdLst/>
                  <a:ahLst/>
                  <a:cxnLst>
                    <a:cxn ang="0">
                      <a:pos x="620" y="746"/>
                    </a:cxn>
                    <a:cxn ang="0">
                      <a:pos x="808" y="525"/>
                    </a:cxn>
                    <a:cxn ang="0">
                      <a:pos x="808" y="106"/>
                    </a:cxn>
                    <a:cxn ang="0">
                      <a:pos x="336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808" h="746">
                      <a:moveTo>
                        <a:pt x="620" y="746"/>
                      </a:moveTo>
                      <a:lnTo>
                        <a:pt x="808" y="525"/>
                      </a:lnTo>
                      <a:lnTo>
                        <a:pt x="808" y="106"/>
                      </a:lnTo>
                      <a:lnTo>
                        <a:pt x="336" y="0"/>
                      </a:lnTo>
                      <a:lnTo>
                        <a:pt x="0" y="48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5" name="Freeform 17"/>
                <p:cNvSpPr>
                  <a:spLocks noChangeAspect="1"/>
                </p:cNvSpPr>
                <p:nvPr/>
              </p:nvSpPr>
              <p:spPr bwMode="auto">
                <a:xfrm>
                  <a:off x="1892" y="2596"/>
                  <a:ext cx="152" cy="682"/>
                </a:xfrm>
                <a:custGeom>
                  <a:avLst/>
                  <a:gdLst/>
                  <a:ahLst/>
                  <a:cxnLst>
                    <a:cxn ang="0">
                      <a:pos x="0" y="644"/>
                    </a:cxn>
                    <a:cxn ang="0">
                      <a:pos x="0" y="79"/>
                    </a:cxn>
                    <a:cxn ang="0">
                      <a:pos x="144" y="0"/>
                    </a:cxn>
                    <a:cxn ang="0">
                      <a:pos x="144" y="554"/>
                    </a:cxn>
                    <a:cxn ang="0">
                      <a:pos x="0" y="644"/>
                    </a:cxn>
                  </a:cxnLst>
                  <a:rect l="0" t="0" r="r" b="b"/>
                  <a:pathLst>
                    <a:path w="144" h="644">
                      <a:moveTo>
                        <a:pt x="0" y="644"/>
                      </a:moveTo>
                      <a:lnTo>
                        <a:pt x="0" y="79"/>
                      </a:lnTo>
                      <a:lnTo>
                        <a:pt x="144" y="0"/>
                      </a:lnTo>
                      <a:lnTo>
                        <a:pt x="144" y="554"/>
                      </a:lnTo>
                      <a:lnTo>
                        <a:pt x="0" y="644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6" name="Freeform 18"/>
                <p:cNvSpPr>
                  <a:spLocks noChangeAspect="1"/>
                </p:cNvSpPr>
                <p:nvPr/>
              </p:nvSpPr>
              <p:spPr bwMode="auto">
                <a:xfrm>
                  <a:off x="1215" y="2449"/>
                  <a:ext cx="829" cy="232"/>
                </a:xfrm>
                <a:custGeom>
                  <a:avLst/>
                  <a:gdLst/>
                  <a:ahLst/>
                  <a:cxnLst>
                    <a:cxn ang="0">
                      <a:pos x="638" y="219"/>
                    </a:cxn>
                    <a:cxn ang="0">
                      <a:pos x="0" y="67"/>
                    </a:cxn>
                    <a:cxn ang="0">
                      <a:pos x="160" y="0"/>
                    </a:cxn>
                    <a:cxn ang="0">
                      <a:pos x="782" y="139"/>
                    </a:cxn>
                    <a:cxn ang="0">
                      <a:pos x="638" y="219"/>
                    </a:cxn>
                  </a:cxnLst>
                  <a:rect l="0" t="0" r="r" b="b"/>
                  <a:pathLst>
                    <a:path w="782" h="219">
                      <a:moveTo>
                        <a:pt x="638" y="219"/>
                      </a:moveTo>
                      <a:lnTo>
                        <a:pt x="0" y="67"/>
                      </a:lnTo>
                      <a:lnTo>
                        <a:pt x="160" y="0"/>
                      </a:lnTo>
                      <a:lnTo>
                        <a:pt x="782" y="139"/>
                      </a:lnTo>
                      <a:lnTo>
                        <a:pt x="638" y="219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7" name="Freeform 19"/>
                <p:cNvSpPr>
                  <a:spLocks noChangeAspect="1"/>
                </p:cNvSpPr>
                <p:nvPr/>
              </p:nvSpPr>
              <p:spPr bwMode="auto">
                <a:xfrm>
                  <a:off x="1215" y="2517"/>
                  <a:ext cx="677" cy="764"/>
                </a:xfrm>
                <a:custGeom>
                  <a:avLst/>
                  <a:gdLst/>
                  <a:ahLst/>
                  <a:cxnLst>
                    <a:cxn ang="0">
                      <a:pos x="671" y="753"/>
                    </a:cxn>
                    <a:cxn ang="0">
                      <a:pos x="671" y="160"/>
                    </a:cxn>
                    <a:cxn ang="0">
                      <a:pos x="0" y="0"/>
                    </a:cxn>
                    <a:cxn ang="0">
                      <a:pos x="0" y="578"/>
                    </a:cxn>
                    <a:cxn ang="0">
                      <a:pos x="671" y="753"/>
                    </a:cxn>
                  </a:cxnLst>
                  <a:rect l="0" t="0" r="r" b="b"/>
                  <a:pathLst>
                    <a:path w="672" h="754">
                      <a:moveTo>
                        <a:pt x="671" y="753"/>
                      </a:moveTo>
                      <a:lnTo>
                        <a:pt x="671" y="160"/>
                      </a:ln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671" y="75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8" name="Freeform 20"/>
                <p:cNvSpPr>
                  <a:spLocks noChangeAspect="1"/>
                </p:cNvSpPr>
                <p:nvPr/>
              </p:nvSpPr>
              <p:spPr bwMode="auto">
                <a:xfrm>
                  <a:off x="1268" y="2585"/>
                  <a:ext cx="573" cy="625"/>
                </a:xfrm>
                <a:custGeom>
                  <a:avLst/>
                  <a:gdLst/>
                  <a:ahLst/>
                  <a:cxnLst>
                    <a:cxn ang="0">
                      <a:pos x="490" y="548"/>
                    </a:cxn>
                    <a:cxn ang="0">
                      <a:pos x="490" y="117"/>
                    </a:cxn>
                    <a:cxn ang="0">
                      <a:pos x="0" y="0"/>
                    </a:cxn>
                    <a:cxn ang="0">
                      <a:pos x="0" y="424"/>
                    </a:cxn>
                    <a:cxn ang="0">
                      <a:pos x="490" y="548"/>
                    </a:cxn>
                  </a:cxnLst>
                  <a:rect l="0" t="0" r="r" b="b"/>
                  <a:pathLst>
                    <a:path w="491" h="549">
                      <a:moveTo>
                        <a:pt x="490" y="548"/>
                      </a:moveTo>
                      <a:lnTo>
                        <a:pt x="490" y="117"/>
                      </a:ln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490" y="548"/>
                      </a:lnTo>
                    </a:path>
                  </a:pathLst>
                </a:custGeom>
                <a:solidFill>
                  <a:srgbClr val="CECECE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29" name="Freeform 21"/>
                <p:cNvSpPr>
                  <a:spLocks/>
                </p:cNvSpPr>
                <p:nvPr/>
              </p:nvSpPr>
              <p:spPr bwMode="auto">
                <a:xfrm>
                  <a:off x="1303" y="2627"/>
                  <a:ext cx="501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4"/>
                    </a:cxn>
                    <a:cxn ang="0">
                      <a:pos x="542" y="592"/>
                    </a:cxn>
                    <a:cxn ang="0">
                      <a:pos x="542" y="1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2" h="592">
                      <a:moveTo>
                        <a:pt x="0" y="0"/>
                      </a:moveTo>
                      <a:lnTo>
                        <a:pt x="0" y="454"/>
                      </a:lnTo>
                      <a:lnTo>
                        <a:pt x="542" y="592"/>
                      </a:lnTo>
                      <a:lnTo>
                        <a:pt x="542" y="1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18FFD"/>
                    </a:gs>
                    <a:gs pos="100000">
                      <a:srgbClr val="618FFD">
                        <a:gamma/>
                        <a:shade val="75294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3175" cap="flat" cmpd="sng">
                  <a:solidFill>
                    <a:srgbClr val="77777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EAEAEA"/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45430" name="Group 22"/>
              <p:cNvGrpSpPr>
                <a:grpSpLocks/>
              </p:cNvGrpSpPr>
              <p:nvPr/>
            </p:nvGrpSpPr>
            <p:grpSpPr bwMode="auto">
              <a:xfrm>
                <a:off x="1431" y="1255"/>
                <a:ext cx="636" cy="466"/>
                <a:chOff x="3826" y="946"/>
                <a:chExt cx="811" cy="595"/>
              </a:xfrm>
            </p:grpSpPr>
            <p:sp>
              <p:nvSpPr>
                <p:cNvPr id="145431" name="Freeform 23"/>
                <p:cNvSpPr>
                  <a:spLocks/>
                </p:cNvSpPr>
                <p:nvPr/>
              </p:nvSpPr>
              <p:spPr bwMode="auto">
                <a:xfrm>
                  <a:off x="3892" y="1085"/>
                  <a:ext cx="545" cy="456"/>
                </a:xfrm>
                <a:custGeom>
                  <a:avLst/>
                  <a:gdLst/>
                  <a:ahLst/>
                  <a:cxnLst>
                    <a:cxn ang="0">
                      <a:pos x="542" y="78"/>
                    </a:cxn>
                    <a:cxn ang="0">
                      <a:pos x="1" y="0"/>
                    </a:cxn>
                    <a:cxn ang="0">
                      <a:pos x="0" y="355"/>
                    </a:cxn>
                    <a:cxn ang="0">
                      <a:pos x="542" y="453"/>
                    </a:cxn>
                    <a:cxn ang="0">
                      <a:pos x="542" y="78"/>
                    </a:cxn>
                  </a:cxnLst>
                  <a:rect l="0" t="0" r="r" b="b"/>
                  <a:pathLst>
                    <a:path w="542" h="453">
                      <a:moveTo>
                        <a:pt x="542" y="78"/>
                      </a:moveTo>
                      <a:lnTo>
                        <a:pt x="1" y="0"/>
                      </a:lnTo>
                      <a:lnTo>
                        <a:pt x="0" y="355"/>
                      </a:lnTo>
                      <a:lnTo>
                        <a:pt x="542" y="453"/>
                      </a:lnTo>
                      <a:lnTo>
                        <a:pt x="542" y="78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2" name="Freeform 24"/>
                <p:cNvSpPr>
                  <a:spLocks/>
                </p:cNvSpPr>
                <p:nvPr/>
              </p:nvSpPr>
              <p:spPr bwMode="auto">
                <a:xfrm>
                  <a:off x="4437" y="1005"/>
                  <a:ext cx="200" cy="536"/>
                </a:xfrm>
                <a:custGeom>
                  <a:avLst/>
                  <a:gdLst/>
                  <a:ahLst/>
                  <a:cxnLst>
                    <a:cxn ang="0">
                      <a:pos x="409" y="0"/>
                    </a:cxn>
                    <a:cxn ang="0">
                      <a:pos x="0" y="329"/>
                    </a:cxn>
                    <a:cxn ang="0">
                      <a:pos x="0" y="1100"/>
                    </a:cxn>
                    <a:cxn ang="0">
                      <a:pos x="409" y="693"/>
                    </a:cxn>
                    <a:cxn ang="0">
                      <a:pos x="409" y="0"/>
                    </a:cxn>
                  </a:cxnLst>
                  <a:rect l="0" t="0" r="r" b="b"/>
                  <a:pathLst>
                    <a:path w="410" h="1101">
                      <a:moveTo>
                        <a:pt x="409" y="0"/>
                      </a:moveTo>
                      <a:lnTo>
                        <a:pt x="0" y="329"/>
                      </a:lnTo>
                      <a:lnTo>
                        <a:pt x="0" y="1100"/>
                      </a:lnTo>
                      <a:lnTo>
                        <a:pt x="409" y="693"/>
                      </a:lnTo>
                      <a:lnTo>
                        <a:pt x="40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3" name="Freeform 25"/>
                <p:cNvSpPr>
                  <a:spLocks/>
                </p:cNvSpPr>
                <p:nvPr/>
              </p:nvSpPr>
              <p:spPr bwMode="auto">
                <a:xfrm>
                  <a:off x="3892" y="946"/>
                  <a:ext cx="743" cy="220"/>
                </a:xfrm>
                <a:custGeom>
                  <a:avLst/>
                  <a:gdLst/>
                  <a:ahLst/>
                  <a:cxnLst>
                    <a:cxn ang="0">
                      <a:pos x="1522" y="125"/>
                    </a:cxn>
                    <a:cxn ang="0">
                      <a:pos x="1113" y="451"/>
                    </a:cxn>
                    <a:cxn ang="0">
                      <a:pos x="0" y="284"/>
                    </a:cxn>
                    <a:cxn ang="0">
                      <a:pos x="509" y="0"/>
                    </a:cxn>
                    <a:cxn ang="0">
                      <a:pos x="1522" y="122"/>
                    </a:cxn>
                  </a:cxnLst>
                  <a:rect l="0" t="0" r="r" b="b"/>
                  <a:pathLst>
                    <a:path w="1522" h="451">
                      <a:moveTo>
                        <a:pt x="1522" y="125"/>
                      </a:moveTo>
                      <a:lnTo>
                        <a:pt x="1113" y="451"/>
                      </a:lnTo>
                      <a:lnTo>
                        <a:pt x="0" y="284"/>
                      </a:lnTo>
                      <a:lnTo>
                        <a:pt x="509" y="0"/>
                      </a:lnTo>
                      <a:lnTo>
                        <a:pt x="1522" y="122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4" name="Freeform 26"/>
                <p:cNvSpPr>
                  <a:spLocks/>
                </p:cNvSpPr>
                <p:nvPr/>
              </p:nvSpPr>
              <p:spPr bwMode="auto">
                <a:xfrm>
                  <a:off x="4055" y="972"/>
                  <a:ext cx="339" cy="86"/>
                </a:xfrm>
                <a:custGeom>
                  <a:avLst/>
                  <a:gdLst/>
                  <a:ahLst/>
                  <a:cxnLst>
                    <a:cxn ang="0">
                      <a:pos x="210" y="0"/>
                    </a:cxn>
                    <a:cxn ang="0">
                      <a:pos x="0" y="121"/>
                    </a:cxn>
                    <a:cxn ang="0">
                      <a:pos x="497" y="177"/>
                    </a:cxn>
                    <a:cxn ang="0">
                      <a:pos x="693" y="54"/>
                    </a:cxn>
                    <a:cxn ang="0">
                      <a:pos x="210" y="0"/>
                    </a:cxn>
                  </a:cxnLst>
                  <a:rect l="0" t="0" r="r" b="b"/>
                  <a:pathLst>
                    <a:path w="694" h="178">
                      <a:moveTo>
                        <a:pt x="210" y="0"/>
                      </a:moveTo>
                      <a:lnTo>
                        <a:pt x="0" y="121"/>
                      </a:lnTo>
                      <a:lnTo>
                        <a:pt x="497" y="177"/>
                      </a:lnTo>
                      <a:lnTo>
                        <a:pt x="693" y="54"/>
                      </a:lnTo>
                      <a:lnTo>
                        <a:pt x="21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5" name="Freeform 27"/>
                <p:cNvSpPr>
                  <a:spLocks/>
                </p:cNvSpPr>
                <p:nvPr/>
              </p:nvSpPr>
              <p:spPr bwMode="auto">
                <a:xfrm>
                  <a:off x="4276" y="997"/>
                  <a:ext cx="197" cy="117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50" y="0"/>
                    </a:cxn>
                    <a:cxn ang="0">
                      <a:pos x="403" y="0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404" h="241">
                      <a:moveTo>
                        <a:pt x="0" y="240"/>
                      </a:moveTo>
                      <a:lnTo>
                        <a:pt x="350" y="0"/>
                      </a:lnTo>
                      <a:lnTo>
                        <a:pt x="403" y="0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6" name="Freeform 28"/>
                <p:cNvSpPr>
                  <a:spLocks/>
                </p:cNvSpPr>
                <p:nvPr/>
              </p:nvSpPr>
              <p:spPr bwMode="auto">
                <a:xfrm>
                  <a:off x="4185" y="1082"/>
                  <a:ext cx="83" cy="25"/>
                </a:xfrm>
                <a:custGeom>
                  <a:avLst/>
                  <a:gdLst/>
                  <a:ahLst/>
                  <a:cxnLst>
                    <a:cxn ang="0">
                      <a:pos x="167" y="8"/>
                    </a:cxn>
                    <a:cxn ang="0">
                      <a:pos x="88" y="0"/>
                    </a:cxn>
                    <a:cxn ang="0">
                      <a:pos x="0" y="47"/>
                    </a:cxn>
                    <a:cxn ang="0">
                      <a:pos x="83" y="51"/>
                    </a:cxn>
                    <a:cxn ang="0">
                      <a:pos x="167" y="8"/>
                    </a:cxn>
                  </a:cxnLst>
                  <a:rect l="0" t="0" r="r" b="b"/>
                  <a:pathLst>
                    <a:path w="168" h="52">
                      <a:moveTo>
                        <a:pt x="167" y="8"/>
                      </a:moveTo>
                      <a:lnTo>
                        <a:pt x="88" y="0"/>
                      </a:lnTo>
                      <a:lnTo>
                        <a:pt x="0" y="47"/>
                      </a:lnTo>
                      <a:lnTo>
                        <a:pt x="83" y="51"/>
                      </a:lnTo>
                      <a:lnTo>
                        <a:pt x="167" y="8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443" y="1064"/>
                  <a:ext cx="183" cy="142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8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3899" y="1121"/>
                  <a:ext cx="533" cy="87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39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459" y="1333"/>
                  <a:ext cx="156" cy="155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4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459" y="1311"/>
                  <a:ext cx="156" cy="153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4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459" y="1284"/>
                  <a:ext cx="156" cy="154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4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459" y="1256"/>
                  <a:ext cx="156" cy="154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43" name="Freeform 35"/>
                <p:cNvSpPr>
                  <a:spLocks/>
                </p:cNvSpPr>
                <p:nvPr/>
              </p:nvSpPr>
              <p:spPr bwMode="auto">
                <a:xfrm>
                  <a:off x="3933" y="1324"/>
                  <a:ext cx="254" cy="112"/>
                </a:xfrm>
                <a:custGeom>
                  <a:avLst/>
                  <a:gdLst/>
                  <a:ahLst/>
                  <a:cxnLst>
                    <a:cxn ang="0">
                      <a:pos x="520" y="88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520" y="230"/>
                    </a:cxn>
                    <a:cxn ang="0">
                      <a:pos x="520" y="88"/>
                    </a:cxn>
                  </a:cxnLst>
                  <a:rect l="0" t="0" r="r" b="b"/>
                  <a:pathLst>
                    <a:path w="521" h="231">
                      <a:moveTo>
                        <a:pt x="520" y="88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520" y="230"/>
                      </a:lnTo>
                      <a:lnTo>
                        <a:pt x="520" y="8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5444" name="Group 36"/>
                <p:cNvGrpSpPr>
                  <a:grpSpLocks/>
                </p:cNvGrpSpPr>
                <p:nvPr/>
              </p:nvGrpSpPr>
              <p:grpSpPr bwMode="auto">
                <a:xfrm>
                  <a:off x="3826" y="1336"/>
                  <a:ext cx="357" cy="180"/>
                  <a:chOff x="752" y="3672"/>
                  <a:chExt cx="732" cy="372"/>
                </a:xfrm>
              </p:grpSpPr>
              <p:sp>
                <p:nvSpPr>
                  <p:cNvPr id="145445" name="Freeform 37"/>
                  <p:cNvSpPr>
                    <a:spLocks/>
                  </p:cNvSpPr>
                  <p:nvPr/>
                </p:nvSpPr>
                <p:spPr bwMode="auto">
                  <a:xfrm>
                    <a:off x="752" y="3800"/>
                    <a:ext cx="548" cy="244"/>
                  </a:xfrm>
                  <a:custGeom>
                    <a:avLst/>
                    <a:gdLst/>
                    <a:ahLst/>
                    <a:cxnLst>
                      <a:cxn ang="0">
                        <a:pos x="548" y="102"/>
                      </a:cxn>
                      <a:cxn ang="0">
                        <a:pos x="0" y="0"/>
                      </a:cxn>
                      <a:cxn ang="0">
                        <a:pos x="2" y="129"/>
                      </a:cxn>
                      <a:cxn ang="0">
                        <a:pos x="548" y="244"/>
                      </a:cxn>
                      <a:cxn ang="0">
                        <a:pos x="548" y="102"/>
                      </a:cxn>
                    </a:cxnLst>
                    <a:rect l="0" t="0" r="r" b="b"/>
                    <a:pathLst>
                      <a:path w="548" h="244">
                        <a:moveTo>
                          <a:pt x="548" y="102"/>
                        </a:moveTo>
                        <a:lnTo>
                          <a:pt x="0" y="0"/>
                        </a:lnTo>
                        <a:lnTo>
                          <a:pt x="2" y="129"/>
                        </a:lnTo>
                        <a:lnTo>
                          <a:pt x="548" y="244"/>
                        </a:lnTo>
                        <a:lnTo>
                          <a:pt x="548" y="10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E5E6D1"/>
                      </a:gs>
                      <a:gs pos="100000">
                        <a:srgbClr val="E5E6D1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46" name="Freeform 38"/>
                  <p:cNvSpPr>
                    <a:spLocks/>
                  </p:cNvSpPr>
                  <p:nvPr/>
                </p:nvSpPr>
                <p:spPr bwMode="auto">
                  <a:xfrm>
                    <a:off x="1300" y="3757"/>
                    <a:ext cx="182" cy="287"/>
                  </a:xfrm>
                  <a:custGeom>
                    <a:avLst/>
                    <a:gdLst/>
                    <a:ahLst/>
                    <a:cxnLst>
                      <a:cxn ang="0">
                        <a:pos x="182" y="0"/>
                      </a:cxn>
                      <a:cxn ang="0">
                        <a:pos x="0" y="146"/>
                      </a:cxn>
                      <a:cxn ang="0">
                        <a:pos x="0" y="287"/>
                      </a:cxn>
                      <a:cxn ang="0">
                        <a:pos x="182" y="125"/>
                      </a:cxn>
                      <a:cxn ang="0">
                        <a:pos x="182" y="0"/>
                      </a:cxn>
                    </a:cxnLst>
                    <a:rect l="0" t="0" r="r" b="b"/>
                    <a:pathLst>
                      <a:path w="182" h="287">
                        <a:moveTo>
                          <a:pt x="182" y="0"/>
                        </a:moveTo>
                        <a:lnTo>
                          <a:pt x="0" y="146"/>
                        </a:lnTo>
                        <a:lnTo>
                          <a:pt x="0" y="287"/>
                        </a:lnTo>
                        <a:lnTo>
                          <a:pt x="182" y="125"/>
                        </a:lnTo>
                        <a:lnTo>
                          <a:pt x="182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CECECE"/>
                      </a:gs>
                      <a:gs pos="100000">
                        <a:srgbClr val="CECECE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47" name="Freeform 39"/>
                  <p:cNvSpPr>
                    <a:spLocks/>
                  </p:cNvSpPr>
                  <p:nvPr/>
                </p:nvSpPr>
                <p:spPr bwMode="auto">
                  <a:xfrm>
                    <a:off x="756" y="3672"/>
                    <a:ext cx="728" cy="230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257" y="0"/>
                      </a:cxn>
                      <a:cxn ang="0">
                        <a:pos x="727" y="82"/>
                      </a:cxn>
                      <a:cxn ang="0">
                        <a:pos x="544" y="229"/>
                      </a:cxn>
                      <a:cxn ang="0">
                        <a:pos x="0" y="128"/>
                      </a:cxn>
                    </a:cxnLst>
                    <a:rect l="0" t="0" r="r" b="b"/>
                    <a:pathLst>
                      <a:path w="728" h="230">
                        <a:moveTo>
                          <a:pt x="0" y="128"/>
                        </a:moveTo>
                        <a:lnTo>
                          <a:pt x="257" y="0"/>
                        </a:lnTo>
                        <a:lnTo>
                          <a:pt x="727" y="82"/>
                        </a:lnTo>
                        <a:lnTo>
                          <a:pt x="544" y="229"/>
                        </a:lnTo>
                        <a:lnTo>
                          <a:pt x="0" y="128"/>
                        </a:lnTo>
                      </a:path>
                    </a:pathLst>
                  </a:custGeom>
                  <a:solidFill>
                    <a:srgbClr val="EAEAEA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48" name="Freeform 40"/>
                  <p:cNvSpPr>
                    <a:spLocks/>
                  </p:cNvSpPr>
                  <p:nvPr/>
                </p:nvSpPr>
                <p:spPr bwMode="auto">
                  <a:xfrm>
                    <a:off x="752" y="3821"/>
                    <a:ext cx="725" cy="150"/>
                  </a:xfrm>
                  <a:custGeom>
                    <a:avLst/>
                    <a:gdLst/>
                    <a:ahLst/>
                    <a:cxnLst>
                      <a:cxn ang="0">
                        <a:pos x="725" y="0"/>
                      </a:cxn>
                      <a:cxn ang="0">
                        <a:pos x="548" y="150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725" h="150">
                        <a:moveTo>
                          <a:pt x="725" y="0"/>
                        </a:moveTo>
                        <a:lnTo>
                          <a:pt x="548" y="150"/>
                        </a:lnTo>
                        <a:lnTo>
                          <a:pt x="0" y="43"/>
                        </a:lnTo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5449" name="Freeform 41"/>
                <p:cNvSpPr>
                  <a:spLocks/>
                </p:cNvSpPr>
                <p:nvPr/>
              </p:nvSpPr>
              <p:spPr bwMode="auto">
                <a:xfrm>
                  <a:off x="3933" y="1181"/>
                  <a:ext cx="254" cy="113"/>
                </a:xfrm>
                <a:custGeom>
                  <a:avLst/>
                  <a:gdLst/>
                  <a:ahLst/>
                  <a:cxnLst>
                    <a:cxn ang="0">
                      <a:pos x="520" y="88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520" y="230"/>
                    </a:cxn>
                    <a:cxn ang="0">
                      <a:pos x="520" y="88"/>
                    </a:cxn>
                  </a:cxnLst>
                  <a:rect l="0" t="0" r="r" b="b"/>
                  <a:pathLst>
                    <a:path w="521" h="231">
                      <a:moveTo>
                        <a:pt x="520" y="88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520" y="230"/>
                      </a:lnTo>
                      <a:lnTo>
                        <a:pt x="520" y="8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50" name="Freeform 42"/>
                <p:cNvSpPr>
                  <a:spLocks/>
                </p:cNvSpPr>
                <p:nvPr/>
              </p:nvSpPr>
              <p:spPr bwMode="auto">
                <a:xfrm>
                  <a:off x="3826" y="1255"/>
                  <a:ext cx="267" cy="120"/>
                </a:xfrm>
                <a:custGeom>
                  <a:avLst/>
                  <a:gdLst/>
                  <a:ahLst/>
                  <a:cxnLst>
                    <a:cxn ang="0">
                      <a:pos x="548" y="102"/>
                    </a:cxn>
                    <a:cxn ang="0">
                      <a:pos x="0" y="0"/>
                    </a:cxn>
                    <a:cxn ang="0">
                      <a:pos x="2" y="129"/>
                    </a:cxn>
                    <a:cxn ang="0">
                      <a:pos x="548" y="244"/>
                    </a:cxn>
                    <a:cxn ang="0">
                      <a:pos x="548" y="102"/>
                    </a:cxn>
                  </a:cxnLst>
                  <a:rect l="0" t="0" r="r" b="b"/>
                  <a:pathLst>
                    <a:path w="548" h="244">
                      <a:moveTo>
                        <a:pt x="548" y="102"/>
                      </a:moveTo>
                      <a:lnTo>
                        <a:pt x="0" y="0"/>
                      </a:lnTo>
                      <a:lnTo>
                        <a:pt x="2" y="129"/>
                      </a:lnTo>
                      <a:lnTo>
                        <a:pt x="548" y="244"/>
                      </a:lnTo>
                      <a:lnTo>
                        <a:pt x="548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51" name="Freeform 43"/>
                <p:cNvSpPr>
                  <a:spLocks/>
                </p:cNvSpPr>
                <p:nvPr/>
              </p:nvSpPr>
              <p:spPr bwMode="auto">
                <a:xfrm>
                  <a:off x="4093" y="1234"/>
                  <a:ext cx="88" cy="141"/>
                </a:xfrm>
                <a:custGeom>
                  <a:avLst/>
                  <a:gdLst/>
                  <a:ahLst/>
                  <a:cxnLst>
                    <a:cxn ang="0">
                      <a:pos x="182" y="0"/>
                    </a:cxn>
                    <a:cxn ang="0">
                      <a:pos x="0" y="146"/>
                    </a:cxn>
                    <a:cxn ang="0">
                      <a:pos x="0" y="287"/>
                    </a:cxn>
                    <a:cxn ang="0">
                      <a:pos x="182" y="125"/>
                    </a:cxn>
                    <a:cxn ang="0">
                      <a:pos x="182" y="0"/>
                    </a:cxn>
                  </a:cxnLst>
                  <a:rect l="0" t="0" r="r" b="b"/>
                  <a:pathLst>
                    <a:path w="182" h="287">
                      <a:moveTo>
                        <a:pt x="182" y="0"/>
                      </a:moveTo>
                      <a:lnTo>
                        <a:pt x="0" y="146"/>
                      </a:lnTo>
                      <a:lnTo>
                        <a:pt x="0" y="287"/>
                      </a:lnTo>
                      <a:lnTo>
                        <a:pt x="182" y="125"/>
                      </a:lnTo>
                      <a:lnTo>
                        <a:pt x="18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CECECE"/>
                    </a:gs>
                    <a:gs pos="100000">
                      <a:srgbClr val="CECECE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52" name="Freeform 44"/>
                <p:cNvSpPr>
                  <a:spLocks/>
                </p:cNvSpPr>
                <p:nvPr/>
              </p:nvSpPr>
              <p:spPr bwMode="auto">
                <a:xfrm>
                  <a:off x="3828" y="1193"/>
                  <a:ext cx="355" cy="112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57" y="0"/>
                    </a:cxn>
                    <a:cxn ang="0">
                      <a:pos x="727" y="82"/>
                    </a:cxn>
                    <a:cxn ang="0">
                      <a:pos x="544" y="229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728" h="230">
                      <a:moveTo>
                        <a:pt x="0" y="128"/>
                      </a:moveTo>
                      <a:lnTo>
                        <a:pt x="257" y="0"/>
                      </a:lnTo>
                      <a:lnTo>
                        <a:pt x="727" y="82"/>
                      </a:lnTo>
                      <a:lnTo>
                        <a:pt x="544" y="229"/>
                      </a:lnTo>
                      <a:lnTo>
                        <a:pt x="0" y="128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53" name="Freeform 45"/>
                <p:cNvSpPr>
                  <a:spLocks/>
                </p:cNvSpPr>
                <p:nvPr/>
              </p:nvSpPr>
              <p:spPr bwMode="auto">
                <a:xfrm>
                  <a:off x="3826" y="1266"/>
                  <a:ext cx="353" cy="73"/>
                </a:xfrm>
                <a:custGeom>
                  <a:avLst/>
                  <a:gdLst/>
                  <a:ahLst/>
                  <a:cxnLst>
                    <a:cxn ang="0">
                      <a:pos x="725" y="0"/>
                    </a:cxn>
                    <a:cxn ang="0">
                      <a:pos x="548" y="150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725" h="150">
                      <a:moveTo>
                        <a:pt x="725" y="0"/>
                      </a:moveTo>
                      <a:lnTo>
                        <a:pt x="548" y="150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5454" name="Group 46"/>
                <p:cNvGrpSpPr>
                  <a:grpSpLocks/>
                </p:cNvGrpSpPr>
                <p:nvPr/>
              </p:nvGrpSpPr>
              <p:grpSpPr bwMode="auto">
                <a:xfrm>
                  <a:off x="4242" y="1206"/>
                  <a:ext cx="174" cy="108"/>
                  <a:chOff x="4242" y="1206"/>
                  <a:chExt cx="174" cy="108"/>
                </a:xfrm>
              </p:grpSpPr>
              <p:sp>
                <p:nvSpPr>
                  <p:cNvPr id="145455" name="Freeform 47"/>
                  <p:cNvSpPr>
                    <a:spLocks/>
                  </p:cNvSpPr>
                  <p:nvPr/>
                </p:nvSpPr>
                <p:spPr bwMode="auto">
                  <a:xfrm>
                    <a:off x="4244" y="1228"/>
                    <a:ext cx="172" cy="86"/>
                  </a:xfrm>
                  <a:custGeom>
                    <a:avLst/>
                    <a:gdLst/>
                    <a:ahLst/>
                    <a:cxnLst>
                      <a:cxn ang="0">
                        <a:pos x="172" y="0"/>
                      </a:cxn>
                      <a:cxn ang="0">
                        <a:pos x="172" y="45"/>
                      </a:cxn>
                      <a:cxn ang="0">
                        <a:pos x="148" y="86"/>
                      </a:cxn>
                      <a:cxn ang="0">
                        <a:pos x="0" y="65"/>
                      </a:cxn>
                      <a:cxn ang="0">
                        <a:pos x="1" y="49"/>
                      </a:cxn>
                    </a:cxnLst>
                    <a:rect l="0" t="0" r="r" b="b"/>
                    <a:pathLst>
                      <a:path w="172" h="86">
                        <a:moveTo>
                          <a:pt x="172" y="0"/>
                        </a:moveTo>
                        <a:lnTo>
                          <a:pt x="172" y="45"/>
                        </a:lnTo>
                        <a:lnTo>
                          <a:pt x="148" y="86"/>
                        </a:lnTo>
                        <a:lnTo>
                          <a:pt x="0" y="65"/>
                        </a:lnTo>
                        <a:lnTo>
                          <a:pt x="1" y="49"/>
                        </a:lnTo>
                      </a:path>
                    </a:pathLst>
                  </a:custGeom>
                  <a:solidFill>
                    <a:srgbClr val="969696"/>
                  </a:solidFill>
                  <a:ln w="31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27432" rIns="91440" bIns="27432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56" name="Freeform 48"/>
                  <p:cNvSpPr>
                    <a:spLocks/>
                  </p:cNvSpPr>
                  <p:nvPr/>
                </p:nvSpPr>
                <p:spPr bwMode="auto">
                  <a:xfrm>
                    <a:off x="4242" y="1206"/>
                    <a:ext cx="174" cy="100"/>
                  </a:xfrm>
                  <a:custGeom>
                    <a:avLst/>
                    <a:gdLst/>
                    <a:ahLst/>
                    <a:cxnLst>
                      <a:cxn ang="0">
                        <a:pos x="357" y="41"/>
                      </a:cxn>
                      <a:cxn ang="0">
                        <a:pos x="55" y="0"/>
                      </a:cxn>
                      <a:cxn ang="0">
                        <a:pos x="0" y="158"/>
                      </a:cxn>
                      <a:cxn ang="0">
                        <a:pos x="302" y="203"/>
                      </a:cxn>
                      <a:cxn ang="0">
                        <a:pos x="357" y="41"/>
                      </a:cxn>
                    </a:cxnLst>
                    <a:rect l="0" t="0" r="r" b="b"/>
                    <a:pathLst>
                      <a:path w="358" h="204">
                        <a:moveTo>
                          <a:pt x="357" y="41"/>
                        </a:moveTo>
                        <a:lnTo>
                          <a:pt x="55" y="0"/>
                        </a:lnTo>
                        <a:lnTo>
                          <a:pt x="0" y="158"/>
                        </a:lnTo>
                        <a:lnTo>
                          <a:pt x="302" y="203"/>
                        </a:lnTo>
                        <a:lnTo>
                          <a:pt x="357" y="41"/>
                        </a:lnTo>
                      </a:path>
                    </a:pathLst>
                  </a:custGeom>
                  <a:solidFill>
                    <a:srgbClr val="FCFEB9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57" name="Freeform 49"/>
                  <p:cNvSpPr>
                    <a:spLocks/>
                  </p:cNvSpPr>
                  <p:nvPr/>
                </p:nvSpPr>
                <p:spPr bwMode="auto">
                  <a:xfrm>
                    <a:off x="4363" y="1253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2" y="0"/>
                      </a:cxn>
                      <a:cxn ang="0">
                        <a:pos x="0" y="31"/>
                      </a:cxn>
                      <a:cxn ang="0">
                        <a:pos x="47" y="39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40">
                        <a:moveTo>
                          <a:pt x="59" y="8"/>
                        </a:moveTo>
                        <a:lnTo>
                          <a:pt x="12" y="0"/>
                        </a:lnTo>
                        <a:lnTo>
                          <a:pt x="0" y="31"/>
                        </a:lnTo>
                        <a:lnTo>
                          <a:pt x="47" y="39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58" name="Freeform 50"/>
                  <p:cNvSpPr>
                    <a:spLocks/>
                  </p:cNvSpPr>
                  <p:nvPr/>
                </p:nvSpPr>
                <p:spPr bwMode="auto">
                  <a:xfrm>
                    <a:off x="4275" y="1216"/>
                    <a:ext cx="125" cy="32"/>
                  </a:xfrm>
                  <a:custGeom>
                    <a:avLst/>
                    <a:gdLst/>
                    <a:ahLst/>
                    <a:cxnLst>
                      <a:cxn ang="0">
                        <a:pos x="258" y="35"/>
                      </a:cxn>
                      <a:cxn ang="0">
                        <a:pos x="8" y="0"/>
                      </a:cxn>
                      <a:cxn ang="0">
                        <a:pos x="0" y="27"/>
                      </a:cxn>
                      <a:cxn ang="0">
                        <a:pos x="246" y="66"/>
                      </a:cxn>
                      <a:cxn ang="0">
                        <a:pos x="258" y="35"/>
                      </a:cxn>
                    </a:cxnLst>
                    <a:rect l="0" t="0" r="r" b="b"/>
                    <a:pathLst>
                      <a:path w="259" h="67">
                        <a:moveTo>
                          <a:pt x="258" y="35"/>
                        </a:moveTo>
                        <a:lnTo>
                          <a:pt x="8" y="0"/>
                        </a:lnTo>
                        <a:lnTo>
                          <a:pt x="0" y="27"/>
                        </a:lnTo>
                        <a:lnTo>
                          <a:pt x="246" y="66"/>
                        </a:lnTo>
                        <a:lnTo>
                          <a:pt x="258" y="35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59" name="Freeform 51"/>
                  <p:cNvSpPr>
                    <a:spLocks/>
                  </p:cNvSpPr>
                  <p:nvPr/>
                </p:nvSpPr>
                <p:spPr bwMode="auto">
                  <a:xfrm>
                    <a:off x="4355" y="1274"/>
                    <a:ext cx="29" cy="20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2" y="0"/>
                      </a:cxn>
                      <a:cxn ang="0">
                        <a:pos x="0" y="31"/>
                      </a:cxn>
                      <a:cxn ang="0">
                        <a:pos x="49" y="39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40">
                        <a:moveTo>
                          <a:pt x="59" y="8"/>
                        </a:moveTo>
                        <a:lnTo>
                          <a:pt x="12" y="0"/>
                        </a:lnTo>
                        <a:lnTo>
                          <a:pt x="0" y="31"/>
                        </a:lnTo>
                        <a:lnTo>
                          <a:pt x="49" y="39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0" name="Freeform 52"/>
                  <p:cNvSpPr>
                    <a:spLocks/>
                  </p:cNvSpPr>
                  <p:nvPr/>
                </p:nvSpPr>
                <p:spPr bwMode="auto">
                  <a:xfrm>
                    <a:off x="4329" y="1248"/>
                    <a:ext cx="32" cy="19"/>
                  </a:xfrm>
                  <a:custGeom>
                    <a:avLst/>
                    <a:gdLst/>
                    <a:ahLst/>
                    <a:cxnLst>
                      <a:cxn ang="0">
                        <a:pos x="61" y="8"/>
                      </a:cxn>
                      <a:cxn ang="0">
                        <a:pos x="12" y="0"/>
                      </a:cxn>
                      <a:cxn ang="0">
                        <a:pos x="0" y="30"/>
                      </a:cxn>
                      <a:cxn ang="0">
                        <a:pos x="51" y="38"/>
                      </a:cxn>
                      <a:cxn ang="0">
                        <a:pos x="61" y="8"/>
                      </a:cxn>
                    </a:cxnLst>
                    <a:rect l="0" t="0" r="r" b="b"/>
                    <a:pathLst>
                      <a:path w="62" h="39">
                        <a:moveTo>
                          <a:pt x="61" y="8"/>
                        </a:moveTo>
                        <a:lnTo>
                          <a:pt x="12" y="0"/>
                        </a:lnTo>
                        <a:lnTo>
                          <a:pt x="0" y="30"/>
                        </a:lnTo>
                        <a:lnTo>
                          <a:pt x="51" y="38"/>
                        </a:lnTo>
                        <a:lnTo>
                          <a:pt x="61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1" name="Freeform 53"/>
                  <p:cNvSpPr>
                    <a:spLocks/>
                  </p:cNvSpPr>
                  <p:nvPr/>
                </p:nvSpPr>
                <p:spPr bwMode="auto">
                  <a:xfrm>
                    <a:off x="4324" y="1269"/>
                    <a:ext cx="29" cy="18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31"/>
                      </a:cxn>
                      <a:cxn ang="0">
                        <a:pos x="49" y="37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8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31"/>
                        </a:lnTo>
                        <a:lnTo>
                          <a:pt x="49" y="37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2" name="Freeform 54"/>
                  <p:cNvSpPr>
                    <a:spLocks/>
                  </p:cNvSpPr>
                  <p:nvPr/>
                </p:nvSpPr>
                <p:spPr bwMode="auto">
                  <a:xfrm>
                    <a:off x="4298" y="1244"/>
                    <a:ext cx="30" cy="17"/>
                  </a:xfrm>
                  <a:custGeom>
                    <a:avLst/>
                    <a:gdLst/>
                    <a:ahLst/>
                    <a:cxnLst>
                      <a:cxn ang="0">
                        <a:pos x="61" y="8"/>
                      </a:cxn>
                      <a:cxn ang="0">
                        <a:pos x="12" y="0"/>
                      </a:cxn>
                      <a:cxn ang="0">
                        <a:pos x="0" y="30"/>
                      </a:cxn>
                      <a:cxn ang="0">
                        <a:pos x="49" y="36"/>
                      </a:cxn>
                      <a:cxn ang="0">
                        <a:pos x="61" y="8"/>
                      </a:cxn>
                    </a:cxnLst>
                    <a:rect l="0" t="0" r="r" b="b"/>
                    <a:pathLst>
                      <a:path w="62" h="37">
                        <a:moveTo>
                          <a:pt x="61" y="8"/>
                        </a:moveTo>
                        <a:lnTo>
                          <a:pt x="12" y="0"/>
                        </a:lnTo>
                        <a:lnTo>
                          <a:pt x="0" y="30"/>
                        </a:lnTo>
                        <a:lnTo>
                          <a:pt x="49" y="36"/>
                        </a:lnTo>
                        <a:lnTo>
                          <a:pt x="61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3" name="Freeform 55"/>
                  <p:cNvSpPr>
                    <a:spLocks/>
                  </p:cNvSpPr>
                  <p:nvPr/>
                </p:nvSpPr>
                <p:spPr bwMode="auto">
                  <a:xfrm>
                    <a:off x="4290" y="1266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28"/>
                      </a:cxn>
                      <a:cxn ang="0">
                        <a:pos x="47" y="36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7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28"/>
                        </a:lnTo>
                        <a:lnTo>
                          <a:pt x="47" y="36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4" name="Freeform 56"/>
                  <p:cNvSpPr>
                    <a:spLocks/>
                  </p:cNvSpPr>
                  <p:nvPr/>
                </p:nvSpPr>
                <p:spPr bwMode="auto">
                  <a:xfrm>
                    <a:off x="4268" y="1239"/>
                    <a:ext cx="28" cy="17"/>
                  </a:xfrm>
                  <a:custGeom>
                    <a:avLst/>
                    <a:gdLst/>
                    <a:ahLst/>
                    <a:cxnLst>
                      <a:cxn ang="0">
                        <a:pos x="59" y="6"/>
                      </a:cxn>
                      <a:cxn ang="0">
                        <a:pos x="10" y="0"/>
                      </a:cxn>
                      <a:cxn ang="0">
                        <a:pos x="0" y="29"/>
                      </a:cxn>
                      <a:cxn ang="0">
                        <a:pos x="47" y="37"/>
                      </a:cxn>
                      <a:cxn ang="0">
                        <a:pos x="59" y="6"/>
                      </a:cxn>
                    </a:cxnLst>
                    <a:rect l="0" t="0" r="r" b="b"/>
                    <a:pathLst>
                      <a:path w="60" h="38">
                        <a:moveTo>
                          <a:pt x="59" y="6"/>
                        </a:moveTo>
                        <a:lnTo>
                          <a:pt x="10" y="0"/>
                        </a:lnTo>
                        <a:lnTo>
                          <a:pt x="0" y="29"/>
                        </a:lnTo>
                        <a:lnTo>
                          <a:pt x="47" y="37"/>
                        </a:lnTo>
                        <a:lnTo>
                          <a:pt x="59" y="6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65" name="Freeform 57"/>
                  <p:cNvSpPr>
                    <a:spLocks/>
                  </p:cNvSpPr>
                  <p:nvPr/>
                </p:nvSpPr>
                <p:spPr bwMode="auto">
                  <a:xfrm>
                    <a:off x="4259" y="1260"/>
                    <a:ext cx="29" cy="19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28"/>
                      </a:cxn>
                      <a:cxn ang="0">
                        <a:pos x="47" y="36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7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28"/>
                        </a:lnTo>
                        <a:lnTo>
                          <a:pt x="47" y="36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45466" name="Group 58"/>
            <p:cNvGrpSpPr>
              <a:grpSpLocks/>
            </p:cNvGrpSpPr>
            <p:nvPr/>
          </p:nvGrpSpPr>
          <p:grpSpPr bwMode="auto">
            <a:xfrm>
              <a:off x="2323" y="1023"/>
              <a:ext cx="1414" cy="984"/>
              <a:chOff x="653" y="1023"/>
              <a:chExt cx="1414" cy="984"/>
            </a:xfrm>
          </p:grpSpPr>
          <p:sp>
            <p:nvSpPr>
              <p:cNvPr id="145467" name="AutoShape 59"/>
              <p:cNvSpPr>
                <a:spLocks noChangeArrowheads="1"/>
              </p:cNvSpPr>
              <p:nvPr/>
            </p:nvSpPr>
            <p:spPr bwMode="auto">
              <a:xfrm rot="5400000" flipV="1">
                <a:off x="685" y="1682"/>
                <a:ext cx="572" cy="77"/>
              </a:xfrm>
              <a:prstGeom prst="homePlate">
                <a:avLst>
                  <a:gd name="adj" fmla="val 74045"/>
                </a:avLst>
              </a:prstGeom>
              <a:gradFill rotWithShape="0">
                <a:gsLst>
                  <a:gs pos="0">
                    <a:srgbClr val="CC0099"/>
                  </a:gs>
                  <a:gs pos="50000">
                    <a:srgbClr val="CC0099">
                      <a:gamma/>
                      <a:tint val="21176"/>
                      <a:invGamma/>
                    </a:srgbClr>
                  </a:gs>
                  <a:gs pos="100000">
                    <a:srgbClr val="CC0099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468" name="Line 60"/>
              <p:cNvSpPr>
                <a:spLocks noChangeShapeType="1"/>
              </p:cNvSpPr>
              <p:nvPr/>
            </p:nvSpPr>
            <p:spPr bwMode="auto">
              <a:xfrm>
                <a:off x="1169" y="1538"/>
                <a:ext cx="377" cy="0"/>
              </a:xfrm>
              <a:prstGeom prst="line">
                <a:avLst/>
              </a:prstGeom>
              <a:noFill/>
              <a:ln w="28575">
                <a:solidFill>
                  <a:srgbClr val="DDDDDD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5469" name="Group 61"/>
              <p:cNvGrpSpPr>
                <a:grpSpLocks/>
              </p:cNvGrpSpPr>
              <p:nvPr/>
            </p:nvGrpSpPr>
            <p:grpSpPr bwMode="auto">
              <a:xfrm>
                <a:off x="653" y="1023"/>
                <a:ext cx="604" cy="667"/>
                <a:chOff x="1114" y="2441"/>
                <a:chExt cx="1064" cy="1173"/>
              </a:xfrm>
            </p:grpSpPr>
            <p:sp>
              <p:nvSpPr>
                <p:cNvPr id="145470" name="Freeform 62"/>
                <p:cNvSpPr>
                  <a:spLocks noChangeAspect="1"/>
                </p:cNvSpPr>
                <p:nvPr/>
              </p:nvSpPr>
              <p:spPr bwMode="auto">
                <a:xfrm>
                  <a:off x="1784" y="3203"/>
                  <a:ext cx="357" cy="411"/>
                </a:xfrm>
                <a:custGeom>
                  <a:avLst/>
                  <a:gdLst/>
                  <a:ahLst/>
                  <a:cxnLst>
                    <a:cxn ang="0">
                      <a:pos x="0" y="158"/>
                    </a:cxn>
                    <a:cxn ang="0">
                      <a:pos x="265" y="0"/>
                    </a:cxn>
                    <a:cxn ang="0">
                      <a:pos x="265" y="130"/>
                    </a:cxn>
                    <a:cxn ang="0">
                      <a:pos x="2" y="305"/>
                    </a:cxn>
                  </a:cxnLst>
                  <a:rect l="0" t="0" r="r" b="b"/>
                  <a:pathLst>
                    <a:path w="265" h="305">
                      <a:moveTo>
                        <a:pt x="0" y="158"/>
                      </a:moveTo>
                      <a:lnTo>
                        <a:pt x="265" y="0"/>
                      </a:lnTo>
                      <a:lnTo>
                        <a:pt x="265" y="130"/>
                      </a:lnTo>
                      <a:lnTo>
                        <a:pt x="2" y="305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1" name="Freeform 63"/>
                <p:cNvSpPr>
                  <a:spLocks noChangeAspect="1"/>
                </p:cNvSpPr>
                <p:nvPr/>
              </p:nvSpPr>
              <p:spPr bwMode="auto">
                <a:xfrm>
                  <a:off x="1114" y="3058"/>
                  <a:ext cx="1027" cy="358"/>
                </a:xfrm>
                <a:custGeom>
                  <a:avLst/>
                  <a:gdLst/>
                  <a:ahLst/>
                  <a:cxnLst>
                    <a:cxn ang="0">
                      <a:pos x="497" y="265"/>
                    </a:cxn>
                    <a:cxn ang="0">
                      <a:pos x="0" y="131"/>
                    </a:cxn>
                    <a:cxn ang="0">
                      <a:pos x="278" y="0"/>
                    </a:cxn>
                    <a:cxn ang="0">
                      <a:pos x="761" y="107"/>
                    </a:cxn>
                    <a:cxn ang="0">
                      <a:pos x="500" y="263"/>
                    </a:cxn>
                  </a:cxnLst>
                  <a:rect l="0" t="0" r="r" b="b"/>
                  <a:pathLst>
                    <a:path w="761" h="265">
                      <a:moveTo>
                        <a:pt x="497" y="265"/>
                      </a:moveTo>
                      <a:lnTo>
                        <a:pt x="0" y="131"/>
                      </a:lnTo>
                      <a:lnTo>
                        <a:pt x="278" y="0"/>
                      </a:lnTo>
                      <a:lnTo>
                        <a:pt x="761" y="107"/>
                      </a:lnTo>
                      <a:lnTo>
                        <a:pt x="500" y="26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2" name="Freeform 64"/>
                <p:cNvSpPr>
                  <a:spLocks noChangeAspect="1"/>
                </p:cNvSpPr>
                <p:nvPr/>
              </p:nvSpPr>
              <p:spPr bwMode="auto">
                <a:xfrm>
                  <a:off x="1114" y="3234"/>
                  <a:ext cx="673" cy="38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192"/>
                    </a:cxn>
                    <a:cxn ang="0">
                      <a:pos x="690" y="390"/>
                    </a:cxn>
                    <a:cxn ang="0">
                      <a:pos x="690" y="18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90" h="390">
                      <a:moveTo>
                        <a:pt x="0" y="5"/>
                      </a:moveTo>
                      <a:lnTo>
                        <a:pt x="0" y="192"/>
                      </a:lnTo>
                      <a:lnTo>
                        <a:pt x="690" y="390"/>
                      </a:lnTo>
                      <a:lnTo>
                        <a:pt x="690" y="185"/>
                      </a:lnTo>
                      <a:lnTo>
                        <a:pt x="4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3" name="Freeform 65"/>
                <p:cNvSpPr>
                  <a:spLocks/>
                </p:cNvSpPr>
                <p:nvPr/>
              </p:nvSpPr>
              <p:spPr bwMode="auto">
                <a:xfrm>
                  <a:off x="1288" y="3031"/>
                  <a:ext cx="750" cy="316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38" y="0"/>
                    </a:cxn>
                    <a:cxn ang="0">
                      <a:pos x="556" y="91"/>
                    </a:cxn>
                    <a:cxn ang="0">
                      <a:pos x="556" y="108"/>
                    </a:cxn>
                    <a:cxn ang="0">
                      <a:pos x="334" y="235"/>
                    </a:cxn>
                    <a:cxn ang="0">
                      <a:pos x="0" y="148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556" h="235">
                      <a:moveTo>
                        <a:pt x="0" y="128"/>
                      </a:moveTo>
                      <a:lnTo>
                        <a:pt x="238" y="0"/>
                      </a:lnTo>
                      <a:lnTo>
                        <a:pt x="556" y="91"/>
                      </a:lnTo>
                      <a:lnTo>
                        <a:pt x="556" y="108"/>
                      </a:lnTo>
                      <a:lnTo>
                        <a:pt x="334" y="235"/>
                      </a:lnTo>
                      <a:lnTo>
                        <a:pt x="0" y="148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4" name="Freeform 66"/>
                <p:cNvSpPr>
                  <a:spLocks/>
                </p:cNvSpPr>
                <p:nvPr/>
              </p:nvSpPr>
              <p:spPr bwMode="auto">
                <a:xfrm>
                  <a:off x="1297" y="3038"/>
                  <a:ext cx="725" cy="280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327" y="208"/>
                    </a:cxn>
                    <a:cxn ang="0">
                      <a:pos x="538" y="86"/>
                    </a:cxn>
                    <a:cxn ang="0">
                      <a:pos x="233" y="0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538" h="208">
                      <a:moveTo>
                        <a:pt x="0" y="124"/>
                      </a:moveTo>
                      <a:lnTo>
                        <a:pt x="327" y="208"/>
                      </a:lnTo>
                      <a:lnTo>
                        <a:pt x="538" y="86"/>
                      </a:lnTo>
                      <a:lnTo>
                        <a:pt x="233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635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5" name="Oval 67"/>
                <p:cNvSpPr>
                  <a:spLocks noChangeArrowheads="1"/>
                </p:cNvSpPr>
                <p:nvPr/>
              </p:nvSpPr>
              <p:spPr bwMode="auto">
                <a:xfrm>
                  <a:off x="1478" y="3105"/>
                  <a:ext cx="377" cy="152"/>
                </a:xfrm>
                <a:prstGeom prst="ellipse">
                  <a:avLst/>
                </a:prstGeom>
                <a:solidFill>
                  <a:srgbClr val="B2B2B2"/>
                </a:solidFill>
                <a:ln w="3175" cap="rnd">
                  <a:solidFill>
                    <a:srgbClr val="80808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6" name="Freeform 68"/>
                <p:cNvSpPr>
                  <a:spLocks/>
                </p:cNvSpPr>
                <p:nvPr/>
              </p:nvSpPr>
              <p:spPr bwMode="auto">
                <a:xfrm>
                  <a:off x="1271" y="3110"/>
                  <a:ext cx="611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36"/>
                    </a:cxn>
                    <a:cxn ang="0">
                      <a:pos x="574" y="180"/>
                    </a:cxn>
                    <a:cxn ang="0">
                      <a:pos x="646" y="158"/>
                    </a:cxn>
                  </a:cxnLst>
                  <a:rect l="0" t="0" r="r" b="b"/>
                  <a:pathLst>
                    <a:path w="646" h="180">
                      <a:moveTo>
                        <a:pt x="0" y="0"/>
                      </a:moveTo>
                      <a:lnTo>
                        <a:pt x="20" y="36"/>
                      </a:lnTo>
                      <a:lnTo>
                        <a:pt x="574" y="180"/>
                      </a:lnTo>
                      <a:lnTo>
                        <a:pt x="646" y="158"/>
                      </a:lnTo>
                    </a:path>
                  </a:pathLst>
                </a:custGeom>
                <a:solidFill>
                  <a:srgbClr val="B2B2B2"/>
                </a:solidFill>
                <a:ln w="3175" cap="rnd" cmpd="sng">
                  <a:solidFill>
                    <a:srgbClr val="80808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7" name="Freeform 69"/>
                <p:cNvSpPr>
                  <a:spLocks noChangeAspect="1"/>
                </p:cNvSpPr>
                <p:nvPr/>
              </p:nvSpPr>
              <p:spPr bwMode="auto">
                <a:xfrm>
                  <a:off x="1417" y="2441"/>
                  <a:ext cx="761" cy="701"/>
                </a:xfrm>
                <a:custGeom>
                  <a:avLst/>
                  <a:gdLst/>
                  <a:ahLst/>
                  <a:cxnLst>
                    <a:cxn ang="0">
                      <a:pos x="620" y="746"/>
                    </a:cxn>
                    <a:cxn ang="0">
                      <a:pos x="808" y="525"/>
                    </a:cxn>
                    <a:cxn ang="0">
                      <a:pos x="808" y="106"/>
                    </a:cxn>
                    <a:cxn ang="0">
                      <a:pos x="336" y="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808" h="746">
                      <a:moveTo>
                        <a:pt x="620" y="746"/>
                      </a:moveTo>
                      <a:lnTo>
                        <a:pt x="808" y="525"/>
                      </a:lnTo>
                      <a:lnTo>
                        <a:pt x="808" y="106"/>
                      </a:lnTo>
                      <a:lnTo>
                        <a:pt x="336" y="0"/>
                      </a:lnTo>
                      <a:lnTo>
                        <a:pt x="0" y="48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8" name="Freeform 70"/>
                <p:cNvSpPr>
                  <a:spLocks noChangeAspect="1"/>
                </p:cNvSpPr>
                <p:nvPr/>
              </p:nvSpPr>
              <p:spPr bwMode="auto">
                <a:xfrm>
                  <a:off x="1892" y="2596"/>
                  <a:ext cx="152" cy="682"/>
                </a:xfrm>
                <a:custGeom>
                  <a:avLst/>
                  <a:gdLst/>
                  <a:ahLst/>
                  <a:cxnLst>
                    <a:cxn ang="0">
                      <a:pos x="0" y="644"/>
                    </a:cxn>
                    <a:cxn ang="0">
                      <a:pos x="0" y="79"/>
                    </a:cxn>
                    <a:cxn ang="0">
                      <a:pos x="144" y="0"/>
                    </a:cxn>
                    <a:cxn ang="0">
                      <a:pos x="144" y="554"/>
                    </a:cxn>
                    <a:cxn ang="0">
                      <a:pos x="0" y="644"/>
                    </a:cxn>
                  </a:cxnLst>
                  <a:rect l="0" t="0" r="r" b="b"/>
                  <a:pathLst>
                    <a:path w="144" h="644">
                      <a:moveTo>
                        <a:pt x="0" y="644"/>
                      </a:moveTo>
                      <a:lnTo>
                        <a:pt x="0" y="79"/>
                      </a:lnTo>
                      <a:lnTo>
                        <a:pt x="144" y="0"/>
                      </a:lnTo>
                      <a:lnTo>
                        <a:pt x="144" y="554"/>
                      </a:lnTo>
                      <a:lnTo>
                        <a:pt x="0" y="644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79" name="Freeform 71"/>
                <p:cNvSpPr>
                  <a:spLocks noChangeAspect="1"/>
                </p:cNvSpPr>
                <p:nvPr/>
              </p:nvSpPr>
              <p:spPr bwMode="auto">
                <a:xfrm>
                  <a:off x="1215" y="2449"/>
                  <a:ext cx="829" cy="232"/>
                </a:xfrm>
                <a:custGeom>
                  <a:avLst/>
                  <a:gdLst/>
                  <a:ahLst/>
                  <a:cxnLst>
                    <a:cxn ang="0">
                      <a:pos x="638" y="219"/>
                    </a:cxn>
                    <a:cxn ang="0">
                      <a:pos x="0" y="67"/>
                    </a:cxn>
                    <a:cxn ang="0">
                      <a:pos x="160" y="0"/>
                    </a:cxn>
                    <a:cxn ang="0">
                      <a:pos x="782" y="139"/>
                    </a:cxn>
                    <a:cxn ang="0">
                      <a:pos x="638" y="219"/>
                    </a:cxn>
                  </a:cxnLst>
                  <a:rect l="0" t="0" r="r" b="b"/>
                  <a:pathLst>
                    <a:path w="782" h="219">
                      <a:moveTo>
                        <a:pt x="638" y="219"/>
                      </a:moveTo>
                      <a:lnTo>
                        <a:pt x="0" y="67"/>
                      </a:lnTo>
                      <a:lnTo>
                        <a:pt x="160" y="0"/>
                      </a:lnTo>
                      <a:lnTo>
                        <a:pt x="782" y="139"/>
                      </a:lnTo>
                      <a:lnTo>
                        <a:pt x="638" y="219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0" name="Freeform 72"/>
                <p:cNvSpPr>
                  <a:spLocks noChangeAspect="1"/>
                </p:cNvSpPr>
                <p:nvPr/>
              </p:nvSpPr>
              <p:spPr bwMode="auto">
                <a:xfrm>
                  <a:off x="1215" y="2517"/>
                  <a:ext cx="677" cy="764"/>
                </a:xfrm>
                <a:custGeom>
                  <a:avLst/>
                  <a:gdLst/>
                  <a:ahLst/>
                  <a:cxnLst>
                    <a:cxn ang="0">
                      <a:pos x="671" y="753"/>
                    </a:cxn>
                    <a:cxn ang="0">
                      <a:pos x="671" y="160"/>
                    </a:cxn>
                    <a:cxn ang="0">
                      <a:pos x="0" y="0"/>
                    </a:cxn>
                    <a:cxn ang="0">
                      <a:pos x="0" y="578"/>
                    </a:cxn>
                    <a:cxn ang="0">
                      <a:pos x="671" y="753"/>
                    </a:cxn>
                  </a:cxnLst>
                  <a:rect l="0" t="0" r="r" b="b"/>
                  <a:pathLst>
                    <a:path w="672" h="754">
                      <a:moveTo>
                        <a:pt x="671" y="753"/>
                      </a:moveTo>
                      <a:lnTo>
                        <a:pt x="671" y="160"/>
                      </a:lnTo>
                      <a:lnTo>
                        <a:pt x="0" y="0"/>
                      </a:lnTo>
                      <a:lnTo>
                        <a:pt x="0" y="578"/>
                      </a:lnTo>
                      <a:lnTo>
                        <a:pt x="671" y="753"/>
                      </a:lnTo>
                    </a:path>
                  </a:pathLst>
                </a:custGeom>
                <a:gradFill rotWithShape="0">
                  <a:gsLst>
                    <a:gs pos="0">
                      <a:srgbClr val="B2B2B2"/>
                    </a:gs>
                    <a:gs pos="100000">
                      <a:srgbClr val="B2B2B2">
                        <a:gamma/>
                        <a:tint val="34118"/>
                        <a:invGamma/>
                      </a:srgbClr>
                    </a:gs>
                  </a:gsLst>
                  <a:path path="rect">
                    <a:fillToRect l="100000" t="100000"/>
                  </a:path>
                </a:gra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1" name="Freeform 73"/>
                <p:cNvSpPr>
                  <a:spLocks noChangeAspect="1"/>
                </p:cNvSpPr>
                <p:nvPr/>
              </p:nvSpPr>
              <p:spPr bwMode="auto">
                <a:xfrm>
                  <a:off x="1268" y="2585"/>
                  <a:ext cx="573" cy="625"/>
                </a:xfrm>
                <a:custGeom>
                  <a:avLst/>
                  <a:gdLst/>
                  <a:ahLst/>
                  <a:cxnLst>
                    <a:cxn ang="0">
                      <a:pos x="490" y="548"/>
                    </a:cxn>
                    <a:cxn ang="0">
                      <a:pos x="490" y="117"/>
                    </a:cxn>
                    <a:cxn ang="0">
                      <a:pos x="0" y="0"/>
                    </a:cxn>
                    <a:cxn ang="0">
                      <a:pos x="0" y="424"/>
                    </a:cxn>
                    <a:cxn ang="0">
                      <a:pos x="490" y="548"/>
                    </a:cxn>
                  </a:cxnLst>
                  <a:rect l="0" t="0" r="r" b="b"/>
                  <a:pathLst>
                    <a:path w="491" h="549">
                      <a:moveTo>
                        <a:pt x="490" y="548"/>
                      </a:moveTo>
                      <a:lnTo>
                        <a:pt x="490" y="117"/>
                      </a:ln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490" y="548"/>
                      </a:lnTo>
                    </a:path>
                  </a:pathLst>
                </a:custGeom>
                <a:solidFill>
                  <a:srgbClr val="CECECE"/>
                </a:solidFill>
                <a:ln w="3175" cap="rnd" cmpd="sng">
                  <a:solidFill>
                    <a:srgbClr val="5F5F5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2" name="Freeform 74"/>
                <p:cNvSpPr>
                  <a:spLocks/>
                </p:cNvSpPr>
                <p:nvPr/>
              </p:nvSpPr>
              <p:spPr bwMode="auto">
                <a:xfrm>
                  <a:off x="1303" y="2627"/>
                  <a:ext cx="501" cy="5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4"/>
                    </a:cxn>
                    <a:cxn ang="0">
                      <a:pos x="542" y="592"/>
                    </a:cxn>
                    <a:cxn ang="0">
                      <a:pos x="542" y="1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2" h="592">
                      <a:moveTo>
                        <a:pt x="0" y="0"/>
                      </a:moveTo>
                      <a:lnTo>
                        <a:pt x="0" y="454"/>
                      </a:lnTo>
                      <a:lnTo>
                        <a:pt x="542" y="592"/>
                      </a:lnTo>
                      <a:lnTo>
                        <a:pt x="542" y="1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18FFD"/>
                    </a:gs>
                    <a:gs pos="100000">
                      <a:srgbClr val="618FFD">
                        <a:gamma/>
                        <a:shade val="75294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n w="3175" cap="flat" cmpd="sng">
                  <a:solidFill>
                    <a:srgbClr val="777777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17961" dir="2700000" algn="ctr" rotWithShape="0">
                    <a:srgbClr val="EAEAEA"/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45483" name="Group 75"/>
              <p:cNvGrpSpPr>
                <a:grpSpLocks/>
              </p:cNvGrpSpPr>
              <p:nvPr/>
            </p:nvGrpSpPr>
            <p:grpSpPr bwMode="auto">
              <a:xfrm>
                <a:off x="1431" y="1255"/>
                <a:ext cx="636" cy="466"/>
                <a:chOff x="3826" y="946"/>
                <a:chExt cx="811" cy="595"/>
              </a:xfrm>
            </p:grpSpPr>
            <p:sp>
              <p:nvSpPr>
                <p:cNvPr id="145484" name="Freeform 76"/>
                <p:cNvSpPr>
                  <a:spLocks/>
                </p:cNvSpPr>
                <p:nvPr/>
              </p:nvSpPr>
              <p:spPr bwMode="auto">
                <a:xfrm>
                  <a:off x="3892" y="1085"/>
                  <a:ext cx="545" cy="456"/>
                </a:xfrm>
                <a:custGeom>
                  <a:avLst/>
                  <a:gdLst/>
                  <a:ahLst/>
                  <a:cxnLst>
                    <a:cxn ang="0">
                      <a:pos x="542" y="78"/>
                    </a:cxn>
                    <a:cxn ang="0">
                      <a:pos x="1" y="0"/>
                    </a:cxn>
                    <a:cxn ang="0">
                      <a:pos x="0" y="355"/>
                    </a:cxn>
                    <a:cxn ang="0">
                      <a:pos x="542" y="453"/>
                    </a:cxn>
                    <a:cxn ang="0">
                      <a:pos x="542" y="78"/>
                    </a:cxn>
                  </a:cxnLst>
                  <a:rect l="0" t="0" r="r" b="b"/>
                  <a:pathLst>
                    <a:path w="542" h="453">
                      <a:moveTo>
                        <a:pt x="542" y="78"/>
                      </a:moveTo>
                      <a:lnTo>
                        <a:pt x="1" y="0"/>
                      </a:lnTo>
                      <a:lnTo>
                        <a:pt x="0" y="355"/>
                      </a:lnTo>
                      <a:lnTo>
                        <a:pt x="542" y="453"/>
                      </a:lnTo>
                      <a:lnTo>
                        <a:pt x="542" y="78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5" name="Freeform 77"/>
                <p:cNvSpPr>
                  <a:spLocks/>
                </p:cNvSpPr>
                <p:nvPr/>
              </p:nvSpPr>
              <p:spPr bwMode="auto">
                <a:xfrm>
                  <a:off x="4437" y="1005"/>
                  <a:ext cx="200" cy="536"/>
                </a:xfrm>
                <a:custGeom>
                  <a:avLst/>
                  <a:gdLst/>
                  <a:ahLst/>
                  <a:cxnLst>
                    <a:cxn ang="0">
                      <a:pos x="409" y="0"/>
                    </a:cxn>
                    <a:cxn ang="0">
                      <a:pos x="0" y="329"/>
                    </a:cxn>
                    <a:cxn ang="0">
                      <a:pos x="0" y="1100"/>
                    </a:cxn>
                    <a:cxn ang="0">
                      <a:pos x="409" y="693"/>
                    </a:cxn>
                    <a:cxn ang="0">
                      <a:pos x="409" y="0"/>
                    </a:cxn>
                  </a:cxnLst>
                  <a:rect l="0" t="0" r="r" b="b"/>
                  <a:pathLst>
                    <a:path w="410" h="1101">
                      <a:moveTo>
                        <a:pt x="409" y="0"/>
                      </a:moveTo>
                      <a:lnTo>
                        <a:pt x="0" y="329"/>
                      </a:lnTo>
                      <a:lnTo>
                        <a:pt x="0" y="1100"/>
                      </a:lnTo>
                      <a:lnTo>
                        <a:pt x="409" y="693"/>
                      </a:lnTo>
                      <a:lnTo>
                        <a:pt x="409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6" name="Freeform 78"/>
                <p:cNvSpPr>
                  <a:spLocks/>
                </p:cNvSpPr>
                <p:nvPr/>
              </p:nvSpPr>
              <p:spPr bwMode="auto">
                <a:xfrm>
                  <a:off x="3892" y="946"/>
                  <a:ext cx="743" cy="220"/>
                </a:xfrm>
                <a:custGeom>
                  <a:avLst/>
                  <a:gdLst/>
                  <a:ahLst/>
                  <a:cxnLst>
                    <a:cxn ang="0">
                      <a:pos x="1522" y="125"/>
                    </a:cxn>
                    <a:cxn ang="0">
                      <a:pos x="1113" y="451"/>
                    </a:cxn>
                    <a:cxn ang="0">
                      <a:pos x="0" y="284"/>
                    </a:cxn>
                    <a:cxn ang="0">
                      <a:pos x="509" y="0"/>
                    </a:cxn>
                    <a:cxn ang="0">
                      <a:pos x="1522" y="122"/>
                    </a:cxn>
                  </a:cxnLst>
                  <a:rect l="0" t="0" r="r" b="b"/>
                  <a:pathLst>
                    <a:path w="1522" h="451">
                      <a:moveTo>
                        <a:pt x="1522" y="125"/>
                      </a:moveTo>
                      <a:lnTo>
                        <a:pt x="1113" y="451"/>
                      </a:lnTo>
                      <a:lnTo>
                        <a:pt x="0" y="284"/>
                      </a:lnTo>
                      <a:lnTo>
                        <a:pt x="509" y="0"/>
                      </a:lnTo>
                      <a:lnTo>
                        <a:pt x="1522" y="122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7" name="Freeform 79"/>
                <p:cNvSpPr>
                  <a:spLocks/>
                </p:cNvSpPr>
                <p:nvPr/>
              </p:nvSpPr>
              <p:spPr bwMode="auto">
                <a:xfrm>
                  <a:off x="4055" y="972"/>
                  <a:ext cx="339" cy="86"/>
                </a:xfrm>
                <a:custGeom>
                  <a:avLst/>
                  <a:gdLst/>
                  <a:ahLst/>
                  <a:cxnLst>
                    <a:cxn ang="0">
                      <a:pos x="210" y="0"/>
                    </a:cxn>
                    <a:cxn ang="0">
                      <a:pos x="0" y="121"/>
                    </a:cxn>
                    <a:cxn ang="0">
                      <a:pos x="497" y="177"/>
                    </a:cxn>
                    <a:cxn ang="0">
                      <a:pos x="693" y="54"/>
                    </a:cxn>
                    <a:cxn ang="0">
                      <a:pos x="210" y="0"/>
                    </a:cxn>
                  </a:cxnLst>
                  <a:rect l="0" t="0" r="r" b="b"/>
                  <a:pathLst>
                    <a:path w="694" h="178">
                      <a:moveTo>
                        <a:pt x="210" y="0"/>
                      </a:moveTo>
                      <a:lnTo>
                        <a:pt x="0" y="121"/>
                      </a:lnTo>
                      <a:lnTo>
                        <a:pt x="497" y="177"/>
                      </a:lnTo>
                      <a:lnTo>
                        <a:pt x="693" y="54"/>
                      </a:lnTo>
                      <a:lnTo>
                        <a:pt x="21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8" name="Freeform 80"/>
                <p:cNvSpPr>
                  <a:spLocks/>
                </p:cNvSpPr>
                <p:nvPr/>
              </p:nvSpPr>
              <p:spPr bwMode="auto">
                <a:xfrm>
                  <a:off x="4276" y="997"/>
                  <a:ext cx="197" cy="117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350" y="0"/>
                    </a:cxn>
                    <a:cxn ang="0">
                      <a:pos x="403" y="0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404" h="241">
                      <a:moveTo>
                        <a:pt x="0" y="240"/>
                      </a:moveTo>
                      <a:lnTo>
                        <a:pt x="350" y="0"/>
                      </a:lnTo>
                      <a:lnTo>
                        <a:pt x="403" y="0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89" name="Freeform 81"/>
                <p:cNvSpPr>
                  <a:spLocks/>
                </p:cNvSpPr>
                <p:nvPr/>
              </p:nvSpPr>
              <p:spPr bwMode="auto">
                <a:xfrm>
                  <a:off x="4185" y="1082"/>
                  <a:ext cx="83" cy="25"/>
                </a:xfrm>
                <a:custGeom>
                  <a:avLst/>
                  <a:gdLst/>
                  <a:ahLst/>
                  <a:cxnLst>
                    <a:cxn ang="0">
                      <a:pos x="167" y="8"/>
                    </a:cxn>
                    <a:cxn ang="0">
                      <a:pos x="88" y="0"/>
                    </a:cxn>
                    <a:cxn ang="0">
                      <a:pos x="0" y="47"/>
                    </a:cxn>
                    <a:cxn ang="0">
                      <a:pos x="83" y="51"/>
                    </a:cxn>
                    <a:cxn ang="0">
                      <a:pos x="167" y="8"/>
                    </a:cxn>
                  </a:cxnLst>
                  <a:rect l="0" t="0" r="r" b="b"/>
                  <a:pathLst>
                    <a:path w="168" h="52">
                      <a:moveTo>
                        <a:pt x="167" y="8"/>
                      </a:moveTo>
                      <a:lnTo>
                        <a:pt x="88" y="0"/>
                      </a:lnTo>
                      <a:lnTo>
                        <a:pt x="0" y="47"/>
                      </a:lnTo>
                      <a:lnTo>
                        <a:pt x="83" y="51"/>
                      </a:lnTo>
                      <a:lnTo>
                        <a:pt x="167" y="8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0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4443" y="1064"/>
                  <a:ext cx="183" cy="142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1" name="Line 83"/>
                <p:cNvSpPr>
                  <a:spLocks noChangeShapeType="1"/>
                </p:cNvSpPr>
                <p:nvPr/>
              </p:nvSpPr>
              <p:spPr bwMode="auto">
                <a:xfrm flipH="1" flipV="1">
                  <a:off x="3899" y="1121"/>
                  <a:ext cx="533" cy="87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4459" y="1333"/>
                  <a:ext cx="156" cy="155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4459" y="1311"/>
                  <a:ext cx="156" cy="153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4459" y="1284"/>
                  <a:ext cx="156" cy="154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4459" y="1256"/>
                  <a:ext cx="156" cy="154"/>
                </a:xfrm>
                <a:prstGeom prst="line">
                  <a:avLst/>
                </a:prstGeom>
                <a:noFill/>
                <a:ln w="635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496" name="Freeform 88"/>
                <p:cNvSpPr>
                  <a:spLocks/>
                </p:cNvSpPr>
                <p:nvPr/>
              </p:nvSpPr>
              <p:spPr bwMode="auto">
                <a:xfrm>
                  <a:off x="3933" y="1324"/>
                  <a:ext cx="254" cy="112"/>
                </a:xfrm>
                <a:custGeom>
                  <a:avLst/>
                  <a:gdLst/>
                  <a:ahLst/>
                  <a:cxnLst>
                    <a:cxn ang="0">
                      <a:pos x="520" y="88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520" y="230"/>
                    </a:cxn>
                    <a:cxn ang="0">
                      <a:pos x="520" y="88"/>
                    </a:cxn>
                  </a:cxnLst>
                  <a:rect l="0" t="0" r="r" b="b"/>
                  <a:pathLst>
                    <a:path w="521" h="231">
                      <a:moveTo>
                        <a:pt x="520" y="88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520" y="230"/>
                      </a:lnTo>
                      <a:lnTo>
                        <a:pt x="520" y="8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5497" name="Group 89"/>
                <p:cNvGrpSpPr>
                  <a:grpSpLocks/>
                </p:cNvGrpSpPr>
                <p:nvPr/>
              </p:nvGrpSpPr>
              <p:grpSpPr bwMode="auto">
                <a:xfrm>
                  <a:off x="3826" y="1336"/>
                  <a:ext cx="357" cy="180"/>
                  <a:chOff x="752" y="3672"/>
                  <a:chExt cx="732" cy="372"/>
                </a:xfrm>
              </p:grpSpPr>
              <p:sp>
                <p:nvSpPr>
                  <p:cNvPr id="145498" name="Freeform 90"/>
                  <p:cNvSpPr>
                    <a:spLocks/>
                  </p:cNvSpPr>
                  <p:nvPr/>
                </p:nvSpPr>
                <p:spPr bwMode="auto">
                  <a:xfrm>
                    <a:off x="752" y="3800"/>
                    <a:ext cx="548" cy="244"/>
                  </a:xfrm>
                  <a:custGeom>
                    <a:avLst/>
                    <a:gdLst/>
                    <a:ahLst/>
                    <a:cxnLst>
                      <a:cxn ang="0">
                        <a:pos x="548" y="102"/>
                      </a:cxn>
                      <a:cxn ang="0">
                        <a:pos x="0" y="0"/>
                      </a:cxn>
                      <a:cxn ang="0">
                        <a:pos x="2" y="129"/>
                      </a:cxn>
                      <a:cxn ang="0">
                        <a:pos x="548" y="244"/>
                      </a:cxn>
                      <a:cxn ang="0">
                        <a:pos x="548" y="102"/>
                      </a:cxn>
                    </a:cxnLst>
                    <a:rect l="0" t="0" r="r" b="b"/>
                    <a:pathLst>
                      <a:path w="548" h="244">
                        <a:moveTo>
                          <a:pt x="548" y="102"/>
                        </a:moveTo>
                        <a:lnTo>
                          <a:pt x="0" y="0"/>
                        </a:lnTo>
                        <a:lnTo>
                          <a:pt x="2" y="129"/>
                        </a:lnTo>
                        <a:lnTo>
                          <a:pt x="548" y="244"/>
                        </a:lnTo>
                        <a:lnTo>
                          <a:pt x="548" y="102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E5E6D1"/>
                      </a:gs>
                      <a:gs pos="100000">
                        <a:srgbClr val="E5E6D1">
                          <a:gamma/>
                          <a:shade val="76078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499" name="Freeform 91"/>
                  <p:cNvSpPr>
                    <a:spLocks/>
                  </p:cNvSpPr>
                  <p:nvPr/>
                </p:nvSpPr>
                <p:spPr bwMode="auto">
                  <a:xfrm>
                    <a:off x="1300" y="3757"/>
                    <a:ext cx="182" cy="287"/>
                  </a:xfrm>
                  <a:custGeom>
                    <a:avLst/>
                    <a:gdLst/>
                    <a:ahLst/>
                    <a:cxnLst>
                      <a:cxn ang="0">
                        <a:pos x="182" y="0"/>
                      </a:cxn>
                      <a:cxn ang="0">
                        <a:pos x="0" y="146"/>
                      </a:cxn>
                      <a:cxn ang="0">
                        <a:pos x="0" y="287"/>
                      </a:cxn>
                      <a:cxn ang="0">
                        <a:pos x="182" y="125"/>
                      </a:cxn>
                      <a:cxn ang="0">
                        <a:pos x="182" y="0"/>
                      </a:cxn>
                    </a:cxnLst>
                    <a:rect l="0" t="0" r="r" b="b"/>
                    <a:pathLst>
                      <a:path w="182" h="287">
                        <a:moveTo>
                          <a:pt x="182" y="0"/>
                        </a:moveTo>
                        <a:lnTo>
                          <a:pt x="0" y="146"/>
                        </a:lnTo>
                        <a:lnTo>
                          <a:pt x="0" y="287"/>
                        </a:lnTo>
                        <a:lnTo>
                          <a:pt x="182" y="125"/>
                        </a:lnTo>
                        <a:lnTo>
                          <a:pt x="182" y="0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CECECE"/>
                      </a:gs>
                      <a:gs pos="100000">
                        <a:srgbClr val="CECECE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00" name="Freeform 92"/>
                  <p:cNvSpPr>
                    <a:spLocks/>
                  </p:cNvSpPr>
                  <p:nvPr/>
                </p:nvSpPr>
                <p:spPr bwMode="auto">
                  <a:xfrm>
                    <a:off x="756" y="3672"/>
                    <a:ext cx="728" cy="230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257" y="0"/>
                      </a:cxn>
                      <a:cxn ang="0">
                        <a:pos x="727" y="82"/>
                      </a:cxn>
                      <a:cxn ang="0">
                        <a:pos x="544" y="229"/>
                      </a:cxn>
                      <a:cxn ang="0">
                        <a:pos x="0" y="128"/>
                      </a:cxn>
                    </a:cxnLst>
                    <a:rect l="0" t="0" r="r" b="b"/>
                    <a:pathLst>
                      <a:path w="728" h="230">
                        <a:moveTo>
                          <a:pt x="0" y="128"/>
                        </a:moveTo>
                        <a:lnTo>
                          <a:pt x="257" y="0"/>
                        </a:lnTo>
                        <a:lnTo>
                          <a:pt x="727" y="82"/>
                        </a:lnTo>
                        <a:lnTo>
                          <a:pt x="544" y="229"/>
                        </a:lnTo>
                        <a:lnTo>
                          <a:pt x="0" y="128"/>
                        </a:lnTo>
                      </a:path>
                    </a:pathLst>
                  </a:custGeom>
                  <a:solidFill>
                    <a:srgbClr val="EAEAEA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01" name="Freeform 93"/>
                  <p:cNvSpPr>
                    <a:spLocks/>
                  </p:cNvSpPr>
                  <p:nvPr/>
                </p:nvSpPr>
                <p:spPr bwMode="auto">
                  <a:xfrm>
                    <a:off x="752" y="3821"/>
                    <a:ext cx="725" cy="150"/>
                  </a:xfrm>
                  <a:custGeom>
                    <a:avLst/>
                    <a:gdLst/>
                    <a:ahLst/>
                    <a:cxnLst>
                      <a:cxn ang="0">
                        <a:pos x="725" y="0"/>
                      </a:cxn>
                      <a:cxn ang="0">
                        <a:pos x="548" y="150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725" h="150">
                        <a:moveTo>
                          <a:pt x="725" y="0"/>
                        </a:moveTo>
                        <a:lnTo>
                          <a:pt x="548" y="150"/>
                        </a:lnTo>
                        <a:lnTo>
                          <a:pt x="0" y="43"/>
                        </a:lnTo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5502" name="Freeform 94"/>
                <p:cNvSpPr>
                  <a:spLocks/>
                </p:cNvSpPr>
                <p:nvPr/>
              </p:nvSpPr>
              <p:spPr bwMode="auto">
                <a:xfrm>
                  <a:off x="3933" y="1181"/>
                  <a:ext cx="254" cy="113"/>
                </a:xfrm>
                <a:custGeom>
                  <a:avLst/>
                  <a:gdLst/>
                  <a:ahLst/>
                  <a:cxnLst>
                    <a:cxn ang="0">
                      <a:pos x="520" y="88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520" y="230"/>
                    </a:cxn>
                    <a:cxn ang="0">
                      <a:pos x="520" y="88"/>
                    </a:cxn>
                  </a:cxnLst>
                  <a:rect l="0" t="0" r="r" b="b"/>
                  <a:pathLst>
                    <a:path w="521" h="231">
                      <a:moveTo>
                        <a:pt x="520" y="88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520" y="230"/>
                      </a:lnTo>
                      <a:lnTo>
                        <a:pt x="520" y="8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03" name="Freeform 95"/>
                <p:cNvSpPr>
                  <a:spLocks/>
                </p:cNvSpPr>
                <p:nvPr/>
              </p:nvSpPr>
              <p:spPr bwMode="auto">
                <a:xfrm>
                  <a:off x="3826" y="1255"/>
                  <a:ext cx="267" cy="120"/>
                </a:xfrm>
                <a:custGeom>
                  <a:avLst/>
                  <a:gdLst/>
                  <a:ahLst/>
                  <a:cxnLst>
                    <a:cxn ang="0">
                      <a:pos x="548" y="102"/>
                    </a:cxn>
                    <a:cxn ang="0">
                      <a:pos x="0" y="0"/>
                    </a:cxn>
                    <a:cxn ang="0">
                      <a:pos x="2" y="129"/>
                    </a:cxn>
                    <a:cxn ang="0">
                      <a:pos x="548" y="244"/>
                    </a:cxn>
                    <a:cxn ang="0">
                      <a:pos x="548" y="102"/>
                    </a:cxn>
                  </a:cxnLst>
                  <a:rect l="0" t="0" r="r" b="b"/>
                  <a:pathLst>
                    <a:path w="548" h="244">
                      <a:moveTo>
                        <a:pt x="548" y="102"/>
                      </a:moveTo>
                      <a:lnTo>
                        <a:pt x="0" y="0"/>
                      </a:lnTo>
                      <a:lnTo>
                        <a:pt x="2" y="129"/>
                      </a:lnTo>
                      <a:lnTo>
                        <a:pt x="548" y="244"/>
                      </a:lnTo>
                      <a:lnTo>
                        <a:pt x="548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04" name="Freeform 96"/>
                <p:cNvSpPr>
                  <a:spLocks/>
                </p:cNvSpPr>
                <p:nvPr/>
              </p:nvSpPr>
              <p:spPr bwMode="auto">
                <a:xfrm>
                  <a:off x="4093" y="1234"/>
                  <a:ext cx="88" cy="141"/>
                </a:xfrm>
                <a:custGeom>
                  <a:avLst/>
                  <a:gdLst/>
                  <a:ahLst/>
                  <a:cxnLst>
                    <a:cxn ang="0">
                      <a:pos x="182" y="0"/>
                    </a:cxn>
                    <a:cxn ang="0">
                      <a:pos x="0" y="146"/>
                    </a:cxn>
                    <a:cxn ang="0">
                      <a:pos x="0" y="287"/>
                    </a:cxn>
                    <a:cxn ang="0">
                      <a:pos x="182" y="125"/>
                    </a:cxn>
                    <a:cxn ang="0">
                      <a:pos x="182" y="0"/>
                    </a:cxn>
                  </a:cxnLst>
                  <a:rect l="0" t="0" r="r" b="b"/>
                  <a:pathLst>
                    <a:path w="182" h="287">
                      <a:moveTo>
                        <a:pt x="182" y="0"/>
                      </a:moveTo>
                      <a:lnTo>
                        <a:pt x="0" y="146"/>
                      </a:lnTo>
                      <a:lnTo>
                        <a:pt x="0" y="287"/>
                      </a:lnTo>
                      <a:lnTo>
                        <a:pt x="182" y="125"/>
                      </a:lnTo>
                      <a:lnTo>
                        <a:pt x="18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CECECE"/>
                    </a:gs>
                    <a:gs pos="100000">
                      <a:srgbClr val="CECECE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05" name="Freeform 97"/>
                <p:cNvSpPr>
                  <a:spLocks/>
                </p:cNvSpPr>
                <p:nvPr/>
              </p:nvSpPr>
              <p:spPr bwMode="auto">
                <a:xfrm>
                  <a:off x="3828" y="1193"/>
                  <a:ext cx="355" cy="112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57" y="0"/>
                    </a:cxn>
                    <a:cxn ang="0">
                      <a:pos x="727" y="82"/>
                    </a:cxn>
                    <a:cxn ang="0">
                      <a:pos x="544" y="229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728" h="230">
                      <a:moveTo>
                        <a:pt x="0" y="128"/>
                      </a:moveTo>
                      <a:lnTo>
                        <a:pt x="257" y="0"/>
                      </a:lnTo>
                      <a:lnTo>
                        <a:pt x="727" y="82"/>
                      </a:lnTo>
                      <a:lnTo>
                        <a:pt x="544" y="229"/>
                      </a:lnTo>
                      <a:lnTo>
                        <a:pt x="0" y="128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06" name="Freeform 98"/>
                <p:cNvSpPr>
                  <a:spLocks/>
                </p:cNvSpPr>
                <p:nvPr/>
              </p:nvSpPr>
              <p:spPr bwMode="auto">
                <a:xfrm>
                  <a:off x="3826" y="1266"/>
                  <a:ext cx="353" cy="73"/>
                </a:xfrm>
                <a:custGeom>
                  <a:avLst/>
                  <a:gdLst/>
                  <a:ahLst/>
                  <a:cxnLst>
                    <a:cxn ang="0">
                      <a:pos x="725" y="0"/>
                    </a:cxn>
                    <a:cxn ang="0">
                      <a:pos x="548" y="150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725" h="150">
                      <a:moveTo>
                        <a:pt x="725" y="0"/>
                      </a:moveTo>
                      <a:lnTo>
                        <a:pt x="548" y="150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5507" name="Group 99"/>
                <p:cNvGrpSpPr>
                  <a:grpSpLocks/>
                </p:cNvGrpSpPr>
                <p:nvPr/>
              </p:nvGrpSpPr>
              <p:grpSpPr bwMode="auto">
                <a:xfrm>
                  <a:off x="4242" y="1206"/>
                  <a:ext cx="174" cy="108"/>
                  <a:chOff x="4242" y="1206"/>
                  <a:chExt cx="174" cy="108"/>
                </a:xfrm>
              </p:grpSpPr>
              <p:sp>
                <p:nvSpPr>
                  <p:cNvPr id="145508" name="Freeform 100"/>
                  <p:cNvSpPr>
                    <a:spLocks/>
                  </p:cNvSpPr>
                  <p:nvPr/>
                </p:nvSpPr>
                <p:spPr bwMode="auto">
                  <a:xfrm>
                    <a:off x="4244" y="1228"/>
                    <a:ext cx="172" cy="86"/>
                  </a:xfrm>
                  <a:custGeom>
                    <a:avLst/>
                    <a:gdLst/>
                    <a:ahLst/>
                    <a:cxnLst>
                      <a:cxn ang="0">
                        <a:pos x="172" y="0"/>
                      </a:cxn>
                      <a:cxn ang="0">
                        <a:pos x="172" y="45"/>
                      </a:cxn>
                      <a:cxn ang="0">
                        <a:pos x="148" y="86"/>
                      </a:cxn>
                      <a:cxn ang="0">
                        <a:pos x="0" y="65"/>
                      </a:cxn>
                      <a:cxn ang="0">
                        <a:pos x="1" y="49"/>
                      </a:cxn>
                    </a:cxnLst>
                    <a:rect l="0" t="0" r="r" b="b"/>
                    <a:pathLst>
                      <a:path w="172" h="86">
                        <a:moveTo>
                          <a:pt x="172" y="0"/>
                        </a:moveTo>
                        <a:lnTo>
                          <a:pt x="172" y="45"/>
                        </a:lnTo>
                        <a:lnTo>
                          <a:pt x="148" y="86"/>
                        </a:lnTo>
                        <a:lnTo>
                          <a:pt x="0" y="65"/>
                        </a:lnTo>
                        <a:lnTo>
                          <a:pt x="1" y="49"/>
                        </a:lnTo>
                      </a:path>
                    </a:pathLst>
                  </a:custGeom>
                  <a:solidFill>
                    <a:srgbClr val="969696"/>
                  </a:solidFill>
                  <a:ln w="31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27432" rIns="91440" bIns="27432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09" name="Freeform 101"/>
                  <p:cNvSpPr>
                    <a:spLocks/>
                  </p:cNvSpPr>
                  <p:nvPr/>
                </p:nvSpPr>
                <p:spPr bwMode="auto">
                  <a:xfrm>
                    <a:off x="4242" y="1206"/>
                    <a:ext cx="174" cy="100"/>
                  </a:xfrm>
                  <a:custGeom>
                    <a:avLst/>
                    <a:gdLst/>
                    <a:ahLst/>
                    <a:cxnLst>
                      <a:cxn ang="0">
                        <a:pos x="357" y="41"/>
                      </a:cxn>
                      <a:cxn ang="0">
                        <a:pos x="55" y="0"/>
                      </a:cxn>
                      <a:cxn ang="0">
                        <a:pos x="0" y="158"/>
                      </a:cxn>
                      <a:cxn ang="0">
                        <a:pos x="302" y="203"/>
                      </a:cxn>
                      <a:cxn ang="0">
                        <a:pos x="357" y="41"/>
                      </a:cxn>
                    </a:cxnLst>
                    <a:rect l="0" t="0" r="r" b="b"/>
                    <a:pathLst>
                      <a:path w="358" h="204">
                        <a:moveTo>
                          <a:pt x="357" y="41"/>
                        </a:moveTo>
                        <a:lnTo>
                          <a:pt x="55" y="0"/>
                        </a:lnTo>
                        <a:lnTo>
                          <a:pt x="0" y="158"/>
                        </a:lnTo>
                        <a:lnTo>
                          <a:pt x="302" y="203"/>
                        </a:lnTo>
                        <a:lnTo>
                          <a:pt x="357" y="41"/>
                        </a:lnTo>
                      </a:path>
                    </a:pathLst>
                  </a:custGeom>
                  <a:solidFill>
                    <a:srgbClr val="FCFEB9"/>
                  </a:solidFill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0" name="Freeform 102"/>
                  <p:cNvSpPr>
                    <a:spLocks/>
                  </p:cNvSpPr>
                  <p:nvPr/>
                </p:nvSpPr>
                <p:spPr bwMode="auto">
                  <a:xfrm>
                    <a:off x="4363" y="1253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2" y="0"/>
                      </a:cxn>
                      <a:cxn ang="0">
                        <a:pos x="0" y="31"/>
                      </a:cxn>
                      <a:cxn ang="0">
                        <a:pos x="47" y="39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40">
                        <a:moveTo>
                          <a:pt x="59" y="8"/>
                        </a:moveTo>
                        <a:lnTo>
                          <a:pt x="12" y="0"/>
                        </a:lnTo>
                        <a:lnTo>
                          <a:pt x="0" y="31"/>
                        </a:lnTo>
                        <a:lnTo>
                          <a:pt x="47" y="39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1" name="Freeform 103"/>
                  <p:cNvSpPr>
                    <a:spLocks/>
                  </p:cNvSpPr>
                  <p:nvPr/>
                </p:nvSpPr>
                <p:spPr bwMode="auto">
                  <a:xfrm>
                    <a:off x="4275" y="1216"/>
                    <a:ext cx="125" cy="32"/>
                  </a:xfrm>
                  <a:custGeom>
                    <a:avLst/>
                    <a:gdLst/>
                    <a:ahLst/>
                    <a:cxnLst>
                      <a:cxn ang="0">
                        <a:pos x="258" y="35"/>
                      </a:cxn>
                      <a:cxn ang="0">
                        <a:pos x="8" y="0"/>
                      </a:cxn>
                      <a:cxn ang="0">
                        <a:pos x="0" y="27"/>
                      </a:cxn>
                      <a:cxn ang="0">
                        <a:pos x="246" y="66"/>
                      </a:cxn>
                      <a:cxn ang="0">
                        <a:pos x="258" y="35"/>
                      </a:cxn>
                    </a:cxnLst>
                    <a:rect l="0" t="0" r="r" b="b"/>
                    <a:pathLst>
                      <a:path w="259" h="67">
                        <a:moveTo>
                          <a:pt x="258" y="35"/>
                        </a:moveTo>
                        <a:lnTo>
                          <a:pt x="8" y="0"/>
                        </a:lnTo>
                        <a:lnTo>
                          <a:pt x="0" y="27"/>
                        </a:lnTo>
                        <a:lnTo>
                          <a:pt x="246" y="66"/>
                        </a:lnTo>
                        <a:lnTo>
                          <a:pt x="258" y="35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2" name="Freeform 104"/>
                  <p:cNvSpPr>
                    <a:spLocks/>
                  </p:cNvSpPr>
                  <p:nvPr/>
                </p:nvSpPr>
                <p:spPr bwMode="auto">
                  <a:xfrm>
                    <a:off x="4355" y="1274"/>
                    <a:ext cx="29" cy="20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2" y="0"/>
                      </a:cxn>
                      <a:cxn ang="0">
                        <a:pos x="0" y="31"/>
                      </a:cxn>
                      <a:cxn ang="0">
                        <a:pos x="49" y="39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40">
                        <a:moveTo>
                          <a:pt x="59" y="8"/>
                        </a:moveTo>
                        <a:lnTo>
                          <a:pt x="12" y="0"/>
                        </a:lnTo>
                        <a:lnTo>
                          <a:pt x="0" y="31"/>
                        </a:lnTo>
                        <a:lnTo>
                          <a:pt x="49" y="39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3" name="Freeform 105"/>
                  <p:cNvSpPr>
                    <a:spLocks/>
                  </p:cNvSpPr>
                  <p:nvPr/>
                </p:nvSpPr>
                <p:spPr bwMode="auto">
                  <a:xfrm>
                    <a:off x="4329" y="1248"/>
                    <a:ext cx="32" cy="19"/>
                  </a:xfrm>
                  <a:custGeom>
                    <a:avLst/>
                    <a:gdLst/>
                    <a:ahLst/>
                    <a:cxnLst>
                      <a:cxn ang="0">
                        <a:pos x="61" y="8"/>
                      </a:cxn>
                      <a:cxn ang="0">
                        <a:pos x="12" y="0"/>
                      </a:cxn>
                      <a:cxn ang="0">
                        <a:pos x="0" y="30"/>
                      </a:cxn>
                      <a:cxn ang="0">
                        <a:pos x="51" y="38"/>
                      </a:cxn>
                      <a:cxn ang="0">
                        <a:pos x="61" y="8"/>
                      </a:cxn>
                    </a:cxnLst>
                    <a:rect l="0" t="0" r="r" b="b"/>
                    <a:pathLst>
                      <a:path w="62" h="39">
                        <a:moveTo>
                          <a:pt x="61" y="8"/>
                        </a:moveTo>
                        <a:lnTo>
                          <a:pt x="12" y="0"/>
                        </a:lnTo>
                        <a:lnTo>
                          <a:pt x="0" y="30"/>
                        </a:lnTo>
                        <a:lnTo>
                          <a:pt x="51" y="38"/>
                        </a:lnTo>
                        <a:lnTo>
                          <a:pt x="61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4" name="Freeform 106"/>
                  <p:cNvSpPr>
                    <a:spLocks/>
                  </p:cNvSpPr>
                  <p:nvPr/>
                </p:nvSpPr>
                <p:spPr bwMode="auto">
                  <a:xfrm>
                    <a:off x="4324" y="1269"/>
                    <a:ext cx="29" cy="18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31"/>
                      </a:cxn>
                      <a:cxn ang="0">
                        <a:pos x="49" y="37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8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31"/>
                        </a:lnTo>
                        <a:lnTo>
                          <a:pt x="49" y="37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5" name="Freeform 107"/>
                  <p:cNvSpPr>
                    <a:spLocks/>
                  </p:cNvSpPr>
                  <p:nvPr/>
                </p:nvSpPr>
                <p:spPr bwMode="auto">
                  <a:xfrm>
                    <a:off x="4298" y="1244"/>
                    <a:ext cx="30" cy="17"/>
                  </a:xfrm>
                  <a:custGeom>
                    <a:avLst/>
                    <a:gdLst/>
                    <a:ahLst/>
                    <a:cxnLst>
                      <a:cxn ang="0">
                        <a:pos x="61" y="8"/>
                      </a:cxn>
                      <a:cxn ang="0">
                        <a:pos x="12" y="0"/>
                      </a:cxn>
                      <a:cxn ang="0">
                        <a:pos x="0" y="30"/>
                      </a:cxn>
                      <a:cxn ang="0">
                        <a:pos x="49" y="36"/>
                      </a:cxn>
                      <a:cxn ang="0">
                        <a:pos x="61" y="8"/>
                      </a:cxn>
                    </a:cxnLst>
                    <a:rect l="0" t="0" r="r" b="b"/>
                    <a:pathLst>
                      <a:path w="62" h="37">
                        <a:moveTo>
                          <a:pt x="61" y="8"/>
                        </a:moveTo>
                        <a:lnTo>
                          <a:pt x="12" y="0"/>
                        </a:lnTo>
                        <a:lnTo>
                          <a:pt x="0" y="30"/>
                        </a:lnTo>
                        <a:lnTo>
                          <a:pt x="49" y="36"/>
                        </a:lnTo>
                        <a:lnTo>
                          <a:pt x="61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6" name="Freeform 108"/>
                  <p:cNvSpPr>
                    <a:spLocks/>
                  </p:cNvSpPr>
                  <p:nvPr/>
                </p:nvSpPr>
                <p:spPr bwMode="auto">
                  <a:xfrm>
                    <a:off x="4290" y="1266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28"/>
                      </a:cxn>
                      <a:cxn ang="0">
                        <a:pos x="47" y="36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7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28"/>
                        </a:lnTo>
                        <a:lnTo>
                          <a:pt x="47" y="36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7" name="Freeform 109"/>
                  <p:cNvSpPr>
                    <a:spLocks/>
                  </p:cNvSpPr>
                  <p:nvPr/>
                </p:nvSpPr>
                <p:spPr bwMode="auto">
                  <a:xfrm>
                    <a:off x="4268" y="1239"/>
                    <a:ext cx="28" cy="17"/>
                  </a:xfrm>
                  <a:custGeom>
                    <a:avLst/>
                    <a:gdLst/>
                    <a:ahLst/>
                    <a:cxnLst>
                      <a:cxn ang="0">
                        <a:pos x="59" y="6"/>
                      </a:cxn>
                      <a:cxn ang="0">
                        <a:pos x="10" y="0"/>
                      </a:cxn>
                      <a:cxn ang="0">
                        <a:pos x="0" y="29"/>
                      </a:cxn>
                      <a:cxn ang="0">
                        <a:pos x="47" y="37"/>
                      </a:cxn>
                      <a:cxn ang="0">
                        <a:pos x="59" y="6"/>
                      </a:cxn>
                    </a:cxnLst>
                    <a:rect l="0" t="0" r="r" b="b"/>
                    <a:pathLst>
                      <a:path w="60" h="38">
                        <a:moveTo>
                          <a:pt x="59" y="6"/>
                        </a:moveTo>
                        <a:lnTo>
                          <a:pt x="10" y="0"/>
                        </a:lnTo>
                        <a:lnTo>
                          <a:pt x="0" y="29"/>
                        </a:lnTo>
                        <a:lnTo>
                          <a:pt x="47" y="37"/>
                        </a:lnTo>
                        <a:lnTo>
                          <a:pt x="59" y="6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5518" name="Freeform 110"/>
                  <p:cNvSpPr>
                    <a:spLocks/>
                  </p:cNvSpPr>
                  <p:nvPr/>
                </p:nvSpPr>
                <p:spPr bwMode="auto">
                  <a:xfrm>
                    <a:off x="4259" y="1260"/>
                    <a:ext cx="29" cy="19"/>
                  </a:xfrm>
                  <a:custGeom>
                    <a:avLst/>
                    <a:gdLst/>
                    <a:ahLst/>
                    <a:cxnLst>
                      <a:cxn ang="0">
                        <a:pos x="59" y="8"/>
                      </a:cxn>
                      <a:cxn ang="0">
                        <a:pos x="10" y="0"/>
                      </a:cxn>
                      <a:cxn ang="0">
                        <a:pos x="0" y="28"/>
                      </a:cxn>
                      <a:cxn ang="0">
                        <a:pos x="47" y="36"/>
                      </a:cxn>
                      <a:cxn ang="0">
                        <a:pos x="59" y="8"/>
                      </a:cxn>
                    </a:cxnLst>
                    <a:rect l="0" t="0" r="r" b="b"/>
                    <a:pathLst>
                      <a:path w="60" h="37">
                        <a:moveTo>
                          <a:pt x="59" y="8"/>
                        </a:moveTo>
                        <a:lnTo>
                          <a:pt x="10" y="0"/>
                        </a:lnTo>
                        <a:lnTo>
                          <a:pt x="0" y="28"/>
                        </a:lnTo>
                        <a:lnTo>
                          <a:pt x="47" y="36"/>
                        </a:lnTo>
                        <a:lnTo>
                          <a:pt x="59" y="8"/>
                        </a:lnTo>
                      </a:path>
                    </a:pathLst>
                  </a:custGeom>
                  <a:solidFill>
                    <a:srgbClr val="919191"/>
                  </a:solidFill>
                  <a:ln w="3175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45519" name="AutoShape 111"/>
            <p:cNvSpPr>
              <a:spLocks noChangeArrowheads="1"/>
            </p:cNvSpPr>
            <p:nvPr/>
          </p:nvSpPr>
          <p:spPr bwMode="auto">
            <a:xfrm rot="5400000" flipV="1">
              <a:off x="4039" y="1682"/>
              <a:ext cx="572" cy="77"/>
            </a:xfrm>
            <a:prstGeom prst="homePlate">
              <a:avLst>
                <a:gd name="adj" fmla="val 74045"/>
              </a:avLst>
            </a:prstGeom>
            <a:gradFill rotWithShape="0">
              <a:gsLst>
                <a:gs pos="0">
                  <a:srgbClr val="CC0099"/>
                </a:gs>
                <a:gs pos="50000">
                  <a:srgbClr val="CC0099">
                    <a:gamma/>
                    <a:tint val="21176"/>
                    <a:invGamma/>
                  </a:srgbClr>
                </a:gs>
                <a:gs pos="100000">
                  <a:srgbClr val="CC00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520" name="Line 112"/>
            <p:cNvSpPr>
              <a:spLocks noChangeShapeType="1"/>
            </p:cNvSpPr>
            <p:nvPr/>
          </p:nvSpPr>
          <p:spPr bwMode="auto">
            <a:xfrm>
              <a:off x="4523" y="1538"/>
              <a:ext cx="377" cy="0"/>
            </a:xfrm>
            <a:prstGeom prst="line">
              <a:avLst/>
            </a:prstGeom>
            <a:noFill/>
            <a:ln w="2857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5521" name="Group 113"/>
            <p:cNvGrpSpPr>
              <a:grpSpLocks/>
            </p:cNvGrpSpPr>
            <p:nvPr/>
          </p:nvGrpSpPr>
          <p:grpSpPr bwMode="auto">
            <a:xfrm>
              <a:off x="4007" y="1023"/>
              <a:ext cx="604" cy="667"/>
              <a:chOff x="1114" y="2441"/>
              <a:chExt cx="1064" cy="1173"/>
            </a:xfrm>
          </p:grpSpPr>
          <p:sp>
            <p:nvSpPr>
              <p:cNvPr id="145522" name="Freeform 114"/>
              <p:cNvSpPr>
                <a:spLocks noChangeAspect="1"/>
              </p:cNvSpPr>
              <p:nvPr/>
            </p:nvSpPr>
            <p:spPr bwMode="auto">
              <a:xfrm>
                <a:off x="1784" y="3203"/>
                <a:ext cx="357" cy="411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265" y="0"/>
                  </a:cxn>
                  <a:cxn ang="0">
                    <a:pos x="265" y="130"/>
                  </a:cxn>
                  <a:cxn ang="0">
                    <a:pos x="2" y="305"/>
                  </a:cxn>
                </a:cxnLst>
                <a:rect l="0" t="0" r="r" b="b"/>
                <a:pathLst>
                  <a:path w="265" h="305">
                    <a:moveTo>
                      <a:pt x="0" y="158"/>
                    </a:moveTo>
                    <a:lnTo>
                      <a:pt x="265" y="0"/>
                    </a:lnTo>
                    <a:lnTo>
                      <a:pt x="265" y="130"/>
                    </a:lnTo>
                    <a:lnTo>
                      <a:pt x="2" y="305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3" name="Freeform 115"/>
              <p:cNvSpPr>
                <a:spLocks noChangeAspect="1"/>
              </p:cNvSpPr>
              <p:nvPr/>
            </p:nvSpPr>
            <p:spPr bwMode="auto">
              <a:xfrm>
                <a:off x="1114" y="3058"/>
                <a:ext cx="1027" cy="358"/>
              </a:xfrm>
              <a:custGeom>
                <a:avLst/>
                <a:gdLst/>
                <a:ahLst/>
                <a:cxnLst>
                  <a:cxn ang="0">
                    <a:pos x="497" y="265"/>
                  </a:cxn>
                  <a:cxn ang="0">
                    <a:pos x="0" y="131"/>
                  </a:cxn>
                  <a:cxn ang="0">
                    <a:pos x="278" y="0"/>
                  </a:cxn>
                  <a:cxn ang="0">
                    <a:pos x="761" y="107"/>
                  </a:cxn>
                  <a:cxn ang="0">
                    <a:pos x="500" y="263"/>
                  </a:cxn>
                </a:cxnLst>
                <a:rect l="0" t="0" r="r" b="b"/>
                <a:pathLst>
                  <a:path w="761" h="265">
                    <a:moveTo>
                      <a:pt x="497" y="265"/>
                    </a:moveTo>
                    <a:lnTo>
                      <a:pt x="0" y="131"/>
                    </a:lnTo>
                    <a:lnTo>
                      <a:pt x="278" y="0"/>
                    </a:lnTo>
                    <a:lnTo>
                      <a:pt x="761" y="107"/>
                    </a:lnTo>
                    <a:lnTo>
                      <a:pt x="500" y="263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4" name="Freeform 116"/>
              <p:cNvSpPr>
                <a:spLocks noChangeAspect="1"/>
              </p:cNvSpPr>
              <p:nvPr/>
            </p:nvSpPr>
            <p:spPr bwMode="auto">
              <a:xfrm>
                <a:off x="1114" y="3234"/>
                <a:ext cx="673" cy="38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92"/>
                  </a:cxn>
                  <a:cxn ang="0">
                    <a:pos x="690" y="390"/>
                  </a:cxn>
                  <a:cxn ang="0">
                    <a:pos x="690" y="185"/>
                  </a:cxn>
                  <a:cxn ang="0">
                    <a:pos x="4" y="0"/>
                  </a:cxn>
                </a:cxnLst>
                <a:rect l="0" t="0" r="r" b="b"/>
                <a:pathLst>
                  <a:path w="690" h="390">
                    <a:moveTo>
                      <a:pt x="0" y="5"/>
                    </a:moveTo>
                    <a:lnTo>
                      <a:pt x="0" y="192"/>
                    </a:lnTo>
                    <a:lnTo>
                      <a:pt x="690" y="390"/>
                    </a:lnTo>
                    <a:lnTo>
                      <a:pt x="690" y="185"/>
                    </a:lnTo>
                    <a:lnTo>
                      <a:pt x="4" y="0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5" name="Freeform 117"/>
              <p:cNvSpPr>
                <a:spLocks/>
              </p:cNvSpPr>
              <p:nvPr/>
            </p:nvSpPr>
            <p:spPr bwMode="auto">
              <a:xfrm>
                <a:off x="1288" y="3031"/>
                <a:ext cx="750" cy="316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238" y="0"/>
                  </a:cxn>
                  <a:cxn ang="0">
                    <a:pos x="556" y="91"/>
                  </a:cxn>
                  <a:cxn ang="0">
                    <a:pos x="556" y="108"/>
                  </a:cxn>
                  <a:cxn ang="0">
                    <a:pos x="334" y="235"/>
                  </a:cxn>
                  <a:cxn ang="0">
                    <a:pos x="0" y="148"/>
                  </a:cxn>
                  <a:cxn ang="0">
                    <a:pos x="0" y="128"/>
                  </a:cxn>
                </a:cxnLst>
                <a:rect l="0" t="0" r="r" b="b"/>
                <a:pathLst>
                  <a:path w="556" h="235">
                    <a:moveTo>
                      <a:pt x="0" y="128"/>
                    </a:moveTo>
                    <a:lnTo>
                      <a:pt x="238" y="0"/>
                    </a:lnTo>
                    <a:lnTo>
                      <a:pt x="556" y="91"/>
                    </a:lnTo>
                    <a:lnTo>
                      <a:pt x="556" y="108"/>
                    </a:lnTo>
                    <a:lnTo>
                      <a:pt x="334" y="235"/>
                    </a:lnTo>
                    <a:lnTo>
                      <a:pt x="0" y="148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DDDDDD"/>
              </a:soli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6" name="Freeform 118"/>
              <p:cNvSpPr>
                <a:spLocks/>
              </p:cNvSpPr>
              <p:nvPr/>
            </p:nvSpPr>
            <p:spPr bwMode="auto">
              <a:xfrm>
                <a:off x="1297" y="3038"/>
                <a:ext cx="725" cy="280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327" y="208"/>
                  </a:cxn>
                  <a:cxn ang="0">
                    <a:pos x="538" y="86"/>
                  </a:cxn>
                  <a:cxn ang="0">
                    <a:pos x="233" y="0"/>
                  </a:cxn>
                  <a:cxn ang="0">
                    <a:pos x="0" y="124"/>
                  </a:cxn>
                </a:cxnLst>
                <a:rect l="0" t="0" r="r" b="b"/>
                <a:pathLst>
                  <a:path w="538" h="208">
                    <a:moveTo>
                      <a:pt x="0" y="124"/>
                    </a:moveTo>
                    <a:lnTo>
                      <a:pt x="327" y="208"/>
                    </a:lnTo>
                    <a:lnTo>
                      <a:pt x="538" y="86"/>
                    </a:lnTo>
                    <a:lnTo>
                      <a:pt x="233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B2B2B2"/>
              </a:solidFill>
              <a:ln w="635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7" name="Oval 119"/>
              <p:cNvSpPr>
                <a:spLocks noChangeArrowheads="1"/>
              </p:cNvSpPr>
              <p:nvPr/>
            </p:nvSpPr>
            <p:spPr bwMode="auto">
              <a:xfrm>
                <a:off x="1478" y="3105"/>
                <a:ext cx="377" cy="152"/>
              </a:xfrm>
              <a:prstGeom prst="ellipse">
                <a:avLst/>
              </a:prstGeom>
              <a:solidFill>
                <a:srgbClr val="B2B2B2"/>
              </a:solidFill>
              <a:ln w="3175" cap="rnd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8" name="Freeform 120"/>
              <p:cNvSpPr>
                <a:spLocks/>
              </p:cNvSpPr>
              <p:nvPr/>
            </p:nvSpPr>
            <p:spPr bwMode="auto">
              <a:xfrm>
                <a:off x="1271" y="3110"/>
                <a:ext cx="611" cy="1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" y="36"/>
                  </a:cxn>
                  <a:cxn ang="0">
                    <a:pos x="574" y="180"/>
                  </a:cxn>
                  <a:cxn ang="0">
                    <a:pos x="646" y="158"/>
                  </a:cxn>
                </a:cxnLst>
                <a:rect l="0" t="0" r="r" b="b"/>
                <a:pathLst>
                  <a:path w="646" h="180">
                    <a:moveTo>
                      <a:pt x="0" y="0"/>
                    </a:moveTo>
                    <a:lnTo>
                      <a:pt x="20" y="36"/>
                    </a:lnTo>
                    <a:lnTo>
                      <a:pt x="574" y="180"/>
                    </a:lnTo>
                    <a:lnTo>
                      <a:pt x="646" y="158"/>
                    </a:lnTo>
                  </a:path>
                </a:pathLst>
              </a:custGeom>
              <a:solidFill>
                <a:srgbClr val="B2B2B2"/>
              </a:solidFill>
              <a:ln w="3175" cap="rnd" cmpd="sng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29" name="Freeform 121"/>
              <p:cNvSpPr>
                <a:spLocks noChangeAspect="1"/>
              </p:cNvSpPr>
              <p:nvPr/>
            </p:nvSpPr>
            <p:spPr bwMode="auto">
              <a:xfrm>
                <a:off x="1417" y="2441"/>
                <a:ext cx="761" cy="701"/>
              </a:xfrm>
              <a:custGeom>
                <a:avLst/>
                <a:gdLst/>
                <a:ahLst/>
                <a:cxnLst>
                  <a:cxn ang="0">
                    <a:pos x="620" y="746"/>
                  </a:cxn>
                  <a:cxn ang="0">
                    <a:pos x="808" y="525"/>
                  </a:cxn>
                  <a:cxn ang="0">
                    <a:pos x="808" y="106"/>
                  </a:cxn>
                  <a:cxn ang="0">
                    <a:pos x="336" y="0"/>
                  </a:cxn>
                  <a:cxn ang="0">
                    <a:pos x="0" y="48"/>
                  </a:cxn>
                </a:cxnLst>
                <a:rect l="0" t="0" r="r" b="b"/>
                <a:pathLst>
                  <a:path w="808" h="746">
                    <a:moveTo>
                      <a:pt x="620" y="746"/>
                    </a:moveTo>
                    <a:lnTo>
                      <a:pt x="808" y="525"/>
                    </a:lnTo>
                    <a:lnTo>
                      <a:pt x="808" y="106"/>
                    </a:lnTo>
                    <a:lnTo>
                      <a:pt x="336" y="0"/>
                    </a:lnTo>
                    <a:lnTo>
                      <a:pt x="0" y="48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0" name="Freeform 122"/>
              <p:cNvSpPr>
                <a:spLocks noChangeAspect="1"/>
              </p:cNvSpPr>
              <p:nvPr/>
            </p:nvSpPr>
            <p:spPr bwMode="auto">
              <a:xfrm>
                <a:off x="1892" y="2596"/>
                <a:ext cx="152" cy="682"/>
              </a:xfrm>
              <a:custGeom>
                <a:avLst/>
                <a:gdLst/>
                <a:ahLst/>
                <a:cxnLst>
                  <a:cxn ang="0">
                    <a:pos x="0" y="644"/>
                  </a:cxn>
                  <a:cxn ang="0">
                    <a:pos x="0" y="79"/>
                  </a:cxn>
                  <a:cxn ang="0">
                    <a:pos x="144" y="0"/>
                  </a:cxn>
                  <a:cxn ang="0">
                    <a:pos x="144" y="554"/>
                  </a:cxn>
                  <a:cxn ang="0">
                    <a:pos x="0" y="644"/>
                  </a:cxn>
                </a:cxnLst>
                <a:rect l="0" t="0" r="r" b="b"/>
                <a:pathLst>
                  <a:path w="144" h="644">
                    <a:moveTo>
                      <a:pt x="0" y="644"/>
                    </a:moveTo>
                    <a:lnTo>
                      <a:pt x="0" y="79"/>
                    </a:lnTo>
                    <a:lnTo>
                      <a:pt x="144" y="0"/>
                    </a:lnTo>
                    <a:lnTo>
                      <a:pt x="144" y="554"/>
                    </a:lnTo>
                    <a:lnTo>
                      <a:pt x="0" y="644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1" name="Freeform 123"/>
              <p:cNvSpPr>
                <a:spLocks noChangeAspect="1"/>
              </p:cNvSpPr>
              <p:nvPr/>
            </p:nvSpPr>
            <p:spPr bwMode="auto">
              <a:xfrm>
                <a:off x="1215" y="2449"/>
                <a:ext cx="829" cy="232"/>
              </a:xfrm>
              <a:custGeom>
                <a:avLst/>
                <a:gdLst/>
                <a:ahLst/>
                <a:cxnLst>
                  <a:cxn ang="0">
                    <a:pos x="638" y="219"/>
                  </a:cxn>
                  <a:cxn ang="0">
                    <a:pos x="0" y="67"/>
                  </a:cxn>
                  <a:cxn ang="0">
                    <a:pos x="160" y="0"/>
                  </a:cxn>
                  <a:cxn ang="0">
                    <a:pos x="782" y="139"/>
                  </a:cxn>
                  <a:cxn ang="0">
                    <a:pos x="638" y="219"/>
                  </a:cxn>
                </a:cxnLst>
                <a:rect l="0" t="0" r="r" b="b"/>
                <a:pathLst>
                  <a:path w="782" h="219">
                    <a:moveTo>
                      <a:pt x="638" y="219"/>
                    </a:moveTo>
                    <a:lnTo>
                      <a:pt x="0" y="67"/>
                    </a:lnTo>
                    <a:lnTo>
                      <a:pt x="160" y="0"/>
                    </a:lnTo>
                    <a:lnTo>
                      <a:pt x="782" y="139"/>
                    </a:lnTo>
                    <a:lnTo>
                      <a:pt x="638" y="219"/>
                    </a:lnTo>
                  </a:path>
                </a:pathLst>
              </a:custGeom>
              <a:solidFill>
                <a:srgbClr val="EAEAEA"/>
              </a:soli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2" name="Freeform 124"/>
              <p:cNvSpPr>
                <a:spLocks noChangeAspect="1"/>
              </p:cNvSpPr>
              <p:nvPr/>
            </p:nvSpPr>
            <p:spPr bwMode="auto">
              <a:xfrm>
                <a:off x="1215" y="2517"/>
                <a:ext cx="677" cy="764"/>
              </a:xfrm>
              <a:custGeom>
                <a:avLst/>
                <a:gdLst/>
                <a:ahLst/>
                <a:cxnLst>
                  <a:cxn ang="0">
                    <a:pos x="671" y="753"/>
                  </a:cxn>
                  <a:cxn ang="0">
                    <a:pos x="671" y="160"/>
                  </a:cxn>
                  <a:cxn ang="0">
                    <a:pos x="0" y="0"/>
                  </a:cxn>
                  <a:cxn ang="0">
                    <a:pos x="0" y="578"/>
                  </a:cxn>
                  <a:cxn ang="0">
                    <a:pos x="671" y="753"/>
                  </a:cxn>
                </a:cxnLst>
                <a:rect l="0" t="0" r="r" b="b"/>
                <a:pathLst>
                  <a:path w="672" h="754">
                    <a:moveTo>
                      <a:pt x="671" y="753"/>
                    </a:moveTo>
                    <a:lnTo>
                      <a:pt x="671" y="160"/>
                    </a:lnTo>
                    <a:lnTo>
                      <a:pt x="0" y="0"/>
                    </a:lnTo>
                    <a:lnTo>
                      <a:pt x="0" y="578"/>
                    </a:lnTo>
                    <a:lnTo>
                      <a:pt x="671" y="753"/>
                    </a:lnTo>
                  </a:path>
                </a:pathLst>
              </a:custGeom>
              <a:gradFill rotWithShape="0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34118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3" name="Freeform 125"/>
              <p:cNvSpPr>
                <a:spLocks noChangeAspect="1"/>
              </p:cNvSpPr>
              <p:nvPr/>
            </p:nvSpPr>
            <p:spPr bwMode="auto">
              <a:xfrm>
                <a:off x="1268" y="2585"/>
                <a:ext cx="573" cy="625"/>
              </a:xfrm>
              <a:custGeom>
                <a:avLst/>
                <a:gdLst/>
                <a:ahLst/>
                <a:cxnLst>
                  <a:cxn ang="0">
                    <a:pos x="490" y="548"/>
                  </a:cxn>
                  <a:cxn ang="0">
                    <a:pos x="490" y="117"/>
                  </a:cxn>
                  <a:cxn ang="0">
                    <a:pos x="0" y="0"/>
                  </a:cxn>
                  <a:cxn ang="0">
                    <a:pos x="0" y="424"/>
                  </a:cxn>
                  <a:cxn ang="0">
                    <a:pos x="490" y="548"/>
                  </a:cxn>
                </a:cxnLst>
                <a:rect l="0" t="0" r="r" b="b"/>
                <a:pathLst>
                  <a:path w="491" h="549">
                    <a:moveTo>
                      <a:pt x="490" y="548"/>
                    </a:moveTo>
                    <a:lnTo>
                      <a:pt x="490" y="117"/>
                    </a:lnTo>
                    <a:lnTo>
                      <a:pt x="0" y="0"/>
                    </a:lnTo>
                    <a:lnTo>
                      <a:pt x="0" y="424"/>
                    </a:lnTo>
                    <a:lnTo>
                      <a:pt x="490" y="548"/>
                    </a:lnTo>
                  </a:path>
                </a:pathLst>
              </a:custGeom>
              <a:solidFill>
                <a:srgbClr val="CECECE"/>
              </a:solidFill>
              <a:ln w="3175" cap="rnd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4" name="Freeform 126"/>
              <p:cNvSpPr>
                <a:spLocks/>
              </p:cNvSpPr>
              <p:nvPr/>
            </p:nvSpPr>
            <p:spPr bwMode="auto">
              <a:xfrm>
                <a:off x="1303" y="2627"/>
                <a:ext cx="501" cy="5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54"/>
                  </a:cxn>
                  <a:cxn ang="0">
                    <a:pos x="542" y="592"/>
                  </a:cxn>
                  <a:cxn ang="0">
                    <a:pos x="542" y="130"/>
                  </a:cxn>
                  <a:cxn ang="0">
                    <a:pos x="0" y="0"/>
                  </a:cxn>
                </a:cxnLst>
                <a:rect l="0" t="0" r="r" b="b"/>
                <a:pathLst>
                  <a:path w="542" h="592">
                    <a:moveTo>
                      <a:pt x="0" y="0"/>
                    </a:moveTo>
                    <a:lnTo>
                      <a:pt x="0" y="454"/>
                    </a:lnTo>
                    <a:lnTo>
                      <a:pt x="542" y="592"/>
                    </a:lnTo>
                    <a:lnTo>
                      <a:pt x="542" y="13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18FFD"/>
                  </a:gs>
                  <a:gs pos="100000">
                    <a:srgbClr val="618FFD">
                      <a:gamma/>
                      <a:shade val="75294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3175" cap="flat" cmpd="sng">
                <a:solidFill>
                  <a:srgbClr val="777777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17961" dir="2700000" algn="ctr" rotWithShape="0">
                  <a:srgbClr val="EAEAEA"/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45535" name="Group 127"/>
            <p:cNvGrpSpPr>
              <a:grpSpLocks/>
            </p:cNvGrpSpPr>
            <p:nvPr/>
          </p:nvGrpSpPr>
          <p:grpSpPr bwMode="auto">
            <a:xfrm>
              <a:off x="4785" y="1255"/>
              <a:ext cx="636" cy="466"/>
              <a:chOff x="3826" y="946"/>
              <a:chExt cx="811" cy="595"/>
            </a:xfrm>
          </p:grpSpPr>
          <p:sp>
            <p:nvSpPr>
              <p:cNvPr id="145536" name="Freeform 128"/>
              <p:cNvSpPr>
                <a:spLocks/>
              </p:cNvSpPr>
              <p:nvPr/>
            </p:nvSpPr>
            <p:spPr bwMode="auto">
              <a:xfrm>
                <a:off x="3892" y="1085"/>
                <a:ext cx="545" cy="456"/>
              </a:xfrm>
              <a:custGeom>
                <a:avLst/>
                <a:gdLst/>
                <a:ahLst/>
                <a:cxnLst>
                  <a:cxn ang="0">
                    <a:pos x="542" y="78"/>
                  </a:cxn>
                  <a:cxn ang="0">
                    <a:pos x="1" y="0"/>
                  </a:cxn>
                  <a:cxn ang="0">
                    <a:pos x="0" y="355"/>
                  </a:cxn>
                  <a:cxn ang="0">
                    <a:pos x="542" y="453"/>
                  </a:cxn>
                  <a:cxn ang="0">
                    <a:pos x="542" y="78"/>
                  </a:cxn>
                </a:cxnLst>
                <a:rect l="0" t="0" r="r" b="b"/>
                <a:pathLst>
                  <a:path w="542" h="453">
                    <a:moveTo>
                      <a:pt x="542" y="78"/>
                    </a:moveTo>
                    <a:lnTo>
                      <a:pt x="1" y="0"/>
                    </a:lnTo>
                    <a:lnTo>
                      <a:pt x="0" y="355"/>
                    </a:lnTo>
                    <a:lnTo>
                      <a:pt x="542" y="453"/>
                    </a:lnTo>
                    <a:lnTo>
                      <a:pt x="542" y="78"/>
                    </a:lnTo>
                  </a:path>
                </a:pathLst>
              </a:custGeom>
              <a:gradFill rotWithShape="0">
                <a:gsLst>
                  <a:gs pos="0">
                    <a:srgbClr val="E5E6D1"/>
                  </a:gs>
                  <a:gs pos="100000">
                    <a:srgbClr val="E5E6D1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7" name="Freeform 129"/>
              <p:cNvSpPr>
                <a:spLocks/>
              </p:cNvSpPr>
              <p:nvPr/>
            </p:nvSpPr>
            <p:spPr bwMode="auto">
              <a:xfrm>
                <a:off x="4437" y="1005"/>
                <a:ext cx="200" cy="536"/>
              </a:xfrm>
              <a:custGeom>
                <a:avLst/>
                <a:gdLst/>
                <a:ahLst/>
                <a:cxnLst>
                  <a:cxn ang="0">
                    <a:pos x="409" y="0"/>
                  </a:cxn>
                  <a:cxn ang="0">
                    <a:pos x="0" y="329"/>
                  </a:cxn>
                  <a:cxn ang="0">
                    <a:pos x="0" y="1100"/>
                  </a:cxn>
                  <a:cxn ang="0">
                    <a:pos x="409" y="693"/>
                  </a:cxn>
                  <a:cxn ang="0">
                    <a:pos x="409" y="0"/>
                  </a:cxn>
                </a:cxnLst>
                <a:rect l="0" t="0" r="r" b="b"/>
                <a:pathLst>
                  <a:path w="410" h="1101">
                    <a:moveTo>
                      <a:pt x="409" y="0"/>
                    </a:moveTo>
                    <a:lnTo>
                      <a:pt x="0" y="329"/>
                    </a:lnTo>
                    <a:lnTo>
                      <a:pt x="0" y="1100"/>
                    </a:lnTo>
                    <a:lnTo>
                      <a:pt x="409" y="693"/>
                    </a:lnTo>
                    <a:lnTo>
                      <a:pt x="409" y="0"/>
                    </a:lnTo>
                  </a:path>
                </a:pathLst>
              </a:custGeom>
              <a:gradFill rotWithShape="0">
                <a:gsLst>
                  <a:gs pos="0">
                    <a:srgbClr val="E5E6D1"/>
                  </a:gs>
                  <a:gs pos="100000">
                    <a:srgbClr val="E5E6D1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8" name="Freeform 130"/>
              <p:cNvSpPr>
                <a:spLocks/>
              </p:cNvSpPr>
              <p:nvPr/>
            </p:nvSpPr>
            <p:spPr bwMode="auto">
              <a:xfrm>
                <a:off x="3892" y="946"/>
                <a:ext cx="743" cy="220"/>
              </a:xfrm>
              <a:custGeom>
                <a:avLst/>
                <a:gdLst/>
                <a:ahLst/>
                <a:cxnLst>
                  <a:cxn ang="0">
                    <a:pos x="1522" y="125"/>
                  </a:cxn>
                  <a:cxn ang="0">
                    <a:pos x="1113" y="451"/>
                  </a:cxn>
                  <a:cxn ang="0">
                    <a:pos x="0" y="284"/>
                  </a:cxn>
                  <a:cxn ang="0">
                    <a:pos x="509" y="0"/>
                  </a:cxn>
                  <a:cxn ang="0">
                    <a:pos x="1522" y="122"/>
                  </a:cxn>
                </a:cxnLst>
                <a:rect l="0" t="0" r="r" b="b"/>
                <a:pathLst>
                  <a:path w="1522" h="451">
                    <a:moveTo>
                      <a:pt x="1522" y="125"/>
                    </a:moveTo>
                    <a:lnTo>
                      <a:pt x="1113" y="451"/>
                    </a:lnTo>
                    <a:lnTo>
                      <a:pt x="0" y="284"/>
                    </a:lnTo>
                    <a:lnTo>
                      <a:pt x="509" y="0"/>
                    </a:lnTo>
                    <a:lnTo>
                      <a:pt x="1522" y="122"/>
                    </a:lnTo>
                  </a:path>
                </a:pathLst>
              </a:custGeom>
              <a:solidFill>
                <a:srgbClr val="EAEAEA"/>
              </a:soli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39" name="Freeform 131"/>
              <p:cNvSpPr>
                <a:spLocks/>
              </p:cNvSpPr>
              <p:nvPr/>
            </p:nvSpPr>
            <p:spPr bwMode="auto">
              <a:xfrm>
                <a:off x="4055" y="972"/>
                <a:ext cx="339" cy="86"/>
              </a:xfrm>
              <a:custGeom>
                <a:avLst/>
                <a:gdLst/>
                <a:ahLst/>
                <a:cxnLst>
                  <a:cxn ang="0">
                    <a:pos x="210" y="0"/>
                  </a:cxn>
                  <a:cxn ang="0">
                    <a:pos x="0" y="121"/>
                  </a:cxn>
                  <a:cxn ang="0">
                    <a:pos x="497" y="177"/>
                  </a:cxn>
                  <a:cxn ang="0">
                    <a:pos x="693" y="54"/>
                  </a:cxn>
                  <a:cxn ang="0">
                    <a:pos x="210" y="0"/>
                  </a:cxn>
                </a:cxnLst>
                <a:rect l="0" t="0" r="r" b="b"/>
                <a:pathLst>
                  <a:path w="694" h="178">
                    <a:moveTo>
                      <a:pt x="210" y="0"/>
                    </a:moveTo>
                    <a:lnTo>
                      <a:pt x="0" y="121"/>
                    </a:lnTo>
                    <a:lnTo>
                      <a:pt x="497" y="177"/>
                    </a:lnTo>
                    <a:lnTo>
                      <a:pt x="693" y="54"/>
                    </a:lnTo>
                    <a:lnTo>
                      <a:pt x="210" y="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0" name="Freeform 132"/>
              <p:cNvSpPr>
                <a:spLocks/>
              </p:cNvSpPr>
              <p:nvPr/>
            </p:nvSpPr>
            <p:spPr bwMode="auto">
              <a:xfrm>
                <a:off x="4276" y="997"/>
                <a:ext cx="197" cy="117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350" y="0"/>
                  </a:cxn>
                  <a:cxn ang="0">
                    <a:pos x="403" y="0"/>
                  </a:cxn>
                  <a:cxn ang="0">
                    <a:pos x="0" y="240"/>
                  </a:cxn>
                </a:cxnLst>
                <a:rect l="0" t="0" r="r" b="b"/>
                <a:pathLst>
                  <a:path w="404" h="241">
                    <a:moveTo>
                      <a:pt x="0" y="240"/>
                    </a:moveTo>
                    <a:lnTo>
                      <a:pt x="350" y="0"/>
                    </a:lnTo>
                    <a:lnTo>
                      <a:pt x="403" y="0"/>
                    </a:lnTo>
                    <a:lnTo>
                      <a:pt x="0" y="24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1" name="Freeform 133"/>
              <p:cNvSpPr>
                <a:spLocks/>
              </p:cNvSpPr>
              <p:nvPr/>
            </p:nvSpPr>
            <p:spPr bwMode="auto">
              <a:xfrm>
                <a:off x="4185" y="1082"/>
                <a:ext cx="83" cy="25"/>
              </a:xfrm>
              <a:custGeom>
                <a:avLst/>
                <a:gdLst/>
                <a:ahLst/>
                <a:cxnLst>
                  <a:cxn ang="0">
                    <a:pos x="167" y="8"/>
                  </a:cxn>
                  <a:cxn ang="0">
                    <a:pos x="88" y="0"/>
                  </a:cxn>
                  <a:cxn ang="0">
                    <a:pos x="0" y="47"/>
                  </a:cxn>
                  <a:cxn ang="0">
                    <a:pos x="83" y="51"/>
                  </a:cxn>
                  <a:cxn ang="0">
                    <a:pos x="167" y="8"/>
                  </a:cxn>
                </a:cxnLst>
                <a:rect l="0" t="0" r="r" b="b"/>
                <a:pathLst>
                  <a:path w="168" h="52">
                    <a:moveTo>
                      <a:pt x="167" y="8"/>
                    </a:moveTo>
                    <a:lnTo>
                      <a:pt x="88" y="0"/>
                    </a:lnTo>
                    <a:lnTo>
                      <a:pt x="0" y="47"/>
                    </a:lnTo>
                    <a:lnTo>
                      <a:pt x="83" y="51"/>
                    </a:lnTo>
                    <a:lnTo>
                      <a:pt x="167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2" name="Line 134"/>
              <p:cNvSpPr>
                <a:spLocks noChangeShapeType="1"/>
              </p:cNvSpPr>
              <p:nvPr/>
            </p:nvSpPr>
            <p:spPr bwMode="auto">
              <a:xfrm flipH="1">
                <a:off x="4443" y="1064"/>
                <a:ext cx="183" cy="142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3" name="Line 135"/>
              <p:cNvSpPr>
                <a:spLocks noChangeShapeType="1"/>
              </p:cNvSpPr>
              <p:nvPr/>
            </p:nvSpPr>
            <p:spPr bwMode="auto">
              <a:xfrm flipH="1" flipV="1">
                <a:off x="3899" y="1121"/>
                <a:ext cx="533" cy="87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4" name="Line 136"/>
              <p:cNvSpPr>
                <a:spLocks noChangeShapeType="1"/>
              </p:cNvSpPr>
              <p:nvPr/>
            </p:nvSpPr>
            <p:spPr bwMode="auto">
              <a:xfrm flipV="1">
                <a:off x="4459" y="1333"/>
                <a:ext cx="156" cy="155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5" name="Line 137"/>
              <p:cNvSpPr>
                <a:spLocks noChangeShapeType="1"/>
              </p:cNvSpPr>
              <p:nvPr/>
            </p:nvSpPr>
            <p:spPr bwMode="auto">
              <a:xfrm flipV="1">
                <a:off x="4459" y="1311"/>
                <a:ext cx="156" cy="153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6" name="Line 138"/>
              <p:cNvSpPr>
                <a:spLocks noChangeShapeType="1"/>
              </p:cNvSpPr>
              <p:nvPr/>
            </p:nvSpPr>
            <p:spPr bwMode="auto">
              <a:xfrm flipV="1">
                <a:off x="4459" y="1284"/>
                <a:ext cx="156" cy="154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7" name="Line 139"/>
              <p:cNvSpPr>
                <a:spLocks noChangeShapeType="1"/>
              </p:cNvSpPr>
              <p:nvPr/>
            </p:nvSpPr>
            <p:spPr bwMode="auto">
              <a:xfrm flipV="1">
                <a:off x="4459" y="1256"/>
                <a:ext cx="156" cy="154"/>
              </a:xfrm>
              <a:prstGeom prst="line">
                <a:avLst/>
              </a:prstGeom>
              <a:noFill/>
              <a:ln w="635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48" name="Freeform 140"/>
              <p:cNvSpPr>
                <a:spLocks/>
              </p:cNvSpPr>
              <p:nvPr/>
            </p:nvSpPr>
            <p:spPr bwMode="auto">
              <a:xfrm>
                <a:off x="3933" y="1324"/>
                <a:ext cx="254" cy="112"/>
              </a:xfrm>
              <a:custGeom>
                <a:avLst/>
                <a:gdLst/>
                <a:ahLst/>
                <a:cxnLst>
                  <a:cxn ang="0">
                    <a:pos x="520" y="88"/>
                  </a:cxn>
                  <a:cxn ang="0">
                    <a:pos x="0" y="0"/>
                  </a:cxn>
                  <a:cxn ang="0">
                    <a:pos x="0" y="144"/>
                  </a:cxn>
                  <a:cxn ang="0">
                    <a:pos x="520" y="230"/>
                  </a:cxn>
                  <a:cxn ang="0">
                    <a:pos x="520" y="88"/>
                  </a:cxn>
                </a:cxnLst>
                <a:rect l="0" t="0" r="r" b="b"/>
                <a:pathLst>
                  <a:path w="521" h="231">
                    <a:moveTo>
                      <a:pt x="520" y="88"/>
                    </a:moveTo>
                    <a:lnTo>
                      <a:pt x="0" y="0"/>
                    </a:lnTo>
                    <a:lnTo>
                      <a:pt x="0" y="144"/>
                    </a:lnTo>
                    <a:lnTo>
                      <a:pt x="520" y="230"/>
                    </a:lnTo>
                    <a:lnTo>
                      <a:pt x="520" y="88"/>
                    </a:lnTo>
                  </a:path>
                </a:pathLst>
              </a:custGeom>
              <a:solidFill>
                <a:srgbClr val="919191"/>
              </a:soli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5549" name="Group 141"/>
              <p:cNvGrpSpPr>
                <a:grpSpLocks/>
              </p:cNvGrpSpPr>
              <p:nvPr/>
            </p:nvGrpSpPr>
            <p:grpSpPr bwMode="auto">
              <a:xfrm>
                <a:off x="3826" y="1336"/>
                <a:ext cx="357" cy="180"/>
                <a:chOff x="752" y="3672"/>
                <a:chExt cx="732" cy="372"/>
              </a:xfrm>
            </p:grpSpPr>
            <p:sp>
              <p:nvSpPr>
                <p:cNvPr id="145550" name="Freeform 142"/>
                <p:cNvSpPr>
                  <a:spLocks/>
                </p:cNvSpPr>
                <p:nvPr/>
              </p:nvSpPr>
              <p:spPr bwMode="auto">
                <a:xfrm>
                  <a:off x="752" y="3800"/>
                  <a:ext cx="548" cy="244"/>
                </a:xfrm>
                <a:custGeom>
                  <a:avLst/>
                  <a:gdLst/>
                  <a:ahLst/>
                  <a:cxnLst>
                    <a:cxn ang="0">
                      <a:pos x="548" y="102"/>
                    </a:cxn>
                    <a:cxn ang="0">
                      <a:pos x="0" y="0"/>
                    </a:cxn>
                    <a:cxn ang="0">
                      <a:pos x="2" y="129"/>
                    </a:cxn>
                    <a:cxn ang="0">
                      <a:pos x="548" y="244"/>
                    </a:cxn>
                    <a:cxn ang="0">
                      <a:pos x="548" y="102"/>
                    </a:cxn>
                  </a:cxnLst>
                  <a:rect l="0" t="0" r="r" b="b"/>
                  <a:pathLst>
                    <a:path w="548" h="244">
                      <a:moveTo>
                        <a:pt x="548" y="102"/>
                      </a:moveTo>
                      <a:lnTo>
                        <a:pt x="0" y="0"/>
                      </a:lnTo>
                      <a:lnTo>
                        <a:pt x="2" y="129"/>
                      </a:lnTo>
                      <a:lnTo>
                        <a:pt x="548" y="244"/>
                      </a:lnTo>
                      <a:lnTo>
                        <a:pt x="548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5E6D1"/>
                    </a:gs>
                    <a:gs pos="100000">
                      <a:srgbClr val="E5E6D1">
                        <a:gamma/>
                        <a:shade val="76078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51" name="Freeform 143"/>
                <p:cNvSpPr>
                  <a:spLocks/>
                </p:cNvSpPr>
                <p:nvPr/>
              </p:nvSpPr>
              <p:spPr bwMode="auto">
                <a:xfrm>
                  <a:off x="1300" y="3757"/>
                  <a:ext cx="182" cy="287"/>
                </a:xfrm>
                <a:custGeom>
                  <a:avLst/>
                  <a:gdLst/>
                  <a:ahLst/>
                  <a:cxnLst>
                    <a:cxn ang="0">
                      <a:pos x="182" y="0"/>
                    </a:cxn>
                    <a:cxn ang="0">
                      <a:pos x="0" y="146"/>
                    </a:cxn>
                    <a:cxn ang="0">
                      <a:pos x="0" y="287"/>
                    </a:cxn>
                    <a:cxn ang="0">
                      <a:pos x="182" y="125"/>
                    </a:cxn>
                    <a:cxn ang="0">
                      <a:pos x="182" y="0"/>
                    </a:cxn>
                  </a:cxnLst>
                  <a:rect l="0" t="0" r="r" b="b"/>
                  <a:pathLst>
                    <a:path w="182" h="287">
                      <a:moveTo>
                        <a:pt x="182" y="0"/>
                      </a:moveTo>
                      <a:lnTo>
                        <a:pt x="0" y="146"/>
                      </a:lnTo>
                      <a:lnTo>
                        <a:pt x="0" y="287"/>
                      </a:lnTo>
                      <a:lnTo>
                        <a:pt x="182" y="125"/>
                      </a:lnTo>
                      <a:lnTo>
                        <a:pt x="18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CECECE"/>
                    </a:gs>
                    <a:gs pos="100000">
                      <a:srgbClr val="CECECE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52" name="Freeform 144"/>
                <p:cNvSpPr>
                  <a:spLocks/>
                </p:cNvSpPr>
                <p:nvPr/>
              </p:nvSpPr>
              <p:spPr bwMode="auto">
                <a:xfrm>
                  <a:off x="756" y="3672"/>
                  <a:ext cx="728" cy="230"/>
                </a:xfrm>
                <a:custGeom>
                  <a:avLst/>
                  <a:gdLst/>
                  <a:ahLst/>
                  <a:cxnLst>
                    <a:cxn ang="0">
                      <a:pos x="0" y="128"/>
                    </a:cxn>
                    <a:cxn ang="0">
                      <a:pos x="257" y="0"/>
                    </a:cxn>
                    <a:cxn ang="0">
                      <a:pos x="727" y="82"/>
                    </a:cxn>
                    <a:cxn ang="0">
                      <a:pos x="544" y="229"/>
                    </a:cxn>
                    <a:cxn ang="0">
                      <a:pos x="0" y="128"/>
                    </a:cxn>
                  </a:cxnLst>
                  <a:rect l="0" t="0" r="r" b="b"/>
                  <a:pathLst>
                    <a:path w="728" h="230">
                      <a:moveTo>
                        <a:pt x="0" y="128"/>
                      </a:moveTo>
                      <a:lnTo>
                        <a:pt x="257" y="0"/>
                      </a:lnTo>
                      <a:lnTo>
                        <a:pt x="727" y="82"/>
                      </a:lnTo>
                      <a:lnTo>
                        <a:pt x="544" y="229"/>
                      </a:lnTo>
                      <a:lnTo>
                        <a:pt x="0" y="128"/>
                      </a:lnTo>
                    </a:path>
                  </a:pathLst>
                </a:custGeom>
                <a:solidFill>
                  <a:srgbClr val="EAEAEA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53" name="Freeform 145"/>
                <p:cNvSpPr>
                  <a:spLocks/>
                </p:cNvSpPr>
                <p:nvPr/>
              </p:nvSpPr>
              <p:spPr bwMode="auto">
                <a:xfrm>
                  <a:off x="752" y="3821"/>
                  <a:ext cx="725" cy="150"/>
                </a:xfrm>
                <a:custGeom>
                  <a:avLst/>
                  <a:gdLst/>
                  <a:ahLst/>
                  <a:cxnLst>
                    <a:cxn ang="0">
                      <a:pos x="725" y="0"/>
                    </a:cxn>
                    <a:cxn ang="0">
                      <a:pos x="548" y="150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725" h="150">
                      <a:moveTo>
                        <a:pt x="725" y="0"/>
                      </a:moveTo>
                      <a:lnTo>
                        <a:pt x="548" y="150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45554" name="Freeform 146"/>
              <p:cNvSpPr>
                <a:spLocks/>
              </p:cNvSpPr>
              <p:nvPr/>
            </p:nvSpPr>
            <p:spPr bwMode="auto">
              <a:xfrm>
                <a:off x="3933" y="1181"/>
                <a:ext cx="254" cy="113"/>
              </a:xfrm>
              <a:custGeom>
                <a:avLst/>
                <a:gdLst/>
                <a:ahLst/>
                <a:cxnLst>
                  <a:cxn ang="0">
                    <a:pos x="520" y="88"/>
                  </a:cxn>
                  <a:cxn ang="0">
                    <a:pos x="0" y="0"/>
                  </a:cxn>
                  <a:cxn ang="0">
                    <a:pos x="0" y="144"/>
                  </a:cxn>
                  <a:cxn ang="0">
                    <a:pos x="520" y="230"/>
                  </a:cxn>
                  <a:cxn ang="0">
                    <a:pos x="520" y="88"/>
                  </a:cxn>
                </a:cxnLst>
                <a:rect l="0" t="0" r="r" b="b"/>
                <a:pathLst>
                  <a:path w="521" h="231">
                    <a:moveTo>
                      <a:pt x="520" y="88"/>
                    </a:moveTo>
                    <a:lnTo>
                      <a:pt x="0" y="0"/>
                    </a:lnTo>
                    <a:lnTo>
                      <a:pt x="0" y="144"/>
                    </a:lnTo>
                    <a:lnTo>
                      <a:pt x="520" y="230"/>
                    </a:lnTo>
                    <a:lnTo>
                      <a:pt x="520" y="88"/>
                    </a:lnTo>
                  </a:path>
                </a:pathLst>
              </a:custGeom>
              <a:solidFill>
                <a:srgbClr val="919191"/>
              </a:soli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55" name="Freeform 147"/>
              <p:cNvSpPr>
                <a:spLocks/>
              </p:cNvSpPr>
              <p:nvPr/>
            </p:nvSpPr>
            <p:spPr bwMode="auto">
              <a:xfrm>
                <a:off x="3826" y="1255"/>
                <a:ext cx="267" cy="120"/>
              </a:xfrm>
              <a:custGeom>
                <a:avLst/>
                <a:gdLst/>
                <a:ahLst/>
                <a:cxnLst>
                  <a:cxn ang="0">
                    <a:pos x="548" y="102"/>
                  </a:cxn>
                  <a:cxn ang="0">
                    <a:pos x="0" y="0"/>
                  </a:cxn>
                  <a:cxn ang="0">
                    <a:pos x="2" y="129"/>
                  </a:cxn>
                  <a:cxn ang="0">
                    <a:pos x="548" y="244"/>
                  </a:cxn>
                  <a:cxn ang="0">
                    <a:pos x="548" y="102"/>
                  </a:cxn>
                </a:cxnLst>
                <a:rect l="0" t="0" r="r" b="b"/>
                <a:pathLst>
                  <a:path w="548" h="244">
                    <a:moveTo>
                      <a:pt x="548" y="102"/>
                    </a:moveTo>
                    <a:lnTo>
                      <a:pt x="0" y="0"/>
                    </a:lnTo>
                    <a:lnTo>
                      <a:pt x="2" y="129"/>
                    </a:lnTo>
                    <a:lnTo>
                      <a:pt x="548" y="244"/>
                    </a:lnTo>
                    <a:lnTo>
                      <a:pt x="548" y="102"/>
                    </a:lnTo>
                  </a:path>
                </a:pathLst>
              </a:custGeom>
              <a:gradFill rotWithShape="0">
                <a:gsLst>
                  <a:gs pos="0">
                    <a:srgbClr val="E5E6D1"/>
                  </a:gs>
                  <a:gs pos="100000">
                    <a:srgbClr val="E5E6D1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56" name="Freeform 148"/>
              <p:cNvSpPr>
                <a:spLocks/>
              </p:cNvSpPr>
              <p:nvPr/>
            </p:nvSpPr>
            <p:spPr bwMode="auto">
              <a:xfrm>
                <a:off x="4093" y="1234"/>
                <a:ext cx="88" cy="141"/>
              </a:xfrm>
              <a:custGeom>
                <a:avLst/>
                <a:gdLst/>
                <a:ahLst/>
                <a:cxnLst>
                  <a:cxn ang="0">
                    <a:pos x="182" y="0"/>
                  </a:cxn>
                  <a:cxn ang="0">
                    <a:pos x="0" y="146"/>
                  </a:cxn>
                  <a:cxn ang="0">
                    <a:pos x="0" y="287"/>
                  </a:cxn>
                  <a:cxn ang="0">
                    <a:pos x="182" y="125"/>
                  </a:cxn>
                  <a:cxn ang="0">
                    <a:pos x="182" y="0"/>
                  </a:cxn>
                </a:cxnLst>
                <a:rect l="0" t="0" r="r" b="b"/>
                <a:pathLst>
                  <a:path w="182" h="287">
                    <a:moveTo>
                      <a:pt x="182" y="0"/>
                    </a:moveTo>
                    <a:lnTo>
                      <a:pt x="0" y="146"/>
                    </a:lnTo>
                    <a:lnTo>
                      <a:pt x="0" y="287"/>
                    </a:lnTo>
                    <a:lnTo>
                      <a:pt x="182" y="125"/>
                    </a:lnTo>
                    <a:lnTo>
                      <a:pt x="182" y="0"/>
                    </a:lnTo>
                  </a:path>
                </a:pathLst>
              </a:cu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57" name="Freeform 149"/>
              <p:cNvSpPr>
                <a:spLocks/>
              </p:cNvSpPr>
              <p:nvPr/>
            </p:nvSpPr>
            <p:spPr bwMode="auto">
              <a:xfrm>
                <a:off x="3828" y="1193"/>
                <a:ext cx="355" cy="112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257" y="0"/>
                  </a:cxn>
                  <a:cxn ang="0">
                    <a:pos x="727" y="82"/>
                  </a:cxn>
                  <a:cxn ang="0">
                    <a:pos x="544" y="229"/>
                  </a:cxn>
                  <a:cxn ang="0">
                    <a:pos x="0" y="128"/>
                  </a:cxn>
                </a:cxnLst>
                <a:rect l="0" t="0" r="r" b="b"/>
                <a:pathLst>
                  <a:path w="728" h="230">
                    <a:moveTo>
                      <a:pt x="0" y="128"/>
                    </a:moveTo>
                    <a:lnTo>
                      <a:pt x="257" y="0"/>
                    </a:lnTo>
                    <a:lnTo>
                      <a:pt x="727" y="82"/>
                    </a:lnTo>
                    <a:lnTo>
                      <a:pt x="544" y="229"/>
                    </a:lnTo>
                    <a:lnTo>
                      <a:pt x="0" y="128"/>
                    </a:lnTo>
                  </a:path>
                </a:pathLst>
              </a:custGeom>
              <a:solidFill>
                <a:srgbClr val="EAEAEA"/>
              </a:solidFill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558" name="Freeform 150"/>
              <p:cNvSpPr>
                <a:spLocks/>
              </p:cNvSpPr>
              <p:nvPr/>
            </p:nvSpPr>
            <p:spPr bwMode="auto">
              <a:xfrm>
                <a:off x="3826" y="1266"/>
                <a:ext cx="353" cy="73"/>
              </a:xfrm>
              <a:custGeom>
                <a:avLst/>
                <a:gdLst/>
                <a:ahLst/>
                <a:cxnLst>
                  <a:cxn ang="0">
                    <a:pos x="725" y="0"/>
                  </a:cxn>
                  <a:cxn ang="0">
                    <a:pos x="548" y="150"/>
                  </a:cxn>
                  <a:cxn ang="0">
                    <a:pos x="0" y="43"/>
                  </a:cxn>
                </a:cxnLst>
                <a:rect l="0" t="0" r="r" b="b"/>
                <a:pathLst>
                  <a:path w="725" h="150">
                    <a:moveTo>
                      <a:pt x="725" y="0"/>
                    </a:moveTo>
                    <a:lnTo>
                      <a:pt x="548" y="150"/>
                    </a:lnTo>
                    <a:lnTo>
                      <a:pt x="0" y="43"/>
                    </a:lnTo>
                  </a:path>
                </a:pathLst>
              </a:custGeom>
              <a:noFill/>
              <a:ln w="31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5559" name="Group 151"/>
              <p:cNvGrpSpPr>
                <a:grpSpLocks/>
              </p:cNvGrpSpPr>
              <p:nvPr/>
            </p:nvGrpSpPr>
            <p:grpSpPr bwMode="auto">
              <a:xfrm>
                <a:off x="4242" y="1206"/>
                <a:ext cx="174" cy="108"/>
                <a:chOff x="4242" y="1206"/>
                <a:chExt cx="174" cy="108"/>
              </a:xfrm>
            </p:grpSpPr>
            <p:sp>
              <p:nvSpPr>
                <p:cNvPr id="145560" name="Freeform 152"/>
                <p:cNvSpPr>
                  <a:spLocks/>
                </p:cNvSpPr>
                <p:nvPr/>
              </p:nvSpPr>
              <p:spPr bwMode="auto">
                <a:xfrm>
                  <a:off x="4244" y="1228"/>
                  <a:ext cx="172" cy="86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72" y="45"/>
                    </a:cxn>
                    <a:cxn ang="0">
                      <a:pos x="148" y="86"/>
                    </a:cxn>
                    <a:cxn ang="0">
                      <a:pos x="0" y="65"/>
                    </a:cxn>
                    <a:cxn ang="0">
                      <a:pos x="1" y="49"/>
                    </a:cxn>
                  </a:cxnLst>
                  <a:rect l="0" t="0" r="r" b="b"/>
                  <a:pathLst>
                    <a:path w="172" h="86">
                      <a:moveTo>
                        <a:pt x="172" y="0"/>
                      </a:moveTo>
                      <a:lnTo>
                        <a:pt x="172" y="45"/>
                      </a:lnTo>
                      <a:lnTo>
                        <a:pt x="148" y="86"/>
                      </a:lnTo>
                      <a:lnTo>
                        <a:pt x="0" y="65"/>
                      </a:lnTo>
                      <a:lnTo>
                        <a:pt x="1" y="49"/>
                      </a:lnTo>
                    </a:path>
                  </a:pathLst>
                </a:custGeom>
                <a:solidFill>
                  <a:srgbClr val="969696"/>
                </a:solid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27432" rIns="91440" bIns="27432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1" name="Freeform 153"/>
                <p:cNvSpPr>
                  <a:spLocks/>
                </p:cNvSpPr>
                <p:nvPr/>
              </p:nvSpPr>
              <p:spPr bwMode="auto">
                <a:xfrm>
                  <a:off x="4242" y="1206"/>
                  <a:ext cx="174" cy="100"/>
                </a:xfrm>
                <a:custGeom>
                  <a:avLst/>
                  <a:gdLst/>
                  <a:ahLst/>
                  <a:cxnLst>
                    <a:cxn ang="0">
                      <a:pos x="357" y="41"/>
                    </a:cxn>
                    <a:cxn ang="0">
                      <a:pos x="55" y="0"/>
                    </a:cxn>
                    <a:cxn ang="0">
                      <a:pos x="0" y="158"/>
                    </a:cxn>
                    <a:cxn ang="0">
                      <a:pos x="302" y="203"/>
                    </a:cxn>
                    <a:cxn ang="0">
                      <a:pos x="357" y="41"/>
                    </a:cxn>
                  </a:cxnLst>
                  <a:rect l="0" t="0" r="r" b="b"/>
                  <a:pathLst>
                    <a:path w="358" h="204">
                      <a:moveTo>
                        <a:pt x="357" y="41"/>
                      </a:moveTo>
                      <a:lnTo>
                        <a:pt x="55" y="0"/>
                      </a:lnTo>
                      <a:lnTo>
                        <a:pt x="0" y="158"/>
                      </a:lnTo>
                      <a:lnTo>
                        <a:pt x="302" y="203"/>
                      </a:lnTo>
                      <a:lnTo>
                        <a:pt x="357" y="41"/>
                      </a:lnTo>
                    </a:path>
                  </a:pathLst>
                </a:custGeom>
                <a:solidFill>
                  <a:srgbClr val="FCFEB9"/>
                </a:solidFill>
                <a:ln w="317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2" name="Freeform 154"/>
                <p:cNvSpPr>
                  <a:spLocks/>
                </p:cNvSpPr>
                <p:nvPr/>
              </p:nvSpPr>
              <p:spPr bwMode="auto">
                <a:xfrm>
                  <a:off x="4363" y="1253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59" y="8"/>
                    </a:cxn>
                    <a:cxn ang="0">
                      <a:pos x="12" y="0"/>
                    </a:cxn>
                    <a:cxn ang="0">
                      <a:pos x="0" y="31"/>
                    </a:cxn>
                    <a:cxn ang="0">
                      <a:pos x="47" y="39"/>
                    </a:cxn>
                    <a:cxn ang="0">
                      <a:pos x="59" y="8"/>
                    </a:cxn>
                  </a:cxnLst>
                  <a:rect l="0" t="0" r="r" b="b"/>
                  <a:pathLst>
                    <a:path w="60" h="40">
                      <a:moveTo>
                        <a:pt x="59" y="8"/>
                      </a:moveTo>
                      <a:lnTo>
                        <a:pt x="12" y="0"/>
                      </a:lnTo>
                      <a:lnTo>
                        <a:pt x="0" y="31"/>
                      </a:lnTo>
                      <a:lnTo>
                        <a:pt x="47" y="39"/>
                      </a:lnTo>
                      <a:lnTo>
                        <a:pt x="59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3" name="Freeform 155"/>
                <p:cNvSpPr>
                  <a:spLocks/>
                </p:cNvSpPr>
                <p:nvPr/>
              </p:nvSpPr>
              <p:spPr bwMode="auto">
                <a:xfrm>
                  <a:off x="4275" y="1216"/>
                  <a:ext cx="125" cy="32"/>
                </a:xfrm>
                <a:custGeom>
                  <a:avLst/>
                  <a:gdLst/>
                  <a:ahLst/>
                  <a:cxnLst>
                    <a:cxn ang="0">
                      <a:pos x="258" y="35"/>
                    </a:cxn>
                    <a:cxn ang="0">
                      <a:pos x="8" y="0"/>
                    </a:cxn>
                    <a:cxn ang="0">
                      <a:pos x="0" y="27"/>
                    </a:cxn>
                    <a:cxn ang="0">
                      <a:pos x="246" y="66"/>
                    </a:cxn>
                    <a:cxn ang="0">
                      <a:pos x="258" y="35"/>
                    </a:cxn>
                  </a:cxnLst>
                  <a:rect l="0" t="0" r="r" b="b"/>
                  <a:pathLst>
                    <a:path w="259" h="67">
                      <a:moveTo>
                        <a:pt x="258" y="35"/>
                      </a:moveTo>
                      <a:lnTo>
                        <a:pt x="8" y="0"/>
                      </a:lnTo>
                      <a:lnTo>
                        <a:pt x="0" y="27"/>
                      </a:lnTo>
                      <a:lnTo>
                        <a:pt x="246" y="66"/>
                      </a:lnTo>
                      <a:lnTo>
                        <a:pt x="258" y="35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4" name="Freeform 156"/>
                <p:cNvSpPr>
                  <a:spLocks/>
                </p:cNvSpPr>
                <p:nvPr/>
              </p:nvSpPr>
              <p:spPr bwMode="auto">
                <a:xfrm>
                  <a:off x="4355" y="1274"/>
                  <a:ext cx="29" cy="20"/>
                </a:xfrm>
                <a:custGeom>
                  <a:avLst/>
                  <a:gdLst/>
                  <a:ahLst/>
                  <a:cxnLst>
                    <a:cxn ang="0">
                      <a:pos x="59" y="8"/>
                    </a:cxn>
                    <a:cxn ang="0">
                      <a:pos x="12" y="0"/>
                    </a:cxn>
                    <a:cxn ang="0">
                      <a:pos x="0" y="31"/>
                    </a:cxn>
                    <a:cxn ang="0">
                      <a:pos x="49" y="39"/>
                    </a:cxn>
                    <a:cxn ang="0">
                      <a:pos x="59" y="8"/>
                    </a:cxn>
                  </a:cxnLst>
                  <a:rect l="0" t="0" r="r" b="b"/>
                  <a:pathLst>
                    <a:path w="60" h="40">
                      <a:moveTo>
                        <a:pt x="59" y="8"/>
                      </a:moveTo>
                      <a:lnTo>
                        <a:pt x="12" y="0"/>
                      </a:lnTo>
                      <a:lnTo>
                        <a:pt x="0" y="31"/>
                      </a:lnTo>
                      <a:lnTo>
                        <a:pt x="49" y="39"/>
                      </a:lnTo>
                      <a:lnTo>
                        <a:pt x="59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5" name="Freeform 157"/>
                <p:cNvSpPr>
                  <a:spLocks/>
                </p:cNvSpPr>
                <p:nvPr/>
              </p:nvSpPr>
              <p:spPr bwMode="auto">
                <a:xfrm>
                  <a:off x="4329" y="1248"/>
                  <a:ext cx="32" cy="19"/>
                </a:xfrm>
                <a:custGeom>
                  <a:avLst/>
                  <a:gdLst/>
                  <a:ahLst/>
                  <a:cxnLst>
                    <a:cxn ang="0">
                      <a:pos x="61" y="8"/>
                    </a:cxn>
                    <a:cxn ang="0">
                      <a:pos x="12" y="0"/>
                    </a:cxn>
                    <a:cxn ang="0">
                      <a:pos x="0" y="30"/>
                    </a:cxn>
                    <a:cxn ang="0">
                      <a:pos x="51" y="38"/>
                    </a:cxn>
                    <a:cxn ang="0">
                      <a:pos x="61" y="8"/>
                    </a:cxn>
                  </a:cxnLst>
                  <a:rect l="0" t="0" r="r" b="b"/>
                  <a:pathLst>
                    <a:path w="62" h="39">
                      <a:moveTo>
                        <a:pt x="61" y="8"/>
                      </a:moveTo>
                      <a:lnTo>
                        <a:pt x="12" y="0"/>
                      </a:lnTo>
                      <a:lnTo>
                        <a:pt x="0" y="30"/>
                      </a:lnTo>
                      <a:lnTo>
                        <a:pt x="51" y="38"/>
                      </a:lnTo>
                      <a:lnTo>
                        <a:pt x="61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6" name="Freeform 158"/>
                <p:cNvSpPr>
                  <a:spLocks/>
                </p:cNvSpPr>
                <p:nvPr/>
              </p:nvSpPr>
              <p:spPr bwMode="auto">
                <a:xfrm>
                  <a:off x="4324" y="1269"/>
                  <a:ext cx="29" cy="18"/>
                </a:xfrm>
                <a:custGeom>
                  <a:avLst/>
                  <a:gdLst/>
                  <a:ahLst/>
                  <a:cxnLst>
                    <a:cxn ang="0">
                      <a:pos x="59" y="8"/>
                    </a:cxn>
                    <a:cxn ang="0">
                      <a:pos x="10" y="0"/>
                    </a:cxn>
                    <a:cxn ang="0">
                      <a:pos x="0" y="31"/>
                    </a:cxn>
                    <a:cxn ang="0">
                      <a:pos x="49" y="37"/>
                    </a:cxn>
                    <a:cxn ang="0">
                      <a:pos x="59" y="8"/>
                    </a:cxn>
                  </a:cxnLst>
                  <a:rect l="0" t="0" r="r" b="b"/>
                  <a:pathLst>
                    <a:path w="60" h="38">
                      <a:moveTo>
                        <a:pt x="59" y="8"/>
                      </a:moveTo>
                      <a:lnTo>
                        <a:pt x="10" y="0"/>
                      </a:lnTo>
                      <a:lnTo>
                        <a:pt x="0" y="31"/>
                      </a:lnTo>
                      <a:lnTo>
                        <a:pt x="49" y="37"/>
                      </a:lnTo>
                      <a:lnTo>
                        <a:pt x="59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7" name="Freeform 159"/>
                <p:cNvSpPr>
                  <a:spLocks/>
                </p:cNvSpPr>
                <p:nvPr/>
              </p:nvSpPr>
              <p:spPr bwMode="auto">
                <a:xfrm>
                  <a:off x="4298" y="1244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61" y="8"/>
                    </a:cxn>
                    <a:cxn ang="0">
                      <a:pos x="12" y="0"/>
                    </a:cxn>
                    <a:cxn ang="0">
                      <a:pos x="0" y="30"/>
                    </a:cxn>
                    <a:cxn ang="0">
                      <a:pos x="49" y="36"/>
                    </a:cxn>
                    <a:cxn ang="0">
                      <a:pos x="61" y="8"/>
                    </a:cxn>
                  </a:cxnLst>
                  <a:rect l="0" t="0" r="r" b="b"/>
                  <a:pathLst>
                    <a:path w="62" h="37">
                      <a:moveTo>
                        <a:pt x="61" y="8"/>
                      </a:moveTo>
                      <a:lnTo>
                        <a:pt x="12" y="0"/>
                      </a:lnTo>
                      <a:lnTo>
                        <a:pt x="0" y="30"/>
                      </a:lnTo>
                      <a:lnTo>
                        <a:pt x="49" y="36"/>
                      </a:lnTo>
                      <a:lnTo>
                        <a:pt x="61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8" name="Freeform 160"/>
                <p:cNvSpPr>
                  <a:spLocks/>
                </p:cNvSpPr>
                <p:nvPr/>
              </p:nvSpPr>
              <p:spPr bwMode="auto">
                <a:xfrm>
                  <a:off x="4290" y="1266"/>
                  <a:ext cx="31" cy="18"/>
                </a:xfrm>
                <a:custGeom>
                  <a:avLst/>
                  <a:gdLst/>
                  <a:ahLst/>
                  <a:cxnLst>
                    <a:cxn ang="0">
                      <a:pos x="59" y="8"/>
                    </a:cxn>
                    <a:cxn ang="0">
                      <a:pos x="10" y="0"/>
                    </a:cxn>
                    <a:cxn ang="0">
                      <a:pos x="0" y="28"/>
                    </a:cxn>
                    <a:cxn ang="0">
                      <a:pos x="47" y="36"/>
                    </a:cxn>
                    <a:cxn ang="0">
                      <a:pos x="59" y="8"/>
                    </a:cxn>
                  </a:cxnLst>
                  <a:rect l="0" t="0" r="r" b="b"/>
                  <a:pathLst>
                    <a:path w="60" h="37">
                      <a:moveTo>
                        <a:pt x="59" y="8"/>
                      </a:moveTo>
                      <a:lnTo>
                        <a:pt x="10" y="0"/>
                      </a:lnTo>
                      <a:lnTo>
                        <a:pt x="0" y="28"/>
                      </a:lnTo>
                      <a:lnTo>
                        <a:pt x="47" y="36"/>
                      </a:lnTo>
                      <a:lnTo>
                        <a:pt x="59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69" name="Freeform 161"/>
                <p:cNvSpPr>
                  <a:spLocks/>
                </p:cNvSpPr>
                <p:nvPr/>
              </p:nvSpPr>
              <p:spPr bwMode="auto">
                <a:xfrm>
                  <a:off x="4268" y="1239"/>
                  <a:ext cx="28" cy="17"/>
                </a:xfrm>
                <a:custGeom>
                  <a:avLst/>
                  <a:gdLst/>
                  <a:ahLst/>
                  <a:cxnLst>
                    <a:cxn ang="0">
                      <a:pos x="59" y="6"/>
                    </a:cxn>
                    <a:cxn ang="0">
                      <a:pos x="10" y="0"/>
                    </a:cxn>
                    <a:cxn ang="0">
                      <a:pos x="0" y="29"/>
                    </a:cxn>
                    <a:cxn ang="0">
                      <a:pos x="47" y="37"/>
                    </a:cxn>
                    <a:cxn ang="0">
                      <a:pos x="59" y="6"/>
                    </a:cxn>
                  </a:cxnLst>
                  <a:rect l="0" t="0" r="r" b="b"/>
                  <a:pathLst>
                    <a:path w="60" h="38">
                      <a:moveTo>
                        <a:pt x="59" y="6"/>
                      </a:moveTo>
                      <a:lnTo>
                        <a:pt x="10" y="0"/>
                      </a:lnTo>
                      <a:lnTo>
                        <a:pt x="0" y="29"/>
                      </a:lnTo>
                      <a:lnTo>
                        <a:pt x="47" y="37"/>
                      </a:lnTo>
                      <a:lnTo>
                        <a:pt x="59" y="6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5570" name="Freeform 162"/>
                <p:cNvSpPr>
                  <a:spLocks/>
                </p:cNvSpPr>
                <p:nvPr/>
              </p:nvSpPr>
              <p:spPr bwMode="auto">
                <a:xfrm>
                  <a:off x="4259" y="1260"/>
                  <a:ext cx="29" cy="19"/>
                </a:xfrm>
                <a:custGeom>
                  <a:avLst/>
                  <a:gdLst/>
                  <a:ahLst/>
                  <a:cxnLst>
                    <a:cxn ang="0">
                      <a:pos x="59" y="8"/>
                    </a:cxn>
                    <a:cxn ang="0">
                      <a:pos x="10" y="0"/>
                    </a:cxn>
                    <a:cxn ang="0">
                      <a:pos x="0" y="28"/>
                    </a:cxn>
                    <a:cxn ang="0">
                      <a:pos x="47" y="36"/>
                    </a:cxn>
                    <a:cxn ang="0">
                      <a:pos x="59" y="8"/>
                    </a:cxn>
                  </a:cxnLst>
                  <a:rect l="0" t="0" r="r" b="b"/>
                  <a:pathLst>
                    <a:path w="60" h="37">
                      <a:moveTo>
                        <a:pt x="59" y="8"/>
                      </a:moveTo>
                      <a:lnTo>
                        <a:pt x="10" y="0"/>
                      </a:lnTo>
                      <a:lnTo>
                        <a:pt x="0" y="28"/>
                      </a:lnTo>
                      <a:lnTo>
                        <a:pt x="47" y="36"/>
                      </a:lnTo>
                      <a:lnTo>
                        <a:pt x="59" y="8"/>
                      </a:lnTo>
                    </a:path>
                  </a:pathLst>
                </a:custGeom>
                <a:solidFill>
                  <a:srgbClr val="919191"/>
                </a:solidFill>
                <a:ln w="3175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DFDFD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535</TotalTime>
  <Words>1637</Words>
  <Application>Microsoft Office PowerPoint</Application>
  <PresentationFormat>Экран (4:3)</PresentationFormat>
  <Paragraphs>154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Wingdings</vt:lpstr>
      <vt:lpstr>Verdana</vt:lpstr>
      <vt:lpstr>Начальная</vt:lpstr>
      <vt:lpstr>Adobe Photoshop Image</vt:lpstr>
      <vt:lpstr>Компьютерные сети</vt:lpstr>
      <vt:lpstr>Компьютерная сеть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Классификация компьютерных сетей</vt:lpstr>
      <vt:lpstr>Локальная сеть </vt:lpstr>
      <vt:lpstr>Одноранговая сеть</vt:lpstr>
      <vt:lpstr>«клиент-сервер»</vt:lpstr>
      <vt:lpstr>Топология сети </vt:lpstr>
      <vt:lpstr>Региональные компьютерные сети</vt:lpstr>
      <vt:lpstr>Корпоративные компьютерные сети</vt:lpstr>
      <vt:lpstr>IP-адресация</vt:lpstr>
      <vt:lpstr>Компоненты IP-адреса </vt:lpstr>
      <vt:lpstr>Классы IP-адресов</vt:lpstr>
      <vt:lpstr>Классы IP-адресов</vt:lpstr>
      <vt:lpstr>Классы IP-адресов</vt:lpstr>
      <vt:lpstr>Маски подсети</vt:lpstr>
      <vt:lpstr>Глобальная компьютерная сеть Интернет</vt:lpstr>
      <vt:lpstr>Интернет </vt:lpstr>
      <vt:lpstr>Адресация в Интернет</vt:lpstr>
      <vt:lpstr>Домены</vt:lpstr>
      <vt:lpstr>Домены</vt:lpstr>
      <vt:lpstr>World Wide Web </vt:lpstr>
      <vt:lpstr>World Wide Web </vt:lpstr>
      <vt:lpstr>Унифицированный указатель ресурса URL </vt:lpstr>
      <vt:lpstr>Унифицированный указатель ресурса URL </vt:lpstr>
      <vt:lpstr>Вопросы: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компьютера</dc:title>
  <dc:creator>bas</dc:creator>
  <cp:lastModifiedBy>Admin</cp:lastModifiedBy>
  <cp:revision>56</cp:revision>
  <dcterms:created xsi:type="dcterms:W3CDTF">2005-09-27T14:03:19Z</dcterms:created>
  <dcterms:modified xsi:type="dcterms:W3CDTF">2009-02-10T15:23:06Z</dcterms:modified>
</cp:coreProperties>
</file>