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01F"/>
    <a:srgbClr val="8230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150E-0367-4BEF-B3DA-CA09CDD9FC2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A740-06A1-462F-9D61-15C8790F9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azak-center.ru/-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atehistory.ru/2190/Kozma-Kryuchkov---legendarnyy-geroy-Pervoy-mirovoy-voyny/-" TargetMode="External"/><Relationship Id="rId4" Type="http://schemas.openxmlformats.org/officeDocument/2006/relationships/hyperlink" Target="http://www.firstwar.info/articles/index.shtml?11-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ейсан\Desktop\Презент 6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404664"/>
            <a:ext cx="6084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Всероссийский конкурс,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посвященный 100-летию начала Первой мировой войны.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340768"/>
            <a:ext cx="34794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«Забытая война»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0" y="2708920"/>
            <a:ext cx="679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Казак Козьма Крючков – народный герой.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4437112"/>
            <a:ext cx="4968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blipFill>
                  <a:blip r:embed="rId3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b="1" dirty="0" smtClean="0">
                <a:blipFill>
                  <a:blip r:embed="rId3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Амирханова Ляйсан Равиловна</a:t>
            </a:r>
            <a:r>
              <a:rPr lang="ru-RU" dirty="0" smtClean="0">
                <a:blipFill>
                  <a:blip r:embed="rId3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blipFill>
                  <a:blip r:embed="rId3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Учитель  истории и обществознания Мурзинской  средней  общеобразовательной школы Апастовского района  Республики Татарстан.</a:t>
            </a:r>
            <a:endParaRPr lang="ru-RU" dirty="0">
              <a:blipFill>
                <a:blip r:embed="rId3"/>
                <a:tile tx="0" ty="0" sx="100000" sy="100000" flip="none" algn="tl"/>
              </a:blip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764704"/>
            <a:ext cx="648072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последующие военные годы Козьма Крючков участвовал в ожесточенных сражениях, получил новые раны, заслужил новые награды. Германскую войну закончил, имея два Георгиевских креста и две Георгиевских медали "За храбрость", в звании вахмистра, на должности взводного урядника.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140968"/>
            <a:ext cx="3621216" cy="2586583"/>
          </a:xfrm>
          <a:prstGeom prst="rect">
            <a:avLst/>
          </a:prstGeom>
          <a:effectLst>
            <a:glow rad="101600">
              <a:srgbClr val="82302E">
                <a:alpha val="60000"/>
              </a:srgb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476672"/>
            <a:ext cx="4952712" cy="278242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971600" y="1628800"/>
            <a:ext cx="7416824" cy="47089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  <a:softEdge rad="127000"/>
          </a:effectLst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  <a:t>С февральской революции начинается новая жизнь Кузьмы Фирсовича, может быть и более героическая, и уж во всяком случае, более трагическая, чем та, что была прежде.</a:t>
            </a:r>
            <a:b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  <a:t>Вышедший из госпиталя Крючков был единодушно избран председателем полкового комитета. Полки шатались, митинговали. Россия рухнула, армия развалилась. В казачестве произошел раскол.</a:t>
            </a:r>
            <a:b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  <a:t>С кем Крючков? С красными или с белыми?</a:t>
            </a:r>
          </a:p>
          <a:p>
            <a: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  <a:t>Поскольку Кузьма Крючков был плоть от плоти казачества, наитипичнейшим из казаков и в биографии, и в характере, и в судьбе, верным сыном Тихого Дона, а потому, разумеется, “принимать революцию или не принимать”— такого вопроса для него не было. Верный присяге, Отечеству, Крючков, разумеется, становится белым.</a:t>
            </a:r>
            <a:br>
              <a:rPr lang="ru-RU" sz="2000" b="1" dirty="0" smtClean="0">
                <a:solidFill>
                  <a:srgbClr val="57201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57201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476672"/>
            <a:ext cx="7992888" cy="59093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635000"/>
          </a:effectLst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концу апреля 1918 года Крючков и его товарищ подъесаул Г.И. Алексеев создали партизанский отряд из 70 человек с шашками и 23 винтовками.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мая 1918 г. в 4 часа группа усть-хоперцев под командой Крючкова налетела на красные пикеты. Вооружаясь отбитым оружием, казаки под командой Крючкова и основная масса, атаковавшая станицу с фронта, под командой Г.Алексеева вышибла из нее отряды Миронова. Бой был жестоким, станица несколько раз переходила из рук в руки, однако, победили белые.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этот бой Крючков был произведен за боевые отличия во время восстания против большевиков в хорунжие. С этого дня он становится не просто деятельным участником белого движения, но и признанным лидером коренного казачества.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980728"/>
            <a:ext cx="7560840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317500"/>
          </a:effectLst>
          <a:scene3d>
            <a:camera prst="obliqueTop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конце августа 1919 г. Козьма погиб в селе Лопуховки Саратовской губернии. Во время обстрела села красными сразу несколько ружейных пуль, выпущенных залпом, сразили его в живот. Товарищи тут же вынесли его из-под огня, но рана была настолько страшная, что все сразу поняли: смерть героя неизбежна. На попытку доктора сделать перевязку Крючков мужественно заметил: "Доктор, не портите бинтов, их и так мало… а я уже отвоевался".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4293096"/>
            <a:ext cx="608416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635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полчаса хорунжий Козьма Фирсович Крючков скончался. Он был похоронен на кладбище родного хутора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1556792"/>
            <a:ext cx="756084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«…Мы чтим твой подвиг, как героя,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будем чтить его, - пока,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 на Руси войско Донское, -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жив дух мощный казака.»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(«Герою казаку Крючкову» Ф.И.Шестаков, ДОВ, № 208, л.3, 13.09.1914)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15816" y="1124744"/>
            <a:ext cx="2987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Использованные источники: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20486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3"/>
              </a:rPr>
              <a:t>http://kazak-center.ru/</a:t>
            </a:r>
            <a:r>
              <a:rPr lang="ru-RU" dirty="0" smtClean="0">
                <a:hlinkClick r:id="rId3"/>
              </a:rPr>
              <a:t>-</a:t>
            </a:r>
            <a:r>
              <a:rPr lang="ru-RU" dirty="0" smtClean="0"/>
              <a:t>  Биография  Козьмы Крючкова</a:t>
            </a:r>
          </a:p>
          <a:p>
            <a:pPr marL="342900" indent="-342900">
              <a:buAutoNum type="arabicPeriod"/>
            </a:pPr>
            <a:r>
              <a:rPr lang="en-US" dirty="0" smtClean="0">
                <a:hlinkClick r:id="rId4"/>
              </a:rPr>
              <a:t>http://www.firstwar.info/articles/index.shtml?11</a:t>
            </a:r>
            <a:r>
              <a:rPr lang="ru-RU" dirty="0" smtClean="0">
                <a:hlinkClick r:id="rId4"/>
              </a:rPr>
              <a:t>-</a:t>
            </a:r>
            <a:r>
              <a:rPr lang="ru-RU" dirty="0" smtClean="0"/>
              <a:t>  Библиографические материалы, фото. </a:t>
            </a:r>
          </a:p>
          <a:p>
            <a:pPr marL="342900" indent="-342900">
              <a:buAutoNum type="arabicPeriod"/>
            </a:pPr>
            <a:r>
              <a:rPr lang="en-US" dirty="0" smtClean="0">
                <a:hlinkClick r:id="rId5"/>
              </a:rPr>
              <a:t>http://statehistory.ru/2190/Kozma-Kryuchkov---legendarnyy-geroy-Pervoy-mirovoy-voyny/</a:t>
            </a:r>
            <a:r>
              <a:rPr lang="ru-RU" dirty="0" smtClean="0">
                <a:hlinkClick r:id="rId5"/>
              </a:rPr>
              <a:t>-</a:t>
            </a:r>
            <a:r>
              <a:rPr lang="ru-RU" dirty="0" smtClean="0"/>
              <a:t>  Библиографические материалы  Козьмы Крючкова.</a:t>
            </a:r>
          </a:p>
          <a:p>
            <a:pPr marL="342900" indent="-342900">
              <a:buAutoNum type="arabicPeriod"/>
            </a:pPr>
            <a:r>
              <a:rPr lang="en-US" dirty="0" smtClean="0">
                <a:hlinkClick r:id="rId3"/>
              </a:rPr>
              <a:t>http://kazak-center.ru/</a:t>
            </a:r>
            <a:r>
              <a:rPr lang="ru-RU" dirty="0" smtClean="0">
                <a:hlinkClick r:id="rId3"/>
              </a:rPr>
              <a:t>-</a:t>
            </a:r>
            <a:r>
              <a:rPr lang="ru-RU" dirty="0" smtClean="0"/>
              <a:t> информация  о наградах.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55576" y="692696"/>
            <a:ext cx="7920880" cy="39703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635000"/>
          </a:effectLst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«У каждой эпохи свои герои».  Слово «герой» (от древн.- греческого) означает доблестный, мужественный.</a:t>
            </a:r>
          </a:p>
          <a:p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     Слово имеет несколько значений:</a:t>
            </a:r>
          </a:p>
          <a:p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1.     Герой – человек, совершивший подвиг.</a:t>
            </a:r>
          </a:p>
          <a:p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2.     Лицо, чем-либо отличившееся и привлёкшее к себе внимание.</a:t>
            </a:r>
          </a:p>
          <a:p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3.     Лицо, являющееся для кого-то предметом восхищения, поклонения, образцом для подражания.</a:t>
            </a:r>
          </a:p>
          <a:p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4.     Лицо, воплощающее в себе характерные черты своей эпохи, среды.</a:t>
            </a:r>
          </a:p>
          <a:p>
            <a:r>
              <a:rPr lang="ru-RU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5.     Главное действующее лицо в романе, в пьесе, в фильме.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4149080"/>
            <a:ext cx="6264696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softEdge rad="31750"/>
          </a:effectLst>
          <a:scene3d>
            <a:camera prst="perspectiveFron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Поэтому   хотелось бы напомнить о славных делах одного из выдающихся людей времен Первой мировой войны,  защитника Отечества, донского казака </a:t>
            </a:r>
          </a:p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Козьмы Фирсовича Крючкова.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87345" cy="68580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092280" y="548680"/>
            <a:ext cx="1512168" cy="22494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827584" y="1484784"/>
            <a:ext cx="6480720" cy="3477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317500"/>
          </a:effectLst>
          <a:scene3d>
            <a:camera prst="perspectiveFron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Козьма Фирсович Крючков родился в 1890 г. на хуторе Нижне-Калмыковском Усть-Хоперской станицы Усть-Медведицкого округа Войска Донского в семье коренного казака-старовера Фирса Ларионовича Крючкова. В детские и юношеские годы Козьма учился в станичной школе и помогал отцу по хозяйству, а в 1911 г. был призван на действительную службу в 3-й Донской казачий полк имени Ермака Тимофеева. К началу войны он уже имел чин приказного, соответствующий ефрейторскому званию, и в свои 24 года считался одним из наиболее опытных бойцов полка.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лейсан\Desktop\1381120500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84984"/>
            <a:ext cx="3122712" cy="2531999"/>
          </a:xfrm>
          <a:prstGeom prst="rect">
            <a:avLst/>
          </a:prstGeom>
          <a:noFill/>
        </p:spPr>
      </p:pic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764704"/>
            <a:ext cx="8280920" cy="44012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317500"/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Полк, в котором служил Козьма Крючков, был расквартирован в Польше, в городке Кальвария. Получив приказ от начальства, Крючков и трое его товарищей: Иван Щегольков, Василий Астахов и Михаил Иванков — около 10 часов утра отправились в сторожевой дозор от Кальварии в сторону имения Александрово. Проехав 6 верст, казаки начали было подниматься на горку по пути следования, чтобы с возвышенности осмотреть окрестности, и внезапно столкнулись с разъездом немецких улан численностью 27 человек, которых возглавляли офицер и унтер-офицер. Встреча была неожиданной для обеих сторон. Немцы поначалу растерялись, однако, разобравшись, что русских всего четверо</a:t>
            </a:r>
            <a:r>
              <a:rPr lang="ru-RU" sz="2000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решили взять их в плен и бросились в атаку</a:t>
            </a:r>
            <a:r>
              <a:rPr lang="ru-RU" sz="2000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Казаки попытались ускакать врассыпную</a:t>
            </a:r>
            <a:r>
              <a:rPr lang="ru-RU" sz="2000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но немецкие кавалеристы </a:t>
            </a:r>
            <a:endParaRPr lang="ru-RU" sz="2000" dirty="0" smtClean="0">
              <a:solidFill>
                <a:srgbClr val="82302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ерекрыли пути </a:t>
            </a:r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отступления и </a:t>
            </a:r>
            <a:endParaRPr lang="ru-RU" sz="2000" dirty="0" smtClean="0">
              <a:solidFill>
                <a:srgbClr val="82302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окружили </a:t>
            </a:r>
            <a:r>
              <a:rPr lang="ru-RU" sz="2000" dirty="0">
                <a:solidFill>
                  <a:srgbClr val="82302E"/>
                </a:solidFill>
                <a:latin typeface="Times New Roman" pitchFamily="18" charset="0"/>
                <a:cs typeface="Times New Roman" pitchFamily="18" charset="0"/>
              </a:rPr>
              <a:t>их.</a:t>
            </a:r>
          </a:p>
        </p:txBody>
      </p:sp>
      <p:pic>
        <p:nvPicPr>
          <p:cNvPr id="3076" name="Picture 4" descr="C:\Users\лейсан\Desktop\1381120500_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861048"/>
            <a:ext cx="3007558" cy="2438628"/>
          </a:xfrm>
          <a:prstGeom prst="rect">
            <a:avLst/>
          </a:prstGeom>
          <a:noFill/>
          <a:ln w="9525">
            <a:solidFill>
              <a:srgbClr val="82302E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2132856"/>
            <a:ext cx="7848872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317500"/>
          </a:effectLst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В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завязавшейся кровавой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сече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Крючкова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выручали ловкость, </a:t>
            </a: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удача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быстрая, послушная </a:t>
            </a: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лошадь.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Сабельные удары то и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дело доставали 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казака в спину, в шею, в руки, но, по счастью, они не наносили слишком серьезных ран. Через минуту боя Козьма был уже весь в крови, при этом его собственные удары по большей части оказывались смертельными для врагов.</a:t>
            </a:r>
          </a:p>
        </p:txBody>
      </p:sp>
      <p:pic>
        <p:nvPicPr>
          <p:cNvPr id="4101" name="Picture 5" descr="C:\Users\лейсан\Desktop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764704"/>
            <a:ext cx="3378615" cy="244827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  <p:pic>
        <p:nvPicPr>
          <p:cNvPr id="5124" name="Picture 4" descr="C:\Users\лейсан\Desktop\1708661fe8d3-95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946992"/>
            <a:ext cx="2702446" cy="42446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539552" y="620688"/>
            <a:ext cx="6552728" cy="4401205"/>
          </a:xfrm>
          <a:prstGeom prst="rect">
            <a:avLst/>
          </a:prstGeom>
          <a:noFill/>
          <a:effectLst>
            <a:softEdge rad="317500"/>
          </a:effectLst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Однако постепенно силы стали оставлять казака и его клинок стал разить недостаточно быстро. Немедля найдя выход из положения, казак схватил пику одного из улан и немецкой сталью проткнул поодиночке последних из 11 нападавших. К тому времени его товарищи справились с остальными германцами. На земле лежали 22 трупа, еще двое немцев были ранены и попали в плен, а потерявшие своих седоков немецкие кони, носились в испуге по полю. Только трое улан уцелели в схватке и спаслись бегством. Все казаки получили ранения, на теле Козьмы Крючкова позже насчитали 16 ран. Его лошадь также пострадала от ударов германских сабель, но исправно доставила хозяина в расположение казачьего полка.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620688"/>
            <a:ext cx="4320480" cy="47089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этот подвиг Козьма Фирсович Крючков первым из всех рядовых Русской армия в 1914 году был награжден Георгиевским крестом 4-й степени (№ 5501, приказом №37 от 11.08.1914, 24.08 – по новому стилю). А наградил его «солдатским Георгием» в госпитале не кто-нибудь, а сам командующий армией генерал-адъютант Ренненкампф, талантливый кавалерийский командир, проявивший себя еще в 1900 году в Маньчжурии, и прекрасно знавший толк в кавалерийской рубке.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лейсан\Desktop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980728"/>
            <a:ext cx="2529881" cy="223224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6" name="Прямоугольник 5"/>
          <p:cNvSpPr/>
          <p:nvPr/>
        </p:nvSpPr>
        <p:spPr>
          <a:xfrm>
            <a:off x="1691680" y="3573016"/>
            <a:ext cx="6696744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perspectiveHeroicExtremeLeftFacing"/>
            <a:lightRig rig="threePt" dir="t"/>
          </a:scene3d>
        </p:spPr>
        <p:txBody>
          <a:bodyPr wrap="square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 1-ю мировую войну - Георгиевским крестом 1-й ст. было награждено — ок. 33 тыс. человек, Георгиевским крестом 2-й ст. - ок. 65 тыс., Георгиевским крестом 3-й ст. - ок. 289 тыс., Георгиевским крестом 4-й ст. - ок. 1 миллиона 200 тыс. человек.</a:t>
            </a:r>
            <a:endParaRPr lang="ru-RU" sz="24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620688"/>
            <a:ext cx="7632848" cy="5940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635000"/>
          </a:effectLst>
          <a:scene3d>
            <a:camera prst="obliqueTopLef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же представляли из себя Георгиевские кресты, первый из которых в Первую мировую войну был вручен </a:t>
            </a:r>
            <a:r>
              <a:rPr lang="ru-RU" sz="2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К.Ф.Крючкову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народной массе авторитет и притягательность Георгиевских наград объяснялась прежде всего тем, что они являлись высоким и благородным символом беззаветного служения Отечеству, верности присяге и воинскому долгу. Георгиевскими награды вручались исключительно за конкретные боевые подвиги и отличия.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1856 году Александр 2-й взамен одной степени учредил четыре: 4-я степень - серебряный крест на орденской ленте; 3-я степень - серебряный крест с бантом на ленте; 2-я степень - золотой крест на ленте; 1-я степень - золотой крест на орденской ленте с бантом. Знаки жаловались в порядке возрастания степеней - от низших к высшим. Размер и оформление знаков остались прежними. Офицерам, имевшим Знак отличия Военного ордена, отныне разрешалось ношение его и при получении орденов Св. Георгия.</a:t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Знаки всех степеней носились на ленте на груди в один ряд. 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ейсан\Desktop\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" name="Рисунок 9" descr="k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836712"/>
            <a:ext cx="2413000" cy="3213100"/>
          </a:xfrm>
          <a:prstGeom prst="rect">
            <a:avLst/>
          </a:prstGeom>
          <a:ln>
            <a:solidFill>
              <a:srgbClr val="82302E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3275856" y="548680"/>
            <a:ext cx="5328592" cy="46782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317500"/>
          </a:effectLst>
          <a:scene3d>
            <a:camera prst="obliqueTopLef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Возвратившись в полк, Крючков получил отпуск и отправился в родную станицу долечивать раны и навестить свою семью. К тому времени был он женат, имел сына и дочь. 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Вернувшись в действующую армию, Козьма получил должность начальника казачьего конвоя при штабе дивизии. Популярность его к тому времени достигла своего пика. По рассказам сослуживцев, весь конвой не успевал прочитывать всех писем, приходивших на имя героя со всей России, и не мог съесть всей вкуснотищи, что присылали ему поклонницы в продовольственных посылках.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1037</Words>
  <Application>Microsoft Office PowerPoint</Application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лейсан</dc:creator>
  <cp:lastModifiedBy>лейсан</cp:lastModifiedBy>
  <cp:revision>6</cp:revision>
  <dcterms:created xsi:type="dcterms:W3CDTF">2014-02-07T08:00:09Z</dcterms:created>
  <dcterms:modified xsi:type="dcterms:W3CDTF">2014-04-05T08:08:24Z</dcterms:modified>
</cp:coreProperties>
</file>