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73" r:id="rId3"/>
    <p:sldId id="257" r:id="rId4"/>
    <p:sldId id="258" r:id="rId5"/>
    <p:sldId id="271" r:id="rId6"/>
    <p:sldId id="290" r:id="rId7"/>
    <p:sldId id="291" r:id="rId8"/>
    <p:sldId id="283" r:id="rId9"/>
    <p:sldId id="292" r:id="rId10"/>
    <p:sldId id="315" r:id="rId11"/>
    <p:sldId id="284" r:id="rId12"/>
    <p:sldId id="294" r:id="rId13"/>
    <p:sldId id="316" r:id="rId14"/>
    <p:sldId id="286" r:id="rId15"/>
    <p:sldId id="296" r:id="rId16"/>
    <p:sldId id="317" r:id="rId17"/>
    <p:sldId id="285" r:id="rId18"/>
    <p:sldId id="298" r:id="rId19"/>
    <p:sldId id="318" r:id="rId20"/>
    <p:sldId id="276" r:id="rId21"/>
    <p:sldId id="300" r:id="rId22"/>
    <p:sldId id="319" r:id="rId23"/>
    <p:sldId id="277" r:id="rId24"/>
    <p:sldId id="302" r:id="rId25"/>
    <p:sldId id="320" r:id="rId26"/>
    <p:sldId id="278" r:id="rId27"/>
    <p:sldId id="304" r:id="rId28"/>
    <p:sldId id="321" r:id="rId29"/>
    <p:sldId id="287" r:id="rId30"/>
    <p:sldId id="306" r:id="rId31"/>
    <p:sldId id="322" r:id="rId32"/>
    <p:sldId id="272" r:id="rId33"/>
    <p:sldId id="308" r:id="rId34"/>
    <p:sldId id="323" r:id="rId35"/>
    <p:sldId id="280" r:id="rId36"/>
    <p:sldId id="310" r:id="rId37"/>
    <p:sldId id="324" r:id="rId38"/>
    <p:sldId id="314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00"/>
    <a:srgbClr val="9999FF"/>
    <a:srgbClr val="6666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CDA617-C38D-4CDA-A775-AAFFAF1076A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8FC51-9A8D-4B2F-A697-80346DD0E6C5}" type="slidenum">
              <a:rPr lang="ru-RU"/>
              <a:pPr/>
              <a:t>5</a:t>
            </a:fld>
            <a:endParaRPr lang="ru-RU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8FF99-8E6E-4A24-AB93-0ECB4208EC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00DDB-C162-4808-8926-E11544D398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D74D8-9D94-4DB9-A545-C3EB119A7A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B9F12C-FC02-4E2C-BE35-E83EB7FE09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A8C4F-2A11-4968-B2C5-3A7420D6BD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4056B-FE2C-44E2-AB8E-0EDA01BAC8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5C506-5600-4A2D-9C67-3DBD5C7291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33286-7669-453F-99D1-AE74450397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CB8F3-983F-492D-9798-DFBFA2C9CA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12F53-D38B-4A5B-9B2F-E0592D11E3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19AF5-C412-423D-B31D-8BF41F9777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C7F5-E772-4C1C-998E-97F78F2CC5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3DBC5F-C016-493A-B8B3-20D6241B862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slide" Target="slide12.x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slide" Target="slide15.x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slide" Target="slide19.xml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slide" Target="slide21.xml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slide" Target="slide31.x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slide" Target="slide34.x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slide" Target="slide37.xml"/><Relationship Id="rId4" Type="http://schemas.openxmlformats.org/officeDocument/2006/relationships/oleObject" Target="../embeddings/oleObject26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slide" Target="slide6.xml"/><Relationship Id="rId5" Type="http://schemas.openxmlformats.org/officeDocument/2006/relationships/oleObject" Target="../embeddings/oleObject1.bin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" Target="slide10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slide" Target="slide9.x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14"/>
          <p:cNvSpPr>
            <a:spLocks noGrp="1" noChangeArrowheads="1"/>
          </p:cNvSpPr>
          <p:nvPr>
            <p:ph type="title"/>
          </p:nvPr>
        </p:nvSpPr>
        <p:spPr>
          <a:xfrm>
            <a:off x="250825" y="5661025"/>
            <a:ext cx="8459788" cy="850900"/>
          </a:xfrm>
        </p:spPr>
        <p:txBody>
          <a:bodyPr/>
          <a:lstStyle/>
          <a:p>
            <a:r>
              <a:rPr lang="ru-RU" sz="4000">
                <a:solidFill>
                  <a:schemeClr val="accent2"/>
                </a:solidFill>
              </a:rPr>
              <a:t>Игра «Поле  чудес», для 8 класса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416800" cy="28797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>
                <a:solidFill>
                  <a:schemeClr val="accent2"/>
                </a:solidFill>
              </a:rPr>
              <a:t>«Площади </a:t>
            </a:r>
          </a:p>
          <a:p>
            <a:pPr algn="ctr">
              <a:buFontTx/>
              <a:buNone/>
            </a:pPr>
            <a:r>
              <a:rPr lang="ru-RU" sz="7200">
                <a:solidFill>
                  <a:schemeClr val="accent2"/>
                </a:solidFill>
              </a:rPr>
              <a:t> простых фигур»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50825" y="620713"/>
            <a:ext cx="1008063" cy="576262"/>
          </a:xfrm>
          <a:prstGeom prst="rect">
            <a:avLst/>
          </a:prstGeom>
          <a:solidFill>
            <a:srgbClr val="66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7596188" y="620713"/>
            <a:ext cx="792162" cy="5048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8101013" y="45815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5867400" y="836613"/>
            <a:ext cx="574675" cy="1008062"/>
          </a:xfrm>
          <a:prstGeom prst="rtTriangle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468313" y="1628775"/>
            <a:ext cx="790575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7667625" y="1700213"/>
            <a:ext cx="647700" cy="792162"/>
          </a:xfrm>
          <a:prstGeom prst="diamond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435600" y="4941888"/>
            <a:ext cx="1008063" cy="576262"/>
          </a:xfrm>
          <a:prstGeom prst="rect">
            <a:avLst/>
          </a:prstGeom>
          <a:solidFill>
            <a:srgbClr val="66CCFF"/>
          </a:solidFill>
          <a:ln w="1905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39750" y="5013325"/>
            <a:ext cx="1008063" cy="576263"/>
          </a:xfrm>
          <a:prstGeom prst="rect">
            <a:avLst/>
          </a:prstGeom>
          <a:solidFill>
            <a:srgbClr val="66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3276600" y="4941888"/>
            <a:ext cx="790575" cy="647700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1905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2700338" y="476250"/>
            <a:ext cx="790575" cy="647700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7092950" y="4724400"/>
            <a:ext cx="574675" cy="1008063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1619250" y="2420938"/>
            <a:ext cx="574675" cy="1008062"/>
          </a:xfrm>
          <a:prstGeom prst="rtTriangle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hlink"/>
              </a:solidFill>
            </a:endParaRP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7956550" y="3068638"/>
            <a:ext cx="790575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179388" y="3284538"/>
            <a:ext cx="790575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2339975" y="4652963"/>
            <a:ext cx="792163" cy="5048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4140200" y="549275"/>
            <a:ext cx="792163" cy="5048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4211638" y="4508500"/>
            <a:ext cx="647700" cy="792163"/>
          </a:xfrm>
          <a:prstGeom prst="diamond">
            <a:avLst/>
          </a:prstGeom>
          <a:solidFill>
            <a:schemeClr val="accent1"/>
          </a:solidFill>
          <a:ln w="1905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3851275" y="1341438"/>
            <a:ext cx="647700" cy="792162"/>
          </a:xfrm>
          <a:prstGeom prst="diamond">
            <a:avLst/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195513" y="141287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 rot="16387731">
            <a:off x="6372225" y="692150"/>
            <a:ext cx="10080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65" grpId="0" animBg="1"/>
      <p:bldP spid="2066" grpId="0" animBg="1"/>
      <p:bldP spid="2067" grpId="0" animBg="1"/>
      <p:bldP spid="2068" grpId="0" animBg="1"/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  <p:bldP spid="2075" grpId="0" animBg="1"/>
      <p:bldP spid="2076" grpId="0" animBg="1"/>
      <p:bldP spid="2077" grpId="0" animBg="1"/>
      <p:bldP spid="2078" grpId="0" animBg="1"/>
      <p:bldP spid="2079" grpId="0" animBg="1"/>
      <p:bldP spid="2080" grpId="0" animBg="1"/>
      <p:bldP spid="2081" grpId="0" animBg="1"/>
      <p:bldP spid="2082" grpId="0" animBg="1"/>
      <p:bldP spid="2083" grpId="0" animBg="1"/>
      <p:bldP spid="20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04451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п</a:t>
            </a:r>
          </a:p>
        </p:txBody>
      </p:sp>
      <p:pic>
        <p:nvPicPr>
          <p:cNvPr id="104452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1557338"/>
            <a:ext cx="7138988" cy="6762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Сторона   ромба 12, один из углов 45</a:t>
            </a:r>
            <a:r>
              <a:rPr lang="ru-RU" sz="2800" b="1" baseline="30000">
                <a:solidFill>
                  <a:schemeClr val="accent2"/>
                </a:solidFill>
              </a:rPr>
              <a:t>0</a:t>
            </a:r>
            <a:r>
              <a:rPr lang="ru-RU" sz="2800" b="1">
                <a:solidFill>
                  <a:schemeClr val="accent2"/>
                </a:solidFill>
              </a:rPr>
              <a:t>.</a:t>
            </a:r>
            <a:endParaRPr lang="ru-RU" sz="2800" b="1" baseline="30000">
              <a:solidFill>
                <a:schemeClr val="accent2"/>
              </a:solidFill>
            </a:endParaRPr>
          </a:p>
        </p:txBody>
      </p:sp>
      <p:graphicFrame>
        <p:nvGraphicFramePr>
          <p:cNvPr id="51218" name="Object 18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611188" y="5734050"/>
          <a:ext cx="1439862" cy="788988"/>
        </p:xfrm>
        <a:graphic>
          <a:graphicData uri="http://schemas.openxmlformats.org/presentationml/2006/ole">
            <p:oleObj spid="_x0000_s51218" name="Формула" r:id="rId4" imgW="393480" imgH="215640" progId="Equation.3">
              <p:embed/>
            </p:oleObj>
          </a:graphicData>
        </a:graphic>
      </p:graphicFrame>
      <p:grpSp>
        <p:nvGrpSpPr>
          <p:cNvPr id="51217" name="Group 17"/>
          <p:cNvGrpSpPr>
            <a:grpSpLocks/>
          </p:cNvGrpSpPr>
          <p:nvPr/>
        </p:nvGrpSpPr>
        <p:grpSpPr bwMode="auto">
          <a:xfrm>
            <a:off x="2916238" y="2420938"/>
            <a:ext cx="3313112" cy="3168650"/>
            <a:chOff x="1746" y="1797"/>
            <a:chExt cx="2087" cy="1996"/>
          </a:xfrm>
        </p:grpSpPr>
        <p:sp>
          <p:nvSpPr>
            <p:cNvPr id="51210" name="AutoShape 10"/>
            <p:cNvSpPr>
              <a:spLocks noChangeArrowheads="1"/>
            </p:cNvSpPr>
            <p:nvPr/>
          </p:nvSpPr>
          <p:spPr bwMode="auto">
            <a:xfrm>
              <a:off x="1746" y="1797"/>
              <a:ext cx="2087" cy="1996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4" name="Arc 14"/>
            <p:cNvSpPr>
              <a:spLocks/>
            </p:cNvSpPr>
            <p:nvPr/>
          </p:nvSpPr>
          <p:spPr bwMode="auto">
            <a:xfrm>
              <a:off x="1927" y="2614"/>
              <a:ext cx="96" cy="361"/>
            </a:xfrm>
            <a:custGeom>
              <a:avLst/>
              <a:gdLst>
                <a:gd name="G0" fmla="+- 1345 0 0"/>
                <a:gd name="G1" fmla="+- 21600 0 0"/>
                <a:gd name="G2" fmla="+- 21600 0 0"/>
                <a:gd name="T0" fmla="*/ 1345 w 22945"/>
                <a:gd name="T1" fmla="*/ 0 h 43200"/>
                <a:gd name="T2" fmla="*/ 0 w 22945"/>
                <a:gd name="T3" fmla="*/ 43158 h 43200"/>
                <a:gd name="T4" fmla="*/ 1345 w 2294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45" h="43200" fill="none" extrusionOk="0">
                  <a:moveTo>
                    <a:pt x="1344" y="0"/>
                  </a:moveTo>
                  <a:cubicBezTo>
                    <a:pt x="13274" y="0"/>
                    <a:pt x="22945" y="9670"/>
                    <a:pt x="22945" y="21600"/>
                  </a:cubicBezTo>
                  <a:cubicBezTo>
                    <a:pt x="22945" y="33529"/>
                    <a:pt x="13274" y="43200"/>
                    <a:pt x="1345" y="43200"/>
                  </a:cubicBezTo>
                  <a:cubicBezTo>
                    <a:pt x="896" y="43200"/>
                    <a:pt x="447" y="43186"/>
                    <a:pt x="-1" y="43158"/>
                  </a:cubicBezTo>
                </a:path>
                <a:path w="22945" h="43200" stroke="0" extrusionOk="0">
                  <a:moveTo>
                    <a:pt x="1344" y="0"/>
                  </a:moveTo>
                  <a:cubicBezTo>
                    <a:pt x="13274" y="0"/>
                    <a:pt x="22945" y="9670"/>
                    <a:pt x="22945" y="21600"/>
                  </a:cubicBezTo>
                  <a:cubicBezTo>
                    <a:pt x="22945" y="33529"/>
                    <a:pt x="13274" y="43200"/>
                    <a:pt x="1345" y="43200"/>
                  </a:cubicBezTo>
                  <a:cubicBezTo>
                    <a:pt x="896" y="43200"/>
                    <a:pt x="447" y="43186"/>
                    <a:pt x="-1" y="43158"/>
                  </a:cubicBezTo>
                  <a:lnTo>
                    <a:pt x="1345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5" name="Text Box 15"/>
            <p:cNvSpPr txBox="1">
              <a:spLocks noChangeArrowheads="1"/>
            </p:cNvSpPr>
            <p:nvPr/>
          </p:nvSpPr>
          <p:spPr bwMode="auto">
            <a:xfrm>
              <a:off x="2018" y="2024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12</a:t>
              </a:r>
            </a:p>
          </p:txBody>
        </p:sp>
        <p:sp>
          <p:nvSpPr>
            <p:cNvPr id="51216" name="Text Box 16"/>
            <p:cNvSpPr txBox="1">
              <a:spLocks noChangeArrowheads="1"/>
            </p:cNvSpPr>
            <p:nvPr/>
          </p:nvSpPr>
          <p:spPr bwMode="auto">
            <a:xfrm>
              <a:off x="1973" y="2659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45</a:t>
              </a:r>
              <a:r>
                <a:rPr lang="ru-RU" sz="2400" b="1" baseline="30000"/>
                <a:t>0</a:t>
              </a:r>
            </a:p>
          </p:txBody>
        </p:sp>
      </p:grpSp>
      <p:graphicFrame>
        <p:nvGraphicFramePr>
          <p:cNvPr id="51230" name="Object 30">
            <a:hlinkClick r:id="rId5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3563938" y="5661025"/>
          <a:ext cx="1512887" cy="904875"/>
        </p:xfrm>
        <a:graphic>
          <a:graphicData uri="http://schemas.openxmlformats.org/presentationml/2006/ole">
            <p:oleObj spid="_x0000_s51230" name="Формула" r:id="rId6" imgW="380880" imgH="228600" progId="Equation.3">
              <p:embed/>
            </p:oleObj>
          </a:graphicData>
        </a:graphic>
      </p:graphicFrame>
      <p:graphicFrame>
        <p:nvGraphicFramePr>
          <p:cNvPr id="51233" name="Object 33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6516688" y="5657850"/>
          <a:ext cx="1800225" cy="849313"/>
        </p:xfrm>
        <a:graphic>
          <a:graphicData uri="http://schemas.openxmlformats.org/presentationml/2006/ole">
            <p:oleObj spid="_x0000_s51233" name="Формула" r:id="rId7" imgW="4572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05475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а</a:t>
            </a:r>
          </a:p>
        </p:txBody>
      </p:sp>
      <p:pic>
        <p:nvPicPr>
          <p:cNvPr id="105476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628775"/>
            <a:ext cx="7931150" cy="8921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   Боковая сторона равнобедренного треугольника 10, основание 12.</a:t>
            </a:r>
          </a:p>
        </p:txBody>
      </p:sp>
      <p:graphicFrame>
        <p:nvGraphicFramePr>
          <p:cNvPr id="53259" name="Object 11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1403350" y="5661025"/>
          <a:ext cx="1079500" cy="942975"/>
        </p:xfrm>
        <a:graphic>
          <a:graphicData uri="http://schemas.openxmlformats.org/presentationml/2006/ole">
            <p:oleObj spid="_x0000_s53259" name="Формула" r:id="rId4" imgW="203040" imgH="177480" progId="Equation.3">
              <p:embed/>
            </p:oleObj>
          </a:graphicData>
        </a:graphic>
      </p:graphicFrame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2051050" y="3213100"/>
            <a:ext cx="4465638" cy="19431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771775" y="37163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10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140200" y="515778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12</a:t>
            </a:r>
          </a:p>
        </p:txBody>
      </p:sp>
      <p:graphicFrame>
        <p:nvGraphicFramePr>
          <p:cNvPr id="53261" name="Object 13">
            <a:hlinkClick r:id="rId5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6156325" y="5589588"/>
          <a:ext cx="1152525" cy="936625"/>
        </p:xfrm>
        <a:graphic>
          <a:graphicData uri="http://schemas.openxmlformats.org/presentationml/2006/ole">
            <p:oleObj spid="_x0000_s53261" name="Формула" r:id="rId6" imgW="203040" imgH="164880" progId="Equation.3">
              <p:embed/>
            </p:oleObj>
          </a:graphicData>
        </a:graphic>
      </p:graphicFrame>
      <p:graphicFrame>
        <p:nvGraphicFramePr>
          <p:cNvPr id="53263" name="Object 15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3779838" y="5589588"/>
          <a:ext cx="1152525" cy="1008062"/>
        </p:xfrm>
        <a:graphic>
          <a:graphicData uri="http://schemas.openxmlformats.org/presentationml/2006/ole">
            <p:oleObj spid="_x0000_s53263" name="Формула" r:id="rId7" imgW="203040" imgH="177480" progId="Equation.3">
              <p:embed/>
            </p:oleObj>
          </a:graphicData>
        </a:graphic>
      </p:graphicFrame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5219700" y="3644900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06499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</a:t>
            </a:r>
          </a:p>
        </p:txBody>
      </p:sp>
      <p:pic>
        <p:nvPicPr>
          <p:cNvPr id="106500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8921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</a:t>
            </a:r>
            <a:r>
              <a:rPr lang="ru-RU" sz="2800" b="1">
                <a:solidFill>
                  <a:schemeClr val="accent2"/>
                </a:solidFill>
              </a:rPr>
              <a:t>Диагонали параллелограмма 12 и 14, угол между  ними равен  30</a:t>
            </a:r>
            <a:r>
              <a:rPr lang="ru-RU" sz="2800" b="1" baseline="30000">
                <a:solidFill>
                  <a:schemeClr val="accent2"/>
                </a:solidFill>
              </a:rPr>
              <a:t>0</a:t>
            </a:r>
            <a:r>
              <a:rPr lang="ru-RU" sz="2800" b="1">
                <a:solidFill>
                  <a:schemeClr val="accent2"/>
                </a:solidFill>
              </a:rPr>
              <a:t>.</a:t>
            </a:r>
            <a:endParaRPr lang="ru-RU" sz="2800" b="1" baseline="30000">
              <a:solidFill>
                <a:schemeClr val="accent2"/>
              </a:solidFill>
            </a:endParaRPr>
          </a:p>
        </p:txBody>
      </p:sp>
      <p:graphicFrame>
        <p:nvGraphicFramePr>
          <p:cNvPr id="52242" name="Object 18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5724525" y="5229225"/>
          <a:ext cx="2016125" cy="1209675"/>
        </p:xfrm>
        <a:graphic>
          <a:graphicData uri="http://schemas.openxmlformats.org/presentationml/2006/ole">
            <p:oleObj spid="_x0000_s52242" name="Формула" r:id="rId4" imgW="380880" imgH="228600" progId="Equation.3">
              <p:embed/>
            </p:oleObj>
          </a:graphicData>
        </a:graphic>
      </p:graphicFrame>
      <p:grpSp>
        <p:nvGrpSpPr>
          <p:cNvPr id="52238" name="Group 14"/>
          <p:cNvGrpSpPr>
            <a:grpSpLocks/>
          </p:cNvGrpSpPr>
          <p:nvPr/>
        </p:nvGrpSpPr>
        <p:grpSpPr bwMode="auto">
          <a:xfrm>
            <a:off x="2195513" y="2997200"/>
            <a:ext cx="4248150" cy="1728788"/>
            <a:chOff x="1383" y="2024"/>
            <a:chExt cx="2676" cy="1089"/>
          </a:xfrm>
        </p:grpSpPr>
        <p:grpSp>
          <p:nvGrpSpPr>
            <p:cNvPr id="52232" name="Group 8"/>
            <p:cNvGrpSpPr>
              <a:grpSpLocks/>
            </p:cNvGrpSpPr>
            <p:nvPr/>
          </p:nvGrpSpPr>
          <p:grpSpPr bwMode="auto">
            <a:xfrm>
              <a:off x="1383" y="2024"/>
              <a:ext cx="2676" cy="1089"/>
              <a:chOff x="1474" y="2296"/>
              <a:chExt cx="2540" cy="1179"/>
            </a:xfrm>
          </p:grpSpPr>
          <p:sp>
            <p:nvSpPr>
              <p:cNvPr id="52229" name="AutoShape 5"/>
              <p:cNvSpPr>
                <a:spLocks noChangeArrowheads="1"/>
              </p:cNvSpPr>
              <p:nvPr/>
            </p:nvSpPr>
            <p:spPr bwMode="auto">
              <a:xfrm>
                <a:off x="1474" y="2296"/>
                <a:ext cx="2540" cy="1179"/>
              </a:xfrm>
              <a:prstGeom prst="parallelogram">
                <a:avLst>
                  <a:gd name="adj" fmla="val 53859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230" name="Line 6"/>
              <p:cNvSpPr>
                <a:spLocks noChangeShapeType="1"/>
              </p:cNvSpPr>
              <p:nvPr/>
            </p:nvSpPr>
            <p:spPr bwMode="auto">
              <a:xfrm flipV="1">
                <a:off x="1474" y="2296"/>
                <a:ext cx="254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31" name="Line 7"/>
              <p:cNvSpPr>
                <a:spLocks noChangeShapeType="1"/>
              </p:cNvSpPr>
              <p:nvPr/>
            </p:nvSpPr>
            <p:spPr bwMode="auto">
              <a:xfrm>
                <a:off x="2109" y="2296"/>
                <a:ext cx="127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2233" name="Text Box 9"/>
            <p:cNvSpPr txBox="1">
              <a:spLocks noChangeArrowheads="1"/>
            </p:cNvSpPr>
            <p:nvPr/>
          </p:nvSpPr>
          <p:spPr bwMode="auto">
            <a:xfrm>
              <a:off x="3061" y="2115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14</a:t>
              </a:r>
            </a:p>
          </p:txBody>
        </p:sp>
        <p:sp>
          <p:nvSpPr>
            <p:cNvPr id="52234" name="Text Box 10"/>
            <p:cNvSpPr txBox="1">
              <a:spLocks noChangeArrowheads="1"/>
            </p:cNvSpPr>
            <p:nvPr/>
          </p:nvSpPr>
          <p:spPr bwMode="auto">
            <a:xfrm>
              <a:off x="2517" y="261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12</a:t>
              </a:r>
            </a:p>
          </p:txBody>
        </p:sp>
        <p:sp>
          <p:nvSpPr>
            <p:cNvPr id="52236" name="Arc 12"/>
            <p:cNvSpPr>
              <a:spLocks/>
            </p:cNvSpPr>
            <p:nvPr/>
          </p:nvSpPr>
          <p:spPr bwMode="auto">
            <a:xfrm>
              <a:off x="2880" y="2523"/>
              <a:ext cx="45" cy="181"/>
            </a:xfrm>
            <a:custGeom>
              <a:avLst/>
              <a:gdLst>
                <a:gd name="G0" fmla="+- 4736 0 0"/>
                <a:gd name="G1" fmla="+- 21600 0 0"/>
                <a:gd name="G2" fmla="+- 21600 0 0"/>
                <a:gd name="T0" fmla="*/ 4736 w 26336"/>
                <a:gd name="T1" fmla="*/ 0 h 43200"/>
                <a:gd name="T2" fmla="*/ 0 w 26336"/>
                <a:gd name="T3" fmla="*/ 42674 h 43200"/>
                <a:gd name="T4" fmla="*/ 4736 w 26336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336" h="43200" fill="none" extrusionOk="0">
                  <a:moveTo>
                    <a:pt x="4735" y="0"/>
                  </a:moveTo>
                  <a:cubicBezTo>
                    <a:pt x="16665" y="0"/>
                    <a:pt x="26336" y="9670"/>
                    <a:pt x="26336" y="21600"/>
                  </a:cubicBezTo>
                  <a:cubicBezTo>
                    <a:pt x="26336" y="33529"/>
                    <a:pt x="16665" y="43200"/>
                    <a:pt x="4736" y="43200"/>
                  </a:cubicBezTo>
                  <a:cubicBezTo>
                    <a:pt x="3142" y="43200"/>
                    <a:pt x="1554" y="43023"/>
                    <a:pt x="-1" y="42674"/>
                  </a:cubicBezTo>
                </a:path>
                <a:path w="26336" h="43200" stroke="0" extrusionOk="0">
                  <a:moveTo>
                    <a:pt x="4735" y="0"/>
                  </a:moveTo>
                  <a:cubicBezTo>
                    <a:pt x="16665" y="0"/>
                    <a:pt x="26336" y="9670"/>
                    <a:pt x="26336" y="21600"/>
                  </a:cubicBezTo>
                  <a:cubicBezTo>
                    <a:pt x="26336" y="33529"/>
                    <a:pt x="16665" y="43200"/>
                    <a:pt x="4736" y="43200"/>
                  </a:cubicBezTo>
                  <a:cubicBezTo>
                    <a:pt x="3142" y="43200"/>
                    <a:pt x="1554" y="43023"/>
                    <a:pt x="-1" y="42674"/>
                  </a:cubicBezTo>
                  <a:lnTo>
                    <a:pt x="4736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2925" y="2478"/>
              <a:ext cx="4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30</a:t>
              </a:r>
              <a:r>
                <a:rPr lang="ru-RU" sz="2400" b="1" baseline="30000"/>
                <a:t>0</a:t>
              </a:r>
            </a:p>
          </p:txBody>
        </p:sp>
      </p:grpSp>
      <p:graphicFrame>
        <p:nvGraphicFramePr>
          <p:cNvPr id="52244" name="Object 20">
            <a:hlinkClick r:id="rId5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3492500" y="5373688"/>
          <a:ext cx="1123950" cy="912812"/>
        </p:xfrm>
        <a:graphic>
          <a:graphicData uri="http://schemas.openxmlformats.org/presentationml/2006/ole">
            <p:oleObj spid="_x0000_s52244" name="Формула" r:id="rId6" imgW="203040" imgH="164880" progId="Equation.3">
              <p:embed/>
            </p:oleObj>
          </a:graphicData>
        </a:graphic>
      </p:graphicFrame>
      <p:graphicFrame>
        <p:nvGraphicFramePr>
          <p:cNvPr id="52246" name="Object 22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971550" y="5300663"/>
          <a:ext cx="1174750" cy="1017587"/>
        </p:xfrm>
        <a:graphic>
          <a:graphicData uri="http://schemas.openxmlformats.org/presentationml/2006/ole">
            <p:oleObj spid="_x0000_s52246" name="Формула" r:id="rId7" imgW="19044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08547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и</a:t>
            </a:r>
          </a:p>
        </p:txBody>
      </p:sp>
      <p:pic>
        <p:nvPicPr>
          <p:cNvPr id="108548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569325" cy="252095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b="1">
                <a:solidFill>
                  <a:schemeClr val="accent2"/>
                </a:solidFill>
              </a:rPr>
              <a:t>Из 10 спичек сделан  ключ,  переложить  в  нем 4  спички так, чтобы получилось  3 равновеликих квадрата.</a:t>
            </a:r>
          </a:p>
          <a:p>
            <a:endParaRPr lang="ru-RU" b="1">
              <a:solidFill>
                <a:schemeClr val="accent2"/>
              </a:solidFill>
            </a:endParaRPr>
          </a:p>
        </p:txBody>
      </p:sp>
      <p:pic>
        <p:nvPicPr>
          <p:cNvPr id="26635" name="Picture 11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268120">
            <a:off x="1547813" y="4221163"/>
            <a:ext cx="1833562" cy="115887"/>
          </a:xfrm>
          <a:prstGeom prst="rect">
            <a:avLst/>
          </a:prstGeom>
          <a:noFill/>
        </p:spPr>
      </p:pic>
      <p:pic>
        <p:nvPicPr>
          <p:cNvPr id="26636" name="Picture 12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671966">
            <a:off x="1547813" y="5373688"/>
            <a:ext cx="1833562" cy="115887"/>
          </a:xfrm>
          <a:prstGeom prst="rect">
            <a:avLst/>
          </a:prstGeom>
          <a:noFill/>
        </p:spPr>
      </p:pic>
      <p:pic>
        <p:nvPicPr>
          <p:cNvPr id="26637" name="Picture 13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607111">
            <a:off x="179388" y="4292600"/>
            <a:ext cx="1833562" cy="115888"/>
          </a:xfrm>
          <a:prstGeom prst="rect">
            <a:avLst/>
          </a:prstGeom>
          <a:noFill/>
        </p:spPr>
      </p:pic>
      <p:pic>
        <p:nvPicPr>
          <p:cNvPr id="26638" name="Picture 14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4797425"/>
            <a:ext cx="1833563" cy="115888"/>
          </a:xfrm>
          <a:prstGeom prst="rect">
            <a:avLst/>
          </a:prstGeom>
          <a:noFill/>
        </p:spPr>
      </p:pic>
      <p:pic>
        <p:nvPicPr>
          <p:cNvPr id="26628" name="Picture 4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255192">
            <a:off x="5729288" y="3927475"/>
            <a:ext cx="1833562" cy="115888"/>
          </a:xfrm>
          <a:prstGeom prst="rect">
            <a:avLst/>
          </a:prstGeom>
          <a:noFill/>
        </p:spPr>
      </p:pic>
      <p:pic>
        <p:nvPicPr>
          <p:cNvPr id="26631" name="Picture 7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8527">
            <a:off x="6588125" y="3068638"/>
            <a:ext cx="1833563" cy="115887"/>
          </a:xfrm>
          <a:prstGeom prst="rect">
            <a:avLst/>
          </a:prstGeom>
          <a:noFill/>
        </p:spPr>
      </p:pic>
      <p:pic>
        <p:nvPicPr>
          <p:cNvPr id="26632" name="Picture 8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55193">
            <a:off x="6659563" y="4797425"/>
            <a:ext cx="1833562" cy="115888"/>
          </a:xfrm>
          <a:prstGeom prst="rect">
            <a:avLst/>
          </a:prstGeom>
          <a:noFill/>
        </p:spPr>
      </p:pic>
      <p:pic>
        <p:nvPicPr>
          <p:cNvPr id="26633" name="Picture 9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655192">
            <a:off x="4787900" y="4797425"/>
            <a:ext cx="1833563" cy="115888"/>
          </a:xfrm>
          <a:prstGeom prst="rect">
            <a:avLst/>
          </a:prstGeom>
          <a:noFill/>
        </p:spPr>
      </p:pic>
      <p:pic>
        <p:nvPicPr>
          <p:cNvPr id="26634" name="Picture 10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27122">
            <a:off x="250825" y="5445125"/>
            <a:ext cx="1833563" cy="115888"/>
          </a:xfrm>
          <a:prstGeom prst="rect">
            <a:avLst/>
          </a:prstGeom>
          <a:noFill/>
        </p:spPr>
      </p:pic>
      <p:pic>
        <p:nvPicPr>
          <p:cNvPr id="26639" name="Picture 15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255192">
            <a:off x="7529513" y="3927475"/>
            <a:ext cx="1833562" cy="115888"/>
          </a:xfrm>
          <a:prstGeom prst="rect">
            <a:avLst/>
          </a:prstGeom>
          <a:noFill/>
        </p:spPr>
      </p:pic>
      <p:pic>
        <p:nvPicPr>
          <p:cNvPr id="26645" name="Picture 21" descr="CA9187F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997200"/>
            <a:ext cx="115887" cy="1833563"/>
          </a:xfrm>
          <a:prstGeom prst="rect">
            <a:avLst/>
          </a:prstGeom>
          <a:noFill/>
        </p:spPr>
      </p:pic>
      <p:pic>
        <p:nvPicPr>
          <p:cNvPr id="26646" name="Picture 22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068638"/>
            <a:ext cx="1833563" cy="115887"/>
          </a:xfrm>
          <a:prstGeom prst="rect">
            <a:avLst/>
          </a:prstGeom>
          <a:noFill/>
        </p:spPr>
      </p:pic>
      <p:pic>
        <p:nvPicPr>
          <p:cNvPr id="26647" name="Picture 23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997200"/>
            <a:ext cx="1833563" cy="115888"/>
          </a:xfrm>
          <a:prstGeom prst="rect">
            <a:avLst/>
          </a:prstGeom>
          <a:noFill/>
        </p:spPr>
      </p:pic>
      <p:pic>
        <p:nvPicPr>
          <p:cNvPr id="26648" name="Picture 24" descr="CA9187F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2997200"/>
            <a:ext cx="115887" cy="1833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921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</a:t>
            </a:r>
            <a:r>
              <a:rPr lang="ru-RU" sz="2800" b="1">
                <a:solidFill>
                  <a:schemeClr val="accent2"/>
                </a:solidFill>
              </a:rPr>
              <a:t>Сторона  равностороннего треугольника равна 8</a:t>
            </a:r>
            <a:r>
              <a:rPr lang="ru-RU" sz="2800" b="1">
                <a:solidFill>
                  <a:schemeClr val="accent2"/>
                </a:solidFill>
                <a:cs typeface="Arial" charset="0"/>
              </a:rPr>
              <a:t>√</a:t>
            </a:r>
            <a:r>
              <a:rPr lang="ru-RU" sz="2800" b="1">
                <a:solidFill>
                  <a:schemeClr val="accent2"/>
                </a:solidFill>
              </a:rPr>
              <a:t>3.</a:t>
            </a:r>
          </a:p>
        </p:txBody>
      </p:sp>
      <p:graphicFrame>
        <p:nvGraphicFramePr>
          <p:cNvPr id="29704" name="Object 8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5867400" y="5445125"/>
          <a:ext cx="1655763" cy="990600"/>
        </p:xfrm>
        <a:graphic>
          <a:graphicData uri="http://schemas.openxmlformats.org/presentationml/2006/ole">
            <p:oleObj spid="_x0000_s29704" name="Формула" r:id="rId4" imgW="380880" imgH="228600" progId="Equation.3">
              <p:embed/>
            </p:oleObj>
          </a:graphicData>
        </a:graphic>
      </p:graphicFrame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2627313" y="2565400"/>
            <a:ext cx="3313112" cy="223361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080000" y="3248025"/>
            <a:ext cx="72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8√3</a:t>
            </a:r>
          </a:p>
        </p:txBody>
      </p:sp>
      <p:graphicFrame>
        <p:nvGraphicFramePr>
          <p:cNvPr id="29706" name="Object 10">
            <a:hlinkClick r:id="rId5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3348038" y="5516563"/>
          <a:ext cx="1584325" cy="949325"/>
        </p:xfrm>
        <a:graphic>
          <a:graphicData uri="http://schemas.openxmlformats.org/presentationml/2006/ole">
            <p:oleObj spid="_x0000_s29706" name="Формула" r:id="rId6" imgW="380880" imgH="228600" progId="Equation.3">
              <p:embed/>
            </p:oleObj>
          </a:graphicData>
        </a:graphic>
      </p:graphicFrame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924300" y="4868863"/>
            <a:ext cx="72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8√3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843213" y="3213100"/>
            <a:ext cx="728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8√3</a:t>
            </a:r>
          </a:p>
        </p:txBody>
      </p:sp>
      <p:graphicFrame>
        <p:nvGraphicFramePr>
          <p:cNvPr id="29715" name="Object 19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971550" y="5445125"/>
          <a:ext cx="1655763" cy="993775"/>
        </p:xfrm>
        <a:graphic>
          <a:graphicData uri="http://schemas.openxmlformats.org/presentationml/2006/ole">
            <p:oleObj spid="_x0000_s29715" name="Формула" r:id="rId7" imgW="380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09571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б</a:t>
            </a:r>
          </a:p>
        </p:txBody>
      </p:sp>
      <p:pic>
        <p:nvPicPr>
          <p:cNvPr id="109572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grpSp>
        <p:nvGrpSpPr>
          <p:cNvPr id="30730" name="Group 10"/>
          <p:cNvGrpSpPr>
            <a:grpSpLocks/>
          </p:cNvGrpSpPr>
          <p:nvPr/>
        </p:nvGrpSpPr>
        <p:grpSpPr bwMode="auto">
          <a:xfrm>
            <a:off x="2195513" y="2565400"/>
            <a:ext cx="4176712" cy="2016125"/>
            <a:chOff x="1701" y="1480"/>
            <a:chExt cx="2631" cy="1270"/>
          </a:xfrm>
        </p:grpSpPr>
        <p:grpSp>
          <p:nvGrpSpPr>
            <p:cNvPr id="30727" name="Group 7"/>
            <p:cNvGrpSpPr>
              <a:grpSpLocks/>
            </p:cNvGrpSpPr>
            <p:nvPr/>
          </p:nvGrpSpPr>
          <p:grpSpPr bwMode="auto">
            <a:xfrm rot="5400000">
              <a:off x="2382" y="799"/>
              <a:ext cx="1270" cy="2631"/>
              <a:chOff x="1519" y="1525"/>
              <a:chExt cx="2177" cy="2177"/>
            </a:xfrm>
          </p:grpSpPr>
          <p:sp>
            <p:nvSpPr>
              <p:cNvPr id="30724" name="AutoShape 4"/>
              <p:cNvSpPr>
                <a:spLocks noChangeArrowheads="1"/>
              </p:cNvSpPr>
              <p:nvPr/>
            </p:nvSpPr>
            <p:spPr bwMode="auto">
              <a:xfrm>
                <a:off x="1519" y="1525"/>
                <a:ext cx="2177" cy="2177"/>
              </a:xfrm>
              <a:prstGeom prst="diamond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25" name="Line 5"/>
              <p:cNvSpPr>
                <a:spLocks noChangeShapeType="1"/>
              </p:cNvSpPr>
              <p:nvPr/>
            </p:nvSpPr>
            <p:spPr bwMode="auto">
              <a:xfrm>
                <a:off x="2608" y="1525"/>
                <a:ext cx="0" cy="217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26" name="Line 6"/>
              <p:cNvSpPr>
                <a:spLocks noChangeShapeType="1"/>
              </p:cNvSpPr>
              <p:nvPr/>
            </p:nvSpPr>
            <p:spPr bwMode="auto">
              <a:xfrm>
                <a:off x="1519" y="2614"/>
                <a:ext cx="21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728" name="Text Box 8"/>
            <p:cNvSpPr txBox="1">
              <a:spLocks noChangeArrowheads="1"/>
            </p:cNvSpPr>
            <p:nvPr/>
          </p:nvSpPr>
          <p:spPr bwMode="auto">
            <a:xfrm>
              <a:off x="3107" y="1842"/>
              <a:ext cx="4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20</a:t>
              </a:r>
            </a:p>
          </p:txBody>
        </p:sp>
        <p:sp>
          <p:nvSpPr>
            <p:cNvPr id="30729" name="Text Box 9"/>
            <p:cNvSpPr txBox="1">
              <a:spLocks noChangeArrowheads="1"/>
            </p:cNvSpPr>
            <p:nvPr/>
          </p:nvSpPr>
          <p:spPr bwMode="auto">
            <a:xfrm>
              <a:off x="2653" y="2160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12</a:t>
              </a:r>
            </a:p>
          </p:txBody>
        </p:sp>
      </p:grp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331913" y="1628775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accent2"/>
                </a:solidFill>
              </a:rPr>
              <a:t>Диагонали ромба  равны 20 и 12.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116013" y="5300663"/>
            <a:ext cx="15843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hlinkClick r:id="rId2" action="ppaction://hlinksldjump"/>
              </a:rPr>
              <a:t>120</a:t>
            </a:r>
            <a:endParaRPr lang="ru-RU" sz="66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940425" y="5300663"/>
            <a:ext cx="15843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hlinkClick r:id="rId3" action="ppaction://hlinksldjump"/>
              </a:rPr>
              <a:t>240</a:t>
            </a:r>
            <a:endParaRPr lang="ru-RU" sz="6600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708400" y="5300663"/>
            <a:ext cx="1117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hlinkClick r:id="rId3" action="ppaction://hlinksldjump"/>
              </a:rPr>
              <a:t>60</a:t>
            </a:r>
            <a:endParaRPr lang="ru-RU" sz="6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10595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о</a:t>
            </a:r>
          </a:p>
        </p:txBody>
      </p:sp>
      <p:pic>
        <p:nvPicPr>
          <p:cNvPr id="110596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827088" y="1628775"/>
            <a:ext cx="76327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chemeClr val="accent2"/>
                </a:solidFill>
              </a:rPr>
              <a:t>Стороны треугольника  равны  10 и 6,   угол  между ними 30</a:t>
            </a:r>
            <a:r>
              <a:rPr lang="ru-RU" sz="2800" b="1" baseline="30000">
                <a:solidFill>
                  <a:schemeClr val="accent2"/>
                </a:solidFill>
              </a:rPr>
              <a:t>0</a:t>
            </a:r>
            <a:endParaRPr lang="ru-RU" sz="2800" b="1">
              <a:solidFill>
                <a:schemeClr val="accent2"/>
              </a:solidFill>
            </a:endParaRPr>
          </a:p>
        </p:txBody>
      </p: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1042988" y="2492375"/>
            <a:ext cx="2160587" cy="3989388"/>
            <a:chOff x="567" y="1706"/>
            <a:chExt cx="1225" cy="2268"/>
          </a:xfrm>
        </p:grpSpPr>
        <p:sp>
          <p:nvSpPr>
            <p:cNvPr id="31749" name="AutoShape 5"/>
            <p:cNvSpPr>
              <a:spLocks noChangeArrowheads="1"/>
            </p:cNvSpPr>
            <p:nvPr/>
          </p:nvSpPr>
          <p:spPr bwMode="auto">
            <a:xfrm>
              <a:off x="567" y="1706"/>
              <a:ext cx="1225" cy="1905"/>
            </a:xfrm>
            <a:prstGeom prst="rtTriangl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975" y="2251"/>
              <a:ext cx="363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10</a:t>
              </a: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884" y="3748"/>
              <a:ext cx="49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6</a:t>
              </a:r>
            </a:p>
          </p:txBody>
        </p:sp>
        <p:sp>
          <p:nvSpPr>
            <p:cNvPr id="31753" name="Arc 9"/>
            <p:cNvSpPr>
              <a:spLocks/>
            </p:cNvSpPr>
            <p:nvPr/>
          </p:nvSpPr>
          <p:spPr bwMode="auto">
            <a:xfrm flipH="1">
              <a:off x="1610" y="3475"/>
              <a:ext cx="91" cy="13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1247" y="3385"/>
              <a:ext cx="408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30</a:t>
              </a:r>
              <a:r>
                <a:rPr lang="ru-RU" sz="2000" b="1" baseline="30000"/>
                <a:t>0</a:t>
              </a:r>
            </a:p>
          </p:txBody>
        </p:sp>
      </p:grp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292725" y="4724400"/>
            <a:ext cx="1117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hlinkClick r:id="rId2" action="ppaction://hlinksldjump"/>
              </a:rPr>
              <a:t>15</a:t>
            </a:r>
            <a:endParaRPr lang="ru-RU" sz="6600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516688" y="3284538"/>
            <a:ext cx="1117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hlinkClick r:id="rId3" action="ppaction://hlinksldjump"/>
              </a:rPr>
              <a:t>30</a:t>
            </a:r>
            <a:endParaRPr lang="ru-RU" sz="6600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284663" y="3213100"/>
            <a:ext cx="1117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hlinkClick r:id="rId3" action="ppaction://hlinksldjump"/>
              </a:rPr>
              <a:t>60</a:t>
            </a:r>
            <a:endParaRPr lang="ru-RU" sz="6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11619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В</a:t>
            </a:r>
          </a:p>
        </p:txBody>
      </p:sp>
      <p:pic>
        <p:nvPicPr>
          <p:cNvPr id="111620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Вычислите площадь данной фигуры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103663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Стороны  треугольника равны 24 и 20,</a:t>
            </a:r>
          </a:p>
          <a:p>
            <a:pPr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угол между ними 30</a:t>
            </a:r>
            <a:r>
              <a:rPr lang="ru-RU" sz="2800" b="1" baseline="30000">
                <a:solidFill>
                  <a:schemeClr val="accent2"/>
                </a:solidFill>
              </a:rPr>
              <a:t>0</a:t>
            </a:r>
            <a:r>
              <a:rPr lang="ru-RU" sz="2800" b="1">
                <a:solidFill>
                  <a:schemeClr val="accent2"/>
                </a:solidFill>
              </a:rPr>
              <a:t>.</a:t>
            </a:r>
          </a:p>
        </p:txBody>
      </p:sp>
      <p:graphicFrame>
        <p:nvGraphicFramePr>
          <p:cNvPr id="54284" name="Object 12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3492500" y="5157788"/>
          <a:ext cx="2232025" cy="1146175"/>
        </p:xfrm>
        <a:graphic>
          <a:graphicData uri="http://schemas.openxmlformats.org/presentationml/2006/ole">
            <p:oleObj spid="_x0000_s54284" name="Формула" r:id="rId4" imgW="444240" imgH="228600" progId="Equation.3">
              <p:embed/>
            </p:oleObj>
          </a:graphicData>
        </a:graphic>
      </p:graphicFrame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3327400" y="6040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54287" name="Group 15"/>
          <p:cNvGrpSpPr>
            <a:grpSpLocks/>
          </p:cNvGrpSpPr>
          <p:nvPr/>
        </p:nvGrpSpPr>
        <p:grpSpPr bwMode="auto">
          <a:xfrm>
            <a:off x="1835150" y="2708275"/>
            <a:ext cx="4968875" cy="2047875"/>
            <a:chOff x="1066" y="2523"/>
            <a:chExt cx="3130" cy="1290"/>
          </a:xfrm>
        </p:grpSpPr>
        <p:sp>
          <p:nvSpPr>
            <p:cNvPr id="54276" name="AutoShape 4"/>
            <p:cNvSpPr>
              <a:spLocks noChangeArrowheads="1"/>
            </p:cNvSpPr>
            <p:nvPr/>
          </p:nvSpPr>
          <p:spPr bwMode="auto">
            <a:xfrm>
              <a:off x="1066" y="2523"/>
              <a:ext cx="3130" cy="1043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278" name="Text Box 6"/>
            <p:cNvSpPr txBox="1">
              <a:spLocks noChangeArrowheads="1"/>
            </p:cNvSpPr>
            <p:nvPr/>
          </p:nvSpPr>
          <p:spPr bwMode="auto">
            <a:xfrm>
              <a:off x="1597" y="2701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/>
                <a:t>20</a:t>
              </a:r>
            </a:p>
          </p:txBody>
        </p:sp>
        <p:sp>
          <p:nvSpPr>
            <p:cNvPr id="54279" name="Text Box 7"/>
            <p:cNvSpPr txBox="1">
              <a:spLocks noChangeArrowheads="1"/>
            </p:cNvSpPr>
            <p:nvPr/>
          </p:nvSpPr>
          <p:spPr bwMode="auto">
            <a:xfrm>
              <a:off x="2323" y="356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/>
                <a:t>24</a:t>
              </a:r>
            </a:p>
          </p:txBody>
        </p:sp>
        <p:sp>
          <p:nvSpPr>
            <p:cNvPr id="54281" name="Text Box 9"/>
            <p:cNvSpPr txBox="1">
              <a:spLocks noChangeArrowheads="1"/>
            </p:cNvSpPr>
            <p:nvPr/>
          </p:nvSpPr>
          <p:spPr bwMode="auto">
            <a:xfrm>
              <a:off x="1383" y="3294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/>
                <a:t>30</a:t>
              </a:r>
              <a:r>
                <a:rPr lang="ru-RU" sz="2000" b="1" baseline="30000"/>
                <a:t>0</a:t>
              </a:r>
              <a:endParaRPr lang="ru-RU" sz="2000" b="1"/>
            </a:p>
          </p:txBody>
        </p:sp>
        <p:sp>
          <p:nvSpPr>
            <p:cNvPr id="54286" name="Arc 14"/>
            <p:cNvSpPr>
              <a:spLocks/>
            </p:cNvSpPr>
            <p:nvPr/>
          </p:nvSpPr>
          <p:spPr bwMode="auto">
            <a:xfrm>
              <a:off x="1338" y="3385"/>
              <a:ext cx="45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54288" name="Object 16">
            <a:hlinkClick r:id="rId3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6588125" y="5229225"/>
          <a:ext cx="1223963" cy="1071563"/>
        </p:xfrm>
        <a:graphic>
          <a:graphicData uri="http://schemas.openxmlformats.org/presentationml/2006/ole">
            <p:oleObj spid="_x0000_s54288" name="Формула" r:id="rId5" imgW="203040" imgH="177480" progId="Equation.3">
              <p:embed/>
            </p:oleObj>
          </a:graphicData>
        </a:graphic>
      </p:graphicFrame>
      <p:graphicFrame>
        <p:nvGraphicFramePr>
          <p:cNvPr id="54290" name="Object 18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331913" y="5300663"/>
          <a:ext cx="1368425" cy="958850"/>
        </p:xfrm>
        <a:graphic>
          <a:graphicData uri="http://schemas.openxmlformats.org/presentationml/2006/ole">
            <p:oleObj spid="_x0000_s54290" name="Формула" r:id="rId7" imgW="253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260350"/>
            <a:ext cx="8137525" cy="2160588"/>
          </a:xfrm>
        </p:spPr>
        <p:txBody>
          <a:bodyPr/>
          <a:lstStyle/>
          <a:p>
            <a:pPr>
              <a:buFontTx/>
              <a:buNone/>
            </a:pPr>
            <a:r>
              <a:rPr lang="ru-RU" sz="2400"/>
              <a:t>    </a:t>
            </a:r>
            <a:r>
              <a:rPr lang="ru-RU" sz="3200" b="1">
                <a:solidFill>
                  <a:schemeClr val="accent2"/>
                </a:solidFill>
              </a:rPr>
              <a:t>В  фигуре  из  12 спичек, переложить  5  спичек  так,  чтобы  получилось  3  равновеликих  квадрата.</a:t>
            </a:r>
          </a:p>
        </p:txBody>
      </p:sp>
      <p:pic>
        <p:nvPicPr>
          <p:cNvPr id="3079" name="Picture 7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4581525"/>
            <a:ext cx="115888" cy="1833563"/>
          </a:xfrm>
          <a:prstGeom prst="rect">
            <a:avLst/>
          </a:prstGeom>
          <a:noFill/>
        </p:spPr>
      </p:pic>
      <p:pic>
        <p:nvPicPr>
          <p:cNvPr id="3080" name="Picture 8" descr="CA9187F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508500"/>
            <a:ext cx="1833563" cy="115888"/>
          </a:xfrm>
          <a:prstGeom prst="rect">
            <a:avLst/>
          </a:prstGeom>
          <a:noFill/>
        </p:spPr>
      </p:pic>
      <p:pic>
        <p:nvPicPr>
          <p:cNvPr id="3081" name="Picture 9" descr="CA9187F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2636838"/>
            <a:ext cx="1833562" cy="115887"/>
          </a:xfrm>
          <a:prstGeom prst="rect">
            <a:avLst/>
          </a:prstGeom>
          <a:noFill/>
        </p:spPr>
      </p:pic>
      <p:pic>
        <p:nvPicPr>
          <p:cNvPr id="3082" name="Picture 10" descr="CA9187F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636838"/>
            <a:ext cx="1833562" cy="115887"/>
          </a:xfrm>
          <a:prstGeom prst="rect">
            <a:avLst/>
          </a:prstGeom>
          <a:noFill/>
        </p:spPr>
      </p:pic>
      <p:pic>
        <p:nvPicPr>
          <p:cNvPr id="3083" name="Picture 11" descr="CA9187F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6165850"/>
            <a:ext cx="1833562" cy="115888"/>
          </a:xfrm>
          <a:prstGeom prst="rect">
            <a:avLst/>
          </a:prstGeom>
          <a:noFill/>
        </p:spPr>
      </p:pic>
      <p:pic>
        <p:nvPicPr>
          <p:cNvPr id="3084" name="Picture 12" descr="CA9187F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4437063"/>
            <a:ext cx="1833563" cy="115887"/>
          </a:xfrm>
          <a:prstGeom prst="rect">
            <a:avLst/>
          </a:prstGeom>
          <a:noFill/>
        </p:spPr>
      </p:pic>
      <p:pic>
        <p:nvPicPr>
          <p:cNvPr id="3085" name="Picture 13" descr="CA9187FZ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437063"/>
            <a:ext cx="115888" cy="1833562"/>
          </a:xfrm>
          <a:prstGeom prst="rect">
            <a:avLst/>
          </a:prstGeom>
          <a:noFill/>
        </p:spPr>
      </p:pic>
      <p:pic>
        <p:nvPicPr>
          <p:cNvPr id="3086" name="Picture 14" descr="CA9187FZ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43888" y="4292600"/>
            <a:ext cx="115887" cy="1833563"/>
          </a:xfrm>
          <a:prstGeom prst="rect">
            <a:avLst/>
          </a:prstGeom>
          <a:noFill/>
        </p:spPr>
      </p:pic>
      <p:pic>
        <p:nvPicPr>
          <p:cNvPr id="3087" name="Picture 15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2781300"/>
            <a:ext cx="115887" cy="1833563"/>
          </a:xfrm>
          <a:prstGeom prst="rect">
            <a:avLst/>
          </a:prstGeom>
          <a:noFill/>
        </p:spPr>
      </p:pic>
      <p:pic>
        <p:nvPicPr>
          <p:cNvPr id="3088" name="Picture 16" descr="CA9187F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652354">
            <a:off x="6443663" y="6092825"/>
            <a:ext cx="1833562" cy="115888"/>
          </a:xfrm>
          <a:prstGeom prst="rect">
            <a:avLst/>
          </a:prstGeom>
          <a:noFill/>
        </p:spPr>
      </p:pic>
      <p:pic>
        <p:nvPicPr>
          <p:cNvPr id="3089" name="Picture 17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2781300"/>
            <a:ext cx="144463" cy="1833563"/>
          </a:xfrm>
          <a:prstGeom prst="rect">
            <a:avLst/>
          </a:prstGeom>
          <a:noFill/>
        </p:spPr>
      </p:pic>
      <p:pic>
        <p:nvPicPr>
          <p:cNvPr id="3090" name="Picture 18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636838"/>
            <a:ext cx="115888" cy="1833562"/>
          </a:xfrm>
          <a:prstGeom prst="rect">
            <a:avLst/>
          </a:prstGeom>
          <a:noFill/>
        </p:spPr>
      </p:pic>
      <p:pic>
        <p:nvPicPr>
          <p:cNvPr id="3092" name="Picture 20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4508500"/>
            <a:ext cx="115887" cy="1833563"/>
          </a:xfrm>
          <a:prstGeom prst="rect">
            <a:avLst/>
          </a:prstGeom>
          <a:noFill/>
        </p:spPr>
      </p:pic>
      <p:pic>
        <p:nvPicPr>
          <p:cNvPr id="3093" name="Picture 21" descr="CA9187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4437063"/>
            <a:ext cx="115887" cy="1833562"/>
          </a:xfrm>
          <a:prstGeom prst="rect">
            <a:avLst/>
          </a:prstGeom>
          <a:noFill/>
        </p:spPr>
      </p:pic>
      <p:pic>
        <p:nvPicPr>
          <p:cNvPr id="3094" name="Picture 22" descr="CA9187F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2636838"/>
            <a:ext cx="1833562" cy="115887"/>
          </a:xfrm>
          <a:prstGeom prst="rect">
            <a:avLst/>
          </a:prstGeom>
          <a:noFill/>
        </p:spPr>
      </p:pic>
      <p:pic>
        <p:nvPicPr>
          <p:cNvPr id="3095" name="Picture 23" descr="CA9187F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6237288"/>
            <a:ext cx="1833563" cy="115887"/>
          </a:xfrm>
          <a:prstGeom prst="rect">
            <a:avLst/>
          </a:prstGeom>
          <a:noFill/>
        </p:spPr>
      </p:pic>
      <p:pic>
        <p:nvPicPr>
          <p:cNvPr id="3096" name="Picture 24" descr="CA9187F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437063"/>
            <a:ext cx="1833563" cy="115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12643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</a:t>
            </a:r>
          </a:p>
        </p:txBody>
      </p:sp>
      <p:pic>
        <p:nvPicPr>
          <p:cNvPr id="112644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2850" y="1628775"/>
            <a:ext cx="6238875" cy="60483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solidFill>
                  <a:schemeClr val="accent2"/>
                </a:solidFill>
                <a:cs typeface="Arial" charset="0"/>
              </a:rPr>
              <a:t>Диагонали ромба равны 12 и 10.</a:t>
            </a:r>
          </a:p>
        </p:txBody>
      </p:sp>
      <p:graphicFrame>
        <p:nvGraphicFramePr>
          <p:cNvPr id="25613" name="Object 13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7092950" y="2997200"/>
          <a:ext cx="1150938" cy="1074738"/>
        </p:xfrm>
        <a:graphic>
          <a:graphicData uri="http://schemas.openxmlformats.org/presentationml/2006/ole">
            <p:oleObj spid="_x0000_s25613" name="Формула" r:id="rId4" imgW="190440" imgH="177480" progId="Equation.3">
              <p:embed/>
            </p:oleObj>
          </a:graphicData>
        </a:graphic>
      </p:graphicFrame>
      <p:grpSp>
        <p:nvGrpSpPr>
          <p:cNvPr id="25618" name="Group 18"/>
          <p:cNvGrpSpPr>
            <a:grpSpLocks/>
          </p:cNvGrpSpPr>
          <p:nvPr/>
        </p:nvGrpSpPr>
        <p:grpSpPr bwMode="auto">
          <a:xfrm>
            <a:off x="971550" y="2565400"/>
            <a:ext cx="2879725" cy="3529013"/>
            <a:chOff x="1837" y="1525"/>
            <a:chExt cx="1996" cy="2359"/>
          </a:xfrm>
        </p:grpSpPr>
        <p:grpSp>
          <p:nvGrpSpPr>
            <p:cNvPr id="25607" name="Group 7"/>
            <p:cNvGrpSpPr>
              <a:grpSpLocks/>
            </p:cNvGrpSpPr>
            <p:nvPr/>
          </p:nvGrpSpPr>
          <p:grpSpPr bwMode="auto">
            <a:xfrm>
              <a:off x="1837" y="1525"/>
              <a:ext cx="1996" cy="2359"/>
              <a:chOff x="1837" y="1525"/>
              <a:chExt cx="1996" cy="2359"/>
            </a:xfrm>
          </p:grpSpPr>
          <p:sp>
            <p:nvSpPr>
              <p:cNvPr id="25604" name="AutoShape 4"/>
              <p:cNvSpPr>
                <a:spLocks noChangeArrowheads="1"/>
              </p:cNvSpPr>
              <p:nvPr/>
            </p:nvSpPr>
            <p:spPr bwMode="auto">
              <a:xfrm>
                <a:off x="1837" y="1525"/>
                <a:ext cx="1996" cy="2358"/>
              </a:xfrm>
              <a:prstGeom prst="diamond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605" name="Line 5"/>
              <p:cNvSpPr>
                <a:spLocks noChangeShapeType="1"/>
              </p:cNvSpPr>
              <p:nvPr/>
            </p:nvSpPr>
            <p:spPr bwMode="auto">
              <a:xfrm>
                <a:off x="2835" y="1525"/>
                <a:ext cx="0" cy="23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6" name="Line 6"/>
              <p:cNvSpPr>
                <a:spLocks noChangeShapeType="1"/>
              </p:cNvSpPr>
              <p:nvPr/>
            </p:nvSpPr>
            <p:spPr bwMode="auto">
              <a:xfrm>
                <a:off x="1837" y="2704"/>
                <a:ext cx="19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2472" y="2205"/>
              <a:ext cx="363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12</a:t>
              </a:r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3107" y="2478"/>
              <a:ext cx="36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10</a:t>
              </a:r>
            </a:p>
          </p:txBody>
        </p:sp>
      </p:grpSp>
      <p:graphicFrame>
        <p:nvGraphicFramePr>
          <p:cNvPr id="25615" name="Object 15">
            <a:hlinkClick r:id="rId3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6156325" y="4508500"/>
          <a:ext cx="1296988" cy="1135063"/>
        </p:xfrm>
        <a:graphic>
          <a:graphicData uri="http://schemas.openxmlformats.org/presentationml/2006/ole">
            <p:oleObj spid="_x0000_s25615" name="Формула" r:id="rId5" imgW="203040" imgH="177480" progId="Equation.3">
              <p:embed/>
            </p:oleObj>
          </a:graphicData>
        </a:graphic>
      </p:graphicFrame>
      <p:graphicFrame>
        <p:nvGraphicFramePr>
          <p:cNvPr id="25617" name="Object 17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5003800" y="3068638"/>
          <a:ext cx="1512888" cy="1058862"/>
        </p:xfrm>
        <a:graphic>
          <a:graphicData uri="http://schemas.openxmlformats.org/presentationml/2006/ole">
            <p:oleObj spid="_x0000_s25617" name="Формула" r:id="rId7" imgW="253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13667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е</a:t>
            </a:r>
          </a:p>
        </p:txBody>
      </p:sp>
      <p:pic>
        <p:nvPicPr>
          <p:cNvPr id="113668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8497887" cy="13684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</a:t>
            </a:r>
            <a:r>
              <a:rPr lang="ru-RU" sz="2800" b="1">
                <a:solidFill>
                  <a:schemeClr val="accent2"/>
                </a:solidFill>
              </a:rPr>
              <a:t>В равнобедренной трапеции боковая сторона равна 6, один из углов 30</a:t>
            </a:r>
            <a:r>
              <a:rPr lang="ru-RU" sz="2800" b="1" baseline="30000">
                <a:solidFill>
                  <a:schemeClr val="accent2"/>
                </a:solidFill>
              </a:rPr>
              <a:t>0</a:t>
            </a:r>
            <a:r>
              <a:rPr lang="ru-RU" sz="2800" b="1">
                <a:solidFill>
                  <a:schemeClr val="accent2"/>
                </a:solidFill>
              </a:rPr>
              <a:t>, основания трапеции равны 16 и 12. </a:t>
            </a:r>
          </a:p>
        </p:txBody>
      </p:sp>
      <p:graphicFrame>
        <p:nvGraphicFramePr>
          <p:cNvPr id="33809" name="Object 17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6300788" y="3213100"/>
          <a:ext cx="2087562" cy="1254125"/>
        </p:xfrm>
        <a:graphic>
          <a:graphicData uri="http://schemas.openxmlformats.org/presentationml/2006/ole">
            <p:oleObj spid="_x0000_s33809" name="Формула" r:id="rId4" imgW="380880" imgH="228600" progId="Equation.3">
              <p:embed/>
            </p:oleObj>
          </a:graphicData>
        </a:graphic>
      </p:graphicFrame>
      <p:grpSp>
        <p:nvGrpSpPr>
          <p:cNvPr id="33814" name="Group 22"/>
          <p:cNvGrpSpPr>
            <a:grpSpLocks/>
          </p:cNvGrpSpPr>
          <p:nvPr/>
        </p:nvGrpSpPr>
        <p:grpSpPr bwMode="auto">
          <a:xfrm>
            <a:off x="827088" y="3213100"/>
            <a:ext cx="2895600" cy="3336925"/>
            <a:chOff x="521" y="2024"/>
            <a:chExt cx="1824" cy="2102"/>
          </a:xfrm>
        </p:grpSpPr>
        <p:sp>
          <p:nvSpPr>
            <p:cNvPr id="33799" name="Text Box 7"/>
            <p:cNvSpPr txBox="1">
              <a:spLocks noChangeArrowheads="1"/>
            </p:cNvSpPr>
            <p:nvPr/>
          </p:nvSpPr>
          <p:spPr bwMode="auto">
            <a:xfrm>
              <a:off x="1292" y="2024"/>
              <a:ext cx="4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12</a:t>
              </a:r>
            </a:p>
          </p:txBody>
        </p:sp>
        <p:grpSp>
          <p:nvGrpSpPr>
            <p:cNvPr id="33807" name="Group 15"/>
            <p:cNvGrpSpPr>
              <a:grpSpLocks/>
            </p:cNvGrpSpPr>
            <p:nvPr/>
          </p:nvGrpSpPr>
          <p:grpSpPr bwMode="auto">
            <a:xfrm>
              <a:off x="521" y="2341"/>
              <a:ext cx="1824" cy="1785"/>
              <a:chOff x="1701" y="2341"/>
              <a:chExt cx="2132" cy="1785"/>
            </a:xfrm>
          </p:grpSpPr>
          <p:sp>
            <p:nvSpPr>
              <p:cNvPr id="33797" name="AutoShape 5"/>
              <p:cNvSpPr>
                <a:spLocks noChangeArrowheads="1"/>
              </p:cNvSpPr>
              <p:nvPr/>
            </p:nvSpPr>
            <p:spPr bwMode="auto">
              <a:xfrm rot="10800000">
                <a:off x="1701" y="2341"/>
                <a:ext cx="2132" cy="172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00" name="Text Box 8"/>
              <p:cNvSpPr txBox="1">
                <a:spLocks noChangeArrowheads="1"/>
              </p:cNvSpPr>
              <p:nvPr/>
            </p:nvSpPr>
            <p:spPr bwMode="auto">
              <a:xfrm>
                <a:off x="2472" y="3838"/>
                <a:ext cx="45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16</a:t>
                </a:r>
              </a:p>
            </p:txBody>
          </p:sp>
          <p:sp>
            <p:nvSpPr>
              <p:cNvPr id="33801" name="Text Box 9"/>
              <p:cNvSpPr txBox="1">
                <a:spLocks noChangeArrowheads="1"/>
              </p:cNvSpPr>
              <p:nvPr/>
            </p:nvSpPr>
            <p:spPr bwMode="auto">
              <a:xfrm>
                <a:off x="1745" y="2931"/>
                <a:ext cx="27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6</a:t>
                </a:r>
              </a:p>
            </p:txBody>
          </p:sp>
          <p:sp>
            <p:nvSpPr>
              <p:cNvPr id="33802" name="Arc 10"/>
              <p:cNvSpPr>
                <a:spLocks/>
              </p:cNvSpPr>
              <p:nvPr/>
            </p:nvSpPr>
            <p:spPr bwMode="auto">
              <a:xfrm>
                <a:off x="1746" y="3884"/>
                <a:ext cx="181" cy="18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03" name="Text Box 11"/>
              <p:cNvSpPr txBox="1">
                <a:spLocks noChangeArrowheads="1"/>
              </p:cNvSpPr>
              <p:nvPr/>
            </p:nvSpPr>
            <p:spPr bwMode="auto">
              <a:xfrm>
                <a:off x="1973" y="3838"/>
                <a:ext cx="4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/>
                  <a:t>30</a:t>
                </a:r>
                <a:r>
                  <a:rPr lang="ru-RU" b="1" baseline="30000"/>
                  <a:t>0</a:t>
                </a:r>
              </a:p>
            </p:txBody>
          </p:sp>
        </p:grpSp>
      </p:grpSp>
      <p:graphicFrame>
        <p:nvGraphicFramePr>
          <p:cNvPr id="33811" name="Object 19">
            <a:hlinkClick r:id="rId5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5724525" y="4941888"/>
          <a:ext cx="1223963" cy="995362"/>
        </p:xfrm>
        <a:graphic>
          <a:graphicData uri="http://schemas.openxmlformats.org/presentationml/2006/ole">
            <p:oleObj spid="_x0000_s33811" name="Формула" r:id="rId6" imgW="203040" imgH="164880" progId="Equation.3">
              <p:embed/>
            </p:oleObj>
          </a:graphicData>
        </a:graphic>
      </p:graphicFrame>
      <p:graphicFrame>
        <p:nvGraphicFramePr>
          <p:cNvPr id="33813" name="Object 21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4787900" y="3429000"/>
          <a:ext cx="1079500" cy="1008063"/>
        </p:xfrm>
        <a:graphic>
          <a:graphicData uri="http://schemas.openxmlformats.org/presentationml/2006/ole">
            <p:oleObj spid="_x0000_s33813" name="Формула" r:id="rId7" imgW="1904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114691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м</a:t>
            </a:r>
          </a:p>
        </p:txBody>
      </p:sp>
      <p:pic>
        <p:nvPicPr>
          <p:cNvPr id="114692" name="Picture 4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Молодец, теперь собери все свои буквы.</a:t>
            </a:r>
          </a:p>
        </p:txBody>
      </p:sp>
      <p:sp>
        <p:nvSpPr>
          <p:cNvPr id="102404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395288" y="1628775"/>
            <a:ext cx="977900" cy="1195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</a:t>
            </a:r>
          </a:p>
        </p:txBody>
      </p:sp>
      <p:sp>
        <p:nvSpPr>
          <p:cNvPr id="102405" name="WordArt 5" descr="Белый мрамор"/>
          <p:cNvSpPr>
            <a:spLocks noChangeArrowheads="1" noChangeShapeType="1" noTextEdit="1"/>
          </p:cNvSpPr>
          <p:nvPr/>
        </p:nvSpPr>
        <p:spPr bwMode="auto">
          <a:xfrm>
            <a:off x="1403350" y="2924175"/>
            <a:ext cx="936625" cy="1098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п</a:t>
            </a:r>
          </a:p>
        </p:txBody>
      </p:sp>
      <p:sp>
        <p:nvSpPr>
          <p:cNvPr id="102406" name="WordArt 6" descr="Белый мрамор"/>
          <p:cNvSpPr>
            <a:spLocks noChangeArrowheads="1" noChangeShapeType="1" noTextEdit="1"/>
          </p:cNvSpPr>
          <p:nvPr/>
        </p:nvSpPr>
        <p:spPr bwMode="auto">
          <a:xfrm>
            <a:off x="2627313" y="1844675"/>
            <a:ext cx="1136650" cy="1122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а</a:t>
            </a:r>
          </a:p>
        </p:txBody>
      </p:sp>
      <p:sp>
        <p:nvSpPr>
          <p:cNvPr id="102407" name="WordArt 7" descr="Белый мрамор"/>
          <p:cNvSpPr>
            <a:spLocks noChangeArrowheads="1" noChangeShapeType="1" noTextEdit="1"/>
          </p:cNvSpPr>
          <p:nvPr/>
        </p:nvSpPr>
        <p:spPr bwMode="auto">
          <a:xfrm>
            <a:off x="3924300" y="2924175"/>
            <a:ext cx="1122363" cy="1050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</a:t>
            </a:r>
          </a:p>
        </p:txBody>
      </p:sp>
      <p:sp>
        <p:nvSpPr>
          <p:cNvPr id="102408" name="WordArt 8" descr="Белый мрамор"/>
          <p:cNvSpPr>
            <a:spLocks noChangeArrowheads="1" noChangeShapeType="1" noTextEdit="1"/>
          </p:cNvSpPr>
          <p:nvPr/>
        </p:nvSpPr>
        <p:spPr bwMode="auto">
          <a:xfrm>
            <a:off x="5076825" y="1916113"/>
            <a:ext cx="935038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и</a:t>
            </a:r>
          </a:p>
        </p:txBody>
      </p:sp>
      <p:sp>
        <p:nvSpPr>
          <p:cNvPr id="102409" name="WordArt 9" descr="Белый мрамор"/>
          <p:cNvSpPr>
            <a:spLocks noChangeArrowheads="1" noChangeShapeType="1" noTextEdit="1"/>
          </p:cNvSpPr>
          <p:nvPr/>
        </p:nvSpPr>
        <p:spPr bwMode="auto">
          <a:xfrm>
            <a:off x="6300788" y="2781300"/>
            <a:ext cx="100806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б</a:t>
            </a:r>
          </a:p>
        </p:txBody>
      </p:sp>
      <p:sp>
        <p:nvSpPr>
          <p:cNvPr id="102410" name="WordArt 10" descr="Белый мрамор"/>
          <p:cNvSpPr>
            <a:spLocks noChangeArrowheads="1" noChangeShapeType="1" noTextEdit="1"/>
          </p:cNvSpPr>
          <p:nvPr/>
        </p:nvSpPr>
        <p:spPr bwMode="auto">
          <a:xfrm>
            <a:off x="7380288" y="1773238"/>
            <a:ext cx="1208087" cy="1050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о</a:t>
            </a:r>
          </a:p>
        </p:txBody>
      </p:sp>
      <p:sp>
        <p:nvSpPr>
          <p:cNvPr id="102411" name="WordArt 11" descr="Белый мрамор"/>
          <p:cNvSpPr>
            <a:spLocks noChangeArrowheads="1" noChangeShapeType="1" noTextEdit="1"/>
          </p:cNvSpPr>
          <p:nvPr/>
        </p:nvSpPr>
        <p:spPr bwMode="auto">
          <a:xfrm>
            <a:off x="1476375" y="4868863"/>
            <a:ext cx="935038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в</a:t>
            </a:r>
          </a:p>
        </p:txBody>
      </p:sp>
      <p:sp>
        <p:nvSpPr>
          <p:cNvPr id="102412" name="WordArt 12" descr="Белый мрамор"/>
          <p:cNvSpPr>
            <a:spLocks noChangeArrowheads="1" noChangeShapeType="1" noTextEdit="1"/>
          </p:cNvSpPr>
          <p:nvPr/>
        </p:nvSpPr>
        <p:spPr bwMode="auto">
          <a:xfrm>
            <a:off x="2771775" y="4941888"/>
            <a:ext cx="1079500" cy="1098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</a:t>
            </a:r>
          </a:p>
        </p:txBody>
      </p:sp>
      <p:sp>
        <p:nvSpPr>
          <p:cNvPr id="102413" name="WordArt 13" descr="Белый мрамор"/>
          <p:cNvSpPr>
            <a:spLocks noChangeArrowheads="1" noChangeShapeType="1" noTextEdit="1"/>
          </p:cNvSpPr>
          <p:nvPr/>
        </p:nvSpPr>
        <p:spPr bwMode="auto">
          <a:xfrm>
            <a:off x="4284663" y="4941888"/>
            <a:ext cx="1150937" cy="1027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е</a:t>
            </a:r>
          </a:p>
        </p:txBody>
      </p:sp>
      <p:sp>
        <p:nvSpPr>
          <p:cNvPr id="102414" name="WordArt 14" descr="Белый мрамор"/>
          <p:cNvSpPr>
            <a:spLocks noChangeArrowheads="1" noChangeShapeType="1" noTextEdit="1"/>
          </p:cNvSpPr>
          <p:nvPr/>
        </p:nvSpPr>
        <p:spPr bwMode="auto">
          <a:xfrm>
            <a:off x="5867400" y="5013325"/>
            <a:ext cx="11525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064500" cy="1655763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b="1">
                <a:solidFill>
                  <a:schemeClr val="accent2"/>
                </a:solidFill>
              </a:rPr>
              <a:t>Разделить  данную  фигуру на равные  части.</a:t>
            </a:r>
          </a:p>
        </p:txBody>
      </p:sp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971550" y="2852738"/>
            <a:ext cx="2593975" cy="2592387"/>
            <a:chOff x="2517" y="1797"/>
            <a:chExt cx="1634" cy="1633"/>
          </a:xfrm>
        </p:grpSpPr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2925" y="2205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2925" y="1797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2517" y="3022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2517" y="2614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2517" y="2205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2517" y="1797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9" name="Rectangle 23"/>
            <p:cNvSpPr>
              <a:spLocks noChangeArrowheads="1"/>
            </p:cNvSpPr>
            <p:nvPr/>
          </p:nvSpPr>
          <p:spPr bwMode="auto">
            <a:xfrm>
              <a:off x="3742" y="2614"/>
              <a:ext cx="408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>
              <a:off x="3742" y="3022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3334" y="3022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Rectangle 26"/>
            <p:cNvSpPr>
              <a:spLocks noChangeArrowheads="1"/>
            </p:cNvSpPr>
            <p:nvPr/>
          </p:nvSpPr>
          <p:spPr bwMode="auto">
            <a:xfrm>
              <a:off x="3334" y="2614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3" name="Rectangle 27"/>
            <p:cNvSpPr>
              <a:spLocks noChangeArrowheads="1"/>
            </p:cNvSpPr>
            <p:nvPr/>
          </p:nvSpPr>
          <p:spPr bwMode="auto">
            <a:xfrm>
              <a:off x="2925" y="3022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2925" y="2614"/>
              <a:ext cx="40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139" name="Group 43"/>
          <p:cNvGrpSpPr>
            <a:grpSpLocks/>
          </p:cNvGrpSpPr>
          <p:nvPr/>
        </p:nvGrpSpPr>
        <p:grpSpPr bwMode="auto">
          <a:xfrm>
            <a:off x="5148263" y="2781300"/>
            <a:ext cx="2593975" cy="2592388"/>
            <a:chOff x="3107" y="2205"/>
            <a:chExt cx="1634" cy="1633"/>
          </a:xfrm>
        </p:grpSpPr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3515" y="2614"/>
              <a:ext cx="409" cy="40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8" name="Rectangle 32"/>
            <p:cNvSpPr>
              <a:spLocks noChangeArrowheads="1"/>
            </p:cNvSpPr>
            <p:nvPr/>
          </p:nvSpPr>
          <p:spPr bwMode="auto">
            <a:xfrm>
              <a:off x="3515" y="2205"/>
              <a:ext cx="409" cy="40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9" name="Rectangle 33"/>
            <p:cNvSpPr>
              <a:spLocks noChangeArrowheads="1"/>
            </p:cNvSpPr>
            <p:nvPr/>
          </p:nvSpPr>
          <p:spPr bwMode="auto">
            <a:xfrm>
              <a:off x="3107" y="3430"/>
              <a:ext cx="409" cy="408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0" name="Rectangle 34"/>
            <p:cNvSpPr>
              <a:spLocks noChangeArrowheads="1"/>
            </p:cNvSpPr>
            <p:nvPr/>
          </p:nvSpPr>
          <p:spPr bwMode="auto">
            <a:xfrm>
              <a:off x="3107" y="3022"/>
              <a:ext cx="409" cy="408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1" name="Rectangle 35"/>
            <p:cNvSpPr>
              <a:spLocks noChangeArrowheads="1"/>
            </p:cNvSpPr>
            <p:nvPr/>
          </p:nvSpPr>
          <p:spPr bwMode="auto">
            <a:xfrm>
              <a:off x="3107" y="2613"/>
              <a:ext cx="409" cy="40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2" name="Rectangle 36"/>
            <p:cNvSpPr>
              <a:spLocks noChangeArrowheads="1"/>
            </p:cNvSpPr>
            <p:nvPr/>
          </p:nvSpPr>
          <p:spPr bwMode="auto">
            <a:xfrm>
              <a:off x="3107" y="2205"/>
              <a:ext cx="409" cy="40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3" name="Rectangle 37"/>
            <p:cNvSpPr>
              <a:spLocks noChangeArrowheads="1"/>
            </p:cNvSpPr>
            <p:nvPr/>
          </p:nvSpPr>
          <p:spPr bwMode="auto">
            <a:xfrm>
              <a:off x="4332" y="3022"/>
              <a:ext cx="408" cy="408"/>
            </a:xfrm>
            <a:prstGeom prst="rect">
              <a:avLst/>
            </a:prstGeom>
            <a:solidFill>
              <a:srgbClr val="66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4" name="Rectangle 38"/>
            <p:cNvSpPr>
              <a:spLocks noChangeArrowheads="1"/>
            </p:cNvSpPr>
            <p:nvPr/>
          </p:nvSpPr>
          <p:spPr bwMode="auto">
            <a:xfrm>
              <a:off x="4332" y="3430"/>
              <a:ext cx="409" cy="408"/>
            </a:xfrm>
            <a:prstGeom prst="rect">
              <a:avLst/>
            </a:prstGeom>
            <a:solidFill>
              <a:srgbClr val="66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5" name="Rectangle 39"/>
            <p:cNvSpPr>
              <a:spLocks noChangeArrowheads="1"/>
            </p:cNvSpPr>
            <p:nvPr/>
          </p:nvSpPr>
          <p:spPr bwMode="auto">
            <a:xfrm>
              <a:off x="3924" y="3430"/>
              <a:ext cx="409" cy="408"/>
            </a:xfrm>
            <a:prstGeom prst="rect">
              <a:avLst/>
            </a:prstGeom>
            <a:solidFill>
              <a:srgbClr val="66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6" name="Rectangle 40"/>
            <p:cNvSpPr>
              <a:spLocks noChangeArrowheads="1"/>
            </p:cNvSpPr>
            <p:nvPr/>
          </p:nvSpPr>
          <p:spPr bwMode="auto">
            <a:xfrm>
              <a:off x="3924" y="3022"/>
              <a:ext cx="409" cy="40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7" name="Rectangle 41"/>
            <p:cNvSpPr>
              <a:spLocks noChangeArrowheads="1"/>
            </p:cNvSpPr>
            <p:nvPr/>
          </p:nvSpPr>
          <p:spPr bwMode="auto">
            <a:xfrm>
              <a:off x="3515" y="3430"/>
              <a:ext cx="409" cy="408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8" name="Rectangle 42"/>
            <p:cNvSpPr>
              <a:spLocks noChangeArrowheads="1"/>
            </p:cNvSpPr>
            <p:nvPr/>
          </p:nvSpPr>
          <p:spPr bwMode="auto">
            <a:xfrm>
              <a:off x="3515" y="3022"/>
              <a:ext cx="409" cy="40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628775"/>
            <a:ext cx="5616575" cy="5334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Гипотенуза  равна 12, катет 8.</a:t>
            </a:r>
          </a:p>
        </p:txBody>
      </p:sp>
      <p:graphicFrame>
        <p:nvGraphicFramePr>
          <p:cNvPr id="24591" name="Object 15">
            <a:hlinkClick r:id="rId4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6227763" y="5381625"/>
          <a:ext cx="1657350" cy="1031875"/>
        </p:xfrm>
        <a:graphic>
          <a:graphicData uri="http://schemas.openxmlformats.org/presentationml/2006/ole">
            <p:oleObj spid="_x0000_s24591" name="Формула" r:id="rId5" imgW="368280" imgH="228600" progId="Equation.3">
              <p:embed/>
            </p:oleObj>
          </a:graphicData>
        </a:graphic>
      </p:graphicFrame>
      <p:grpSp>
        <p:nvGrpSpPr>
          <p:cNvPr id="24588" name="Group 12"/>
          <p:cNvGrpSpPr>
            <a:grpSpLocks/>
          </p:cNvGrpSpPr>
          <p:nvPr/>
        </p:nvGrpSpPr>
        <p:grpSpPr bwMode="auto">
          <a:xfrm>
            <a:off x="2555875" y="2420938"/>
            <a:ext cx="4537075" cy="2762250"/>
            <a:chOff x="1429" y="2341"/>
            <a:chExt cx="2858" cy="1740"/>
          </a:xfrm>
        </p:grpSpPr>
        <p:sp>
          <p:nvSpPr>
            <p:cNvPr id="24581" name="AutoShape 5"/>
            <p:cNvSpPr>
              <a:spLocks noChangeArrowheads="1"/>
            </p:cNvSpPr>
            <p:nvPr/>
          </p:nvSpPr>
          <p:spPr bwMode="auto">
            <a:xfrm>
              <a:off x="1429" y="2341"/>
              <a:ext cx="2858" cy="1361"/>
            </a:xfrm>
            <a:prstGeom prst="rtTriangl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000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2971" y="2795"/>
              <a:ext cx="4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2400" b="1"/>
                <a:t>12</a:t>
              </a: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2562" y="3793"/>
              <a:ext cx="5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8</a:t>
              </a:r>
            </a:p>
          </p:txBody>
        </p:sp>
      </p:grpSp>
      <p:graphicFrame>
        <p:nvGraphicFramePr>
          <p:cNvPr id="24593" name="Object 17">
            <a:hlinkClick r:id="rId6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3779838" y="5408613"/>
          <a:ext cx="1223962" cy="920750"/>
        </p:xfrm>
        <a:graphic>
          <a:graphicData uri="http://schemas.openxmlformats.org/presentationml/2006/ole">
            <p:oleObj spid="_x0000_s24593" name="Формула" r:id="rId7" imgW="304560" imgH="228600" progId="Equation.3">
              <p:embed/>
            </p:oleObj>
          </a:graphicData>
        </a:graphic>
      </p:graphicFrame>
      <p:graphicFrame>
        <p:nvGraphicFramePr>
          <p:cNvPr id="24596" name="Object 20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619250" y="5445125"/>
          <a:ext cx="566738" cy="881063"/>
        </p:xfrm>
        <a:graphic>
          <a:graphicData uri="http://schemas.openxmlformats.org/presentationml/2006/ole">
            <p:oleObj spid="_x0000_s24596" name="Формула" r:id="rId8" imgW="1141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924175"/>
            <a:ext cx="6624637" cy="122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Получи букву</a:t>
            </a:r>
            <a:r>
              <a:rPr lang="ru-RU"/>
              <a:t> </a:t>
            </a:r>
          </a:p>
        </p:txBody>
      </p:sp>
      <p:sp>
        <p:nvSpPr>
          <p:cNvPr id="6861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3708400" y="4581525"/>
            <a:ext cx="1966913" cy="174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</a:t>
            </a:r>
          </a:p>
        </p:txBody>
      </p:sp>
      <p:pic>
        <p:nvPicPr>
          <p:cNvPr id="68613" name="Picture 5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60663" cy="2781300"/>
          </a:xfrm>
          <a:prstGeom prst="rect">
            <a:avLst/>
          </a:prstGeom>
          <a:noFill/>
        </p:spPr>
      </p:pic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492500" y="981075"/>
            <a:ext cx="4824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7200" b="1">
                <a:solidFill>
                  <a:schemeClr val="accent2"/>
                </a:solidFill>
              </a:rPr>
              <a:t>Молодец!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chemeClr val="accent2"/>
                </a:solidFill>
              </a:rPr>
              <a:t>Вычислите площадь данной фигуры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1557338"/>
            <a:ext cx="6130925" cy="5334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Стороны треугольника 12, 14, 10.</a:t>
            </a:r>
          </a:p>
        </p:txBody>
      </p:sp>
      <p:graphicFrame>
        <p:nvGraphicFramePr>
          <p:cNvPr id="50195" name="Object 19">
            <a:hlinkClick r:id="rId3" action="ppaction://hlinksldjump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1258888" y="5445125"/>
          <a:ext cx="1800225" cy="1046163"/>
        </p:xfrm>
        <a:graphic>
          <a:graphicData uri="http://schemas.openxmlformats.org/presentationml/2006/ole">
            <p:oleObj spid="_x0000_s50195" name="Формула" r:id="rId4" imgW="393480" imgH="228600" progId="Equation.3">
              <p:embed/>
            </p:oleObj>
          </a:graphicData>
        </a:graphic>
      </p:graphicFrame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1619250" y="29241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ru-RU" sz="3200"/>
          </a:p>
        </p:txBody>
      </p:sp>
      <p:grpSp>
        <p:nvGrpSpPr>
          <p:cNvPr id="50190" name="Group 14"/>
          <p:cNvGrpSpPr>
            <a:grpSpLocks/>
          </p:cNvGrpSpPr>
          <p:nvPr/>
        </p:nvGrpSpPr>
        <p:grpSpPr bwMode="auto">
          <a:xfrm>
            <a:off x="1692275" y="2420938"/>
            <a:ext cx="5545138" cy="2760662"/>
            <a:chOff x="1111" y="2115"/>
            <a:chExt cx="3493" cy="1739"/>
          </a:xfrm>
        </p:grpSpPr>
        <p:sp>
          <p:nvSpPr>
            <p:cNvPr id="50180" name="Text Box 4"/>
            <p:cNvSpPr txBox="1">
              <a:spLocks noChangeArrowheads="1"/>
            </p:cNvSpPr>
            <p:nvPr/>
          </p:nvSpPr>
          <p:spPr bwMode="auto">
            <a:xfrm>
              <a:off x="1746" y="3475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50181" name="AutoShape 5"/>
            <p:cNvSpPr>
              <a:spLocks noChangeArrowheads="1"/>
            </p:cNvSpPr>
            <p:nvPr/>
          </p:nvSpPr>
          <p:spPr bwMode="auto">
            <a:xfrm>
              <a:off x="2699" y="2704"/>
              <a:ext cx="46" cy="4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2" name="AutoShape 6"/>
            <p:cNvSpPr>
              <a:spLocks noChangeArrowheads="1"/>
            </p:cNvSpPr>
            <p:nvPr/>
          </p:nvSpPr>
          <p:spPr bwMode="auto">
            <a:xfrm>
              <a:off x="1111" y="2115"/>
              <a:ext cx="3493" cy="145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1701" y="2522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/>
                <a:t>12</a:t>
              </a:r>
            </a:p>
          </p:txBody>
        </p:sp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3742" y="2522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/>
                <a:t>10</a:t>
              </a:r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2880" y="356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/>
                <a:t>14</a:t>
              </a:r>
            </a:p>
          </p:txBody>
        </p:sp>
      </p:grpSp>
      <p:graphicFrame>
        <p:nvGraphicFramePr>
          <p:cNvPr id="50197" name="Object 21">
            <a:hlinkClick r:id="rId5" action="ppaction://hlinksldjump"/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3851275" y="5445125"/>
          <a:ext cx="1152525" cy="1008063"/>
        </p:xfrm>
        <a:graphic>
          <a:graphicData uri="http://schemas.openxmlformats.org/presentationml/2006/ole">
            <p:oleObj spid="_x0000_s50197" name="Формула" r:id="rId6" imgW="203040" imgH="177480" progId="Equation.3">
              <p:embed/>
            </p:oleObj>
          </a:graphicData>
        </a:graphic>
      </p:graphicFrame>
      <p:graphicFrame>
        <p:nvGraphicFramePr>
          <p:cNvPr id="50199" name="Object 23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5738813" y="5405438"/>
          <a:ext cx="1730375" cy="1006475"/>
        </p:xfrm>
        <a:graphic>
          <a:graphicData uri="http://schemas.openxmlformats.org/presentationml/2006/ole">
            <p:oleObj spid="_x0000_s50199" name="Формула" r:id="rId7" imgW="393480" imgH="228600" progId="Equation.3">
              <p:embed/>
            </p:oleObj>
          </a:graphicData>
        </a:graphic>
      </p:graphicFrame>
      <p:graphicFrame>
        <p:nvGraphicFramePr>
          <p:cNvPr id="50200" name="Object 2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0200" name="Формула" r:id="rId8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10425" cy="3197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</a:rPr>
              <a:t>Ты не прав.</a:t>
            </a:r>
          </a:p>
          <a:p>
            <a:pPr algn="ctr">
              <a:buFontTx/>
              <a:buNone/>
            </a:pPr>
            <a:r>
              <a:rPr lang="ru-RU" sz="7200" b="1">
                <a:solidFill>
                  <a:schemeClr val="accent2"/>
                </a:solidFill>
                <a:hlinkClick r:id="rId2" action="ppaction://hlinksldjump"/>
              </a:rPr>
              <a:t>Подумай ещё!</a:t>
            </a:r>
            <a:endParaRPr lang="ru-RU" sz="7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CC"/>
      </a:hlink>
      <a:folHlink>
        <a:srgbClr val="6600CC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CC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413</Words>
  <Application>Microsoft Office PowerPoint</Application>
  <PresentationFormat>Экран (4:3)</PresentationFormat>
  <Paragraphs>134</Paragraphs>
  <Slides>38</Slides>
  <Notes>1</Notes>
  <HiddenSlides>22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Arial</vt:lpstr>
      <vt:lpstr>Оформление по умолчанию</vt:lpstr>
      <vt:lpstr>Microsoft Equation 3.0</vt:lpstr>
      <vt:lpstr>Игра «Поле  чудес», для 8 класса</vt:lpstr>
      <vt:lpstr>Слайд 2</vt:lpstr>
      <vt:lpstr>Слайд 3</vt:lpstr>
      <vt:lpstr>Слайд 4</vt:lpstr>
      <vt:lpstr>Вычислите площадь данной фигуры</vt:lpstr>
      <vt:lpstr>Слайд 6</vt:lpstr>
      <vt:lpstr>Слайд 7</vt:lpstr>
      <vt:lpstr>Вычислите площадь данной фигуры</vt:lpstr>
      <vt:lpstr>Слайд 9</vt:lpstr>
      <vt:lpstr>Слайд 10</vt:lpstr>
      <vt:lpstr>Вычислите площадь данной фигуры</vt:lpstr>
      <vt:lpstr>Слайд 12</vt:lpstr>
      <vt:lpstr>Слайд 13</vt:lpstr>
      <vt:lpstr>Вычислите площадь данной фигуры</vt:lpstr>
      <vt:lpstr>Слайд 15</vt:lpstr>
      <vt:lpstr>Слайд 16</vt:lpstr>
      <vt:lpstr>Вычислите площадь данной фигуры</vt:lpstr>
      <vt:lpstr>Слайд 18</vt:lpstr>
      <vt:lpstr>Слайд 19</vt:lpstr>
      <vt:lpstr>Вычислите площадь данной фигуры</vt:lpstr>
      <vt:lpstr>Слайд 21</vt:lpstr>
      <vt:lpstr>Слайд 22</vt:lpstr>
      <vt:lpstr>Вычислите площадь данной фигуры</vt:lpstr>
      <vt:lpstr>Слайд 24</vt:lpstr>
      <vt:lpstr>Слайд 25</vt:lpstr>
      <vt:lpstr>Вычислите площадь данной фигуры</vt:lpstr>
      <vt:lpstr>Слайд 27</vt:lpstr>
      <vt:lpstr>Слайд 28</vt:lpstr>
      <vt:lpstr>Вычислите площадь данной фигуры</vt:lpstr>
      <vt:lpstr>Слайд 30</vt:lpstr>
      <vt:lpstr>Слайд 31</vt:lpstr>
      <vt:lpstr>Вычислите площадь данной фигуры</vt:lpstr>
      <vt:lpstr>Слайд 33</vt:lpstr>
      <vt:lpstr>Слайд 34</vt:lpstr>
      <vt:lpstr>Вычислите площадь данной фигуры</vt:lpstr>
      <vt:lpstr>Слайд 36</vt:lpstr>
      <vt:lpstr>Слайд 37</vt:lpstr>
      <vt:lpstr>Молодец, теперь собери все свои буквы.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  чудес</dc:title>
  <dc:creator>В.С.</dc:creator>
  <cp:lastModifiedBy>XTreme</cp:lastModifiedBy>
  <cp:revision>20</cp:revision>
  <dcterms:created xsi:type="dcterms:W3CDTF">2006-02-07T07:03:38Z</dcterms:created>
  <dcterms:modified xsi:type="dcterms:W3CDTF">2008-11-29T16:03:24Z</dcterms:modified>
</cp:coreProperties>
</file>