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6" r:id="rId6"/>
    <p:sldId id="259" r:id="rId7"/>
    <p:sldId id="267" r:id="rId8"/>
    <p:sldId id="260" r:id="rId9"/>
    <p:sldId id="268" r:id="rId10"/>
    <p:sldId id="261" r:id="rId11"/>
    <p:sldId id="269" r:id="rId12"/>
    <p:sldId id="270" r:id="rId13"/>
    <p:sldId id="263" r:id="rId14"/>
    <p:sldId id="264"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2345" initials="1"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3A0072BC-BF06-4CFC-9A46-4799E25005F7}" type="datetimeFigureOut">
              <a:rPr lang="ru-RU" smtClean="0"/>
              <a:pPr/>
              <a:t>28.10.2013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66F026B-352B-4DDD-B11B-69B34A3B525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3A0072BC-BF06-4CFC-9A46-4799E25005F7}" type="datetimeFigureOut">
              <a:rPr lang="ru-RU" smtClean="0"/>
              <a:pPr/>
              <a:t>28.10.2013</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66F026B-352B-4DDD-B11B-69B34A3B525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27.jpeg"/><Relationship Id="rId5" Type="http://schemas.openxmlformats.org/officeDocument/2006/relationships/image" Target="../media/image26.jpeg"/><Relationship Id="rId10" Type="http://schemas.openxmlformats.org/officeDocument/2006/relationships/image" Target="../media/image31.jpeg"/><Relationship Id="rId4" Type="http://schemas.openxmlformats.org/officeDocument/2006/relationships/image" Target="../media/image25.jpeg"/><Relationship Id="rId9" Type="http://schemas.openxmlformats.org/officeDocument/2006/relationships/image" Target="../media/image3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
            </a:r>
            <a:br>
              <a:rPr lang="ru-RU" b="1" dirty="0" smtClean="0"/>
            </a:br>
            <a:endParaRPr lang="ru-RU" dirty="0"/>
          </a:p>
        </p:txBody>
      </p:sp>
      <p:sp>
        <p:nvSpPr>
          <p:cNvPr id="3" name="Подзаголовок 2"/>
          <p:cNvSpPr>
            <a:spLocks noGrp="1"/>
          </p:cNvSpPr>
          <p:nvPr>
            <p:ph type="subTitle" idx="1"/>
          </p:nvPr>
        </p:nvSpPr>
        <p:spPr>
          <a:xfrm>
            <a:off x="0" y="5105400"/>
            <a:ext cx="6400800" cy="1752600"/>
          </a:xfrm>
        </p:spPr>
        <p:txBody>
          <a:bodyPr>
            <a:normAutofit/>
          </a:bodyPr>
          <a:lstStyle/>
          <a:p>
            <a:pPr algn="l"/>
            <a:r>
              <a:rPr lang="ru-RU" sz="2400" i="1" dirty="0" smtClean="0">
                <a:solidFill>
                  <a:srgbClr val="0070C0"/>
                </a:solidFill>
              </a:rPr>
              <a:t>Презентацию подготовила</a:t>
            </a:r>
          </a:p>
          <a:p>
            <a:pPr algn="l"/>
            <a:r>
              <a:rPr lang="ru-RU" sz="2400" i="1" dirty="0" smtClean="0">
                <a:solidFill>
                  <a:srgbClr val="0070C0"/>
                </a:solidFill>
              </a:rPr>
              <a:t>учитель математики</a:t>
            </a:r>
          </a:p>
          <a:p>
            <a:pPr algn="l"/>
            <a:r>
              <a:rPr lang="ru-RU" sz="2400" i="1" dirty="0" smtClean="0">
                <a:solidFill>
                  <a:srgbClr val="0070C0"/>
                </a:solidFill>
              </a:rPr>
              <a:t>Серебрянская Л. А. </a:t>
            </a:r>
            <a:endParaRPr lang="ru-RU" sz="2400" i="1" dirty="0">
              <a:solidFill>
                <a:srgbClr val="0070C0"/>
              </a:solidFill>
            </a:endParaRPr>
          </a:p>
        </p:txBody>
      </p:sp>
      <p:sp>
        <p:nvSpPr>
          <p:cNvPr id="4" name="Прямоугольник 3"/>
          <p:cNvSpPr/>
          <p:nvPr/>
        </p:nvSpPr>
        <p:spPr>
          <a:xfrm>
            <a:off x="285720" y="1142984"/>
            <a:ext cx="8414484" cy="255454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8000" b="1" i="1" cap="all" spc="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Повторение </a:t>
            </a:r>
          </a:p>
          <a:p>
            <a:pPr algn="ctr"/>
            <a:r>
              <a:rPr lang="ru-RU" sz="8000" b="1" i="1" cap="all" spc="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планиметрии</a:t>
            </a:r>
            <a:endParaRPr lang="ru-RU" sz="8000" b="1" i="1" cap="all" spc="0" dirty="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FF0000"/>
                </a:solidFill>
              </a:rPr>
              <a:t>Окружность</a:t>
            </a:r>
            <a:endParaRPr lang="ru-RU" i="1" dirty="0">
              <a:solidFill>
                <a:srgbClr val="FF0000"/>
              </a:solidFill>
            </a:endParaRPr>
          </a:p>
        </p:txBody>
      </p:sp>
      <p:sp>
        <p:nvSpPr>
          <p:cNvPr id="3" name="Содержимое 2"/>
          <p:cNvSpPr>
            <a:spLocks noGrp="1"/>
          </p:cNvSpPr>
          <p:nvPr>
            <p:ph idx="1"/>
          </p:nvPr>
        </p:nvSpPr>
        <p:spPr/>
        <p:txBody>
          <a:bodyPr/>
          <a:lstStyle/>
          <a:p>
            <a:pPr>
              <a:buNone/>
            </a:pPr>
            <a:r>
              <a:rPr lang="ru-RU" b="1" dirty="0" smtClean="0">
                <a:solidFill>
                  <a:srgbClr val="0070C0"/>
                </a:solidFill>
              </a:rPr>
              <a:t>   Окружность </a:t>
            </a:r>
            <a:r>
              <a:rPr lang="ru-RU" dirty="0" smtClean="0">
                <a:solidFill>
                  <a:srgbClr val="0070C0"/>
                </a:solidFill>
              </a:rPr>
              <a:t>— замкнутая плоская кривая, все точки которой одинаково удалены от данной точки (центра окружности), лежащей в той же плоскости, что и кривая</a:t>
            </a:r>
            <a:r>
              <a:rPr lang="ru-RU" dirty="0" smtClean="0"/>
              <a:t>.</a:t>
            </a:r>
            <a:endParaRPr lang="ru-RU" b="1" dirty="0"/>
          </a:p>
        </p:txBody>
      </p:sp>
      <p:sp>
        <p:nvSpPr>
          <p:cNvPr id="4" name="Овал 3"/>
          <p:cNvSpPr/>
          <p:nvPr/>
        </p:nvSpPr>
        <p:spPr>
          <a:xfrm>
            <a:off x="2786050" y="3786190"/>
            <a:ext cx="2500330" cy="25003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5" name="Овал 4"/>
          <p:cNvSpPr/>
          <p:nvPr/>
        </p:nvSpPr>
        <p:spPr>
          <a:xfrm>
            <a:off x="4000496" y="4929198"/>
            <a:ext cx="142876" cy="14287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ОКРУЖНОСТЬ</a:t>
            </a:r>
            <a:endParaRPr lang="ru-RU" dirty="0"/>
          </a:p>
        </p:txBody>
      </p:sp>
      <p:pic>
        <p:nvPicPr>
          <p:cNvPr id="25602" name="Picture 2" descr="http://www.pm298.ru/Math/f188.JPG"/>
          <p:cNvPicPr>
            <a:picLocks noChangeAspect="1" noChangeArrowheads="1"/>
          </p:cNvPicPr>
          <p:nvPr/>
        </p:nvPicPr>
        <p:blipFill>
          <a:blip r:embed="rId2">
            <a:clrChange>
              <a:clrFrom>
                <a:srgbClr val="FFFFFF"/>
              </a:clrFrom>
              <a:clrTo>
                <a:srgbClr val="FFFFFF">
                  <a:alpha val="0"/>
                </a:srgbClr>
              </a:clrTo>
            </a:clrChange>
          </a:blip>
          <a:srcRect r="59499" b="14691"/>
          <a:stretch>
            <a:fillRect/>
          </a:stretch>
        </p:blipFill>
        <p:spPr bwMode="auto">
          <a:xfrm>
            <a:off x="214282" y="857232"/>
            <a:ext cx="2250297" cy="2000264"/>
          </a:xfrm>
          <a:prstGeom prst="rect">
            <a:avLst/>
          </a:prstGeom>
          <a:noFill/>
        </p:spPr>
      </p:pic>
      <p:sp>
        <p:nvSpPr>
          <p:cNvPr id="5" name="Прямоугольник 4"/>
          <p:cNvSpPr/>
          <p:nvPr/>
        </p:nvSpPr>
        <p:spPr>
          <a:xfrm>
            <a:off x="2571736" y="1285860"/>
            <a:ext cx="3712298" cy="400110"/>
          </a:xfrm>
          <a:prstGeom prst="rect">
            <a:avLst/>
          </a:prstGeom>
        </p:spPr>
        <p:txBody>
          <a:bodyPr wrap="none">
            <a:spAutoFit/>
          </a:bodyPr>
          <a:lstStyle/>
          <a:p>
            <a:r>
              <a:rPr lang="ru-RU" sz="2000" i="1" dirty="0" smtClean="0"/>
              <a:t>Углы, вписанные в окружность:</a:t>
            </a:r>
            <a:endParaRPr lang="ru-RU" sz="2000" i="1" dirty="0"/>
          </a:p>
        </p:txBody>
      </p:sp>
      <p:pic>
        <p:nvPicPr>
          <p:cNvPr id="25604" name="Picture 4" descr="http://www.pm298.ru/Math/f174.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82448" y="1714488"/>
            <a:ext cx="3961552" cy="571504"/>
          </a:xfrm>
          <a:prstGeom prst="rect">
            <a:avLst/>
          </a:prstGeom>
          <a:noFill/>
        </p:spPr>
      </p:pic>
      <p:pic>
        <p:nvPicPr>
          <p:cNvPr id="25606" name="Picture 6" descr="http://www.pm298.ru/Math/f188.JPG"/>
          <p:cNvPicPr>
            <a:picLocks noChangeAspect="1" noChangeArrowheads="1"/>
          </p:cNvPicPr>
          <p:nvPr/>
        </p:nvPicPr>
        <p:blipFill>
          <a:blip r:embed="rId2">
            <a:clrChange>
              <a:clrFrom>
                <a:srgbClr val="FFFFFF"/>
              </a:clrFrom>
              <a:clrTo>
                <a:srgbClr val="FFFFFF">
                  <a:alpha val="0"/>
                </a:srgbClr>
              </a:clrTo>
            </a:clrChange>
          </a:blip>
          <a:srcRect l="57000" b="14691"/>
          <a:stretch>
            <a:fillRect/>
          </a:stretch>
        </p:blipFill>
        <p:spPr bwMode="auto">
          <a:xfrm>
            <a:off x="428596" y="2928934"/>
            <a:ext cx="1928826" cy="1614858"/>
          </a:xfrm>
          <a:prstGeom prst="rect">
            <a:avLst/>
          </a:prstGeom>
          <a:noFill/>
        </p:spPr>
      </p:pic>
      <p:sp>
        <p:nvSpPr>
          <p:cNvPr id="8" name="Прямоугольник 7"/>
          <p:cNvSpPr/>
          <p:nvPr/>
        </p:nvSpPr>
        <p:spPr>
          <a:xfrm>
            <a:off x="2714612" y="3143248"/>
            <a:ext cx="1960280" cy="400110"/>
          </a:xfrm>
          <a:prstGeom prst="rect">
            <a:avLst/>
          </a:prstGeom>
        </p:spPr>
        <p:txBody>
          <a:bodyPr wrap="none">
            <a:spAutoFit/>
          </a:bodyPr>
          <a:lstStyle/>
          <a:p>
            <a:r>
              <a:rPr lang="ru-RU" sz="2000" i="1" dirty="0" smtClean="0"/>
              <a:t>Свойства хорд: </a:t>
            </a:r>
            <a:endParaRPr lang="ru-RU" sz="2000" i="1" dirty="0"/>
          </a:p>
        </p:txBody>
      </p:sp>
      <p:pic>
        <p:nvPicPr>
          <p:cNvPr id="25608" name="Picture 8" descr="http://www.pm298.ru/Math/f175.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714876" y="3286124"/>
            <a:ext cx="3958856" cy="357190"/>
          </a:xfrm>
          <a:prstGeom prst="rect">
            <a:avLst/>
          </a:prstGeom>
          <a:noFill/>
        </p:spPr>
      </p:pic>
      <p:pic>
        <p:nvPicPr>
          <p:cNvPr id="25610" name="Picture 10" descr="http://www.pm298.ru/Math/f189.JPG"/>
          <p:cNvPicPr>
            <a:picLocks noChangeAspect="1" noChangeArrowheads="1"/>
          </p:cNvPicPr>
          <p:nvPr/>
        </p:nvPicPr>
        <p:blipFill>
          <a:blip r:embed="rId5">
            <a:clrChange>
              <a:clrFrom>
                <a:srgbClr val="FFFFFF"/>
              </a:clrFrom>
              <a:clrTo>
                <a:srgbClr val="FFFFFF">
                  <a:alpha val="0"/>
                </a:srgbClr>
              </a:clrTo>
            </a:clrChange>
          </a:blip>
          <a:srcRect b="12790"/>
          <a:stretch>
            <a:fillRect/>
          </a:stretch>
        </p:blipFill>
        <p:spPr bwMode="auto">
          <a:xfrm>
            <a:off x="357158" y="4714884"/>
            <a:ext cx="2762250" cy="1785950"/>
          </a:xfrm>
          <a:prstGeom prst="rect">
            <a:avLst/>
          </a:prstGeom>
          <a:noFill/>
        </p:spPr>
      </p:pic>
      <p:sp>
        <p:nvSpPr>
          <p:cNvPr id="11" name="Прямоугольник 10"/>
          <p:cNvSpPr/>
          <p:nvPr/>
        </p:nvSpPr>
        <p:spPr>
          <a:xfrm>
            <a:off x="2714612" y="5072074"/>
            <a:ext cx="2278957" cy="400110"/>
          </a:xfrm>
          <a:prstGeom prst="rect">
            <a:avLst/>
          </a:prstGeom>
        </p:spPr>
        <p:txBody>
          <a:bodyPr wrap="none">
            <a:spAutoFit/>
          </a:bodyPr>
          <a:lstStyle/>
          <a:p>
            <a:r>
              <a:rPr lang="ru-RU" sz="2000" i="1" dirty="0" smtClean="0"/>
              <a:t>Свойства секущих:</a:t>
            </a:r>
            <a:endParaRPr lang="ru-RU" sz="2000" i="1" dirty="0"/>
          </a:p>
        </p:txBody>
      </p:sp>
      <p:pic>
        <p:nvPicPr>
          <p:cNvPr id="25612" name="Picture 12" descr="http://www.pm298.ru/Math/f176.JPG"/>
          <p:cNvPicPr>
            <a:picLocks noChangeAspect="1" noChangeArrowheads="1"/>
          </p:cNvPicPr>
          <p:nvPr/>
        </p:nvPicPr>
        <p:blipFill>
          <a:blip r:embed="rId6">
            <a:clrChange>
              <a:clrFrom>
                <a:srgbClr val="E9E9E9"/>
              </a:clrFrom>
              <a:clrTo>
                <a:srgbClr val="E9E9E9">
                  <a:alpha val="0"/>
                </a:srgbClr>
              </a:clrTo>
            </a:clrChange>
          </a:blip>
          <a:srcRect/>
          <a:stretch>
            <a:fillRect/>
          </a:stretch>
        </p:blipFill>
        <p:spPr bwMode="auto">
          <a:xfrm>
            <a:off x="5000628" y="5072074"/>
            <a:ext cx="3000396" cy="37302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7650" name="Picture 2" descr="http://www.pm298.ru/Math/f177.JPG"/>
          <p:cNvPicPr>
            <a:picLocks noChangeAspect="1" noChangeArrowheads="1"/>
          </p:cNvPicPr>
          <p:nvPr/>
        </p:nvPicPr>
        <p:blipFill>
          <a:blip r:embed="rId2">
            <a:clrChange>
              <a:clrFrom>
                <a:srgbClr val="FAF9F9"/>
              </a:clrFrom>
              <a:clrTo>
                <a:srgbClr val="FAF9F9">
                  <a:alpha val="0"/>
                </a:srgbClr>
              </a:clrTo>
            </a:clrChange>
          </a:blip>
          <a:srcRect/>
          <a:stretch>
            <a:fillRect/>
          </a:stretch>
        </p:blipFill>
        <p:spPr bwMode="auto">
          <a:xfrm>
            <a:off x="3071802" y="2071678"/>
            <a:ext cx="1296593" cy="261938"/>
          </a:xfrm>
          <a:prstGeom prst="rect">
            <a:avLst/>
          </a:prstGeom>
          <a:noFill/>
        </p:spPr>
      </p:pic>
      <p:sp>
        <p:nvSpPr>
          <p:cNvPr id="5" name="Прямоугольник 4"/>
          <p:cNvSpPr/>
          <p:nvPr/>
        </p:nvSpPr>
        <p:spPr>
          <a:xfrm>
            <a:off x="0" y="1928802"/>
            <a:ext cx="2798651" cy="461665"/>
          </a:xfrm>
          <a:prstGeom prst="rect">
            <a:avLst/>
          </a:prstGeom>
        </p:spPr>
        <p:txBody>
          <a:bodyPr wrap="none">
            <a:spAutoFit/>
          </a:bodyPr>
          <a:lstStyle/>
          <a:p>
            <a:r>
              <a:rPr lang="ru-RU" sz="2400" i="1" dirty="0" smtClean="0"/>
              <a:t>Длина окружности</a:t>
            </a:r>
            <a:r>
              <a:rPr lang="ru-RU" dirty="0" smtClean="0"/>
              <a:t>:</a:t>
            </a:r>
            <a:endParaRPr lang="ru-RU" dirty="0"/>
          </a:p>
        </p:txBody>
      </p:sp>
      <p:sp>
        <p:nvSpPr>
          <p:cNvPr id="27653" name="Rectangle 5"/>
          <p:cNvSpPr>
            <a:spLocks noChangeArrowheads="1"/>
          </p:cNvSpPr>
          <p:nvPr/>
        </p:nvSpPr>
        <p:spPr bwMode="auto">
          <a:xfrm>
            <a:off x="0" y="2571745"/>
            <a:ext cx="357186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ea typeface="Adobe Fan Heiti Std B" pitchFamily="34" charset="-128"/>
                <a:cs typeface="Times New Roman" pitchFamily="18" charset="0"/>
              </a:rPr>
              <a:t>Длина дуги в   </a:t>
            </a:r>
            <a:r>
              <a:rPr kumimoji="0" lang="ru-RU" sz="1050" b="0" i="1" u="none" strike="noStrike" cap="none" normalizeH="0" baseline="0" dirty="0" smtClean="0">
                <a:ln>
                  <a:noFill/>
                </a:ln>
                <a:solidFill>
                  <a:schemeClr val="tx1"/>
                </a:solidFill>
                <a:effectLst/>
                <a:latin typeface="Times New Roman" pitchFamily="18" charset="0"/>
                <a:ea typeface="Adobe Fan Heiti Std B" pitchFamily="34" charset="-128"/>
                <a:cs typeface="Times New Roman" pitchFamily="18" charset="0"/>
              </a:rPr>
              <a:t> </a:t>
            </a:r>
            <a:r>
              <a:rPr kumimoji="0" lang="ru-RU" sz="2400" b="0" i="1" u="none" strike="noStrike" cap="none" normalizeH="0" baseline="0" dirty="0" smtClean="0">
                <a:ln>
                  <a:noFill/>
                </a:ln>
                <a:solidFill>
                  <a:schemeClr val="tx1"/>
                </a:solidFill>
                <a:effectLst/>
                <a:latin typeface="Times New Roman" pitchFamily="18" charset="0"/>
                <a:ea typeface="Adobe Fan Heiti Std B" pitchFamily="34" charset="-128"/>
                <a:cs typeface="Times New Roman" pitchFamily="18" charset="0"/>
              </a:rPr>
              <a:t>радиан</a:t>
            </a:r>
            <a:r>
              <a:rPr kumimoji="0" lang="ru-RU" sz="2400" b="0" i="1" u="none" strike="noStrike" cap="none" normalizeH="0" baseline="0" dirty="0" smtClean="0">
                <a:ln>
                  <a:noFill/>
                </a:ln>
                <a:solidFill>
                  <a:schemeClr val="tx1"/>
                </a:solidFill>
                <a:effectLst/>
                <a:latin typeface="Arial" charset="0"/>
                <a:cs typeface="Arial" charset="0"/>
              </a:rPr>
              <a:t>:   </a:t>
            </a:r>
            <a:r>
              <a:rPr kumimoji="0" lang="ru-RU" sz="1600" b="0" i="1" u="none" strike="noStrike" cap="none" normalizeH="0" baseline="0" dirty="0" smtClean="0">
                <a:ln>
                  <a:noFill/>
                </a:ln>
                <a:solidFill>
                  <a:schemeClr val="tx1"/>
                </a:solidFill>
                <a:effectLst/>
                <a:latin typeface="Arial" charset="0"/>
                <a:cs typeface="Arial" charset="0"/>
              </a:rPr>
              <a:t> </a:t>
            </a:r>
            <a:endParaRPr kumimoji="0" lang="ru-RU" sz="2400" b="0" i="1" u="none" strike="noStrike" cap="none" normalizeH="0" baseline="0" dirty="0" smtClean="0">
              <a:ln>
                <a:noFill/>
              </a:ln>
              <a:solidFill>
                <a:schemeClr val="tx1"/>
              </a:solidFill>
              <a:effectLst/>
              <a:latin typeface="Arial" charset="0"/>
              <a:cs typeface="Arial" charset="0"/>
            </a:endParaRPr>
          </a:p>
        </p:txBody>
      </p:sp>
      <p:pic>
        <p:nvPicPr>
          <p:cNvPr id="27654" name="Picture 6" descr="http://www.pm298.ru/Math/f182.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43042" y="2714620"/>
            <a:ext cx="370585" cy="348785"/>
          </a:xfrm>
          <a:prstGeom prst="rect">
            <a:avLst/>
          </a:prstGeom>
          <a:noFill/>
        </p:spPr>
      </p:pic>
      <p:pic>
        <p:nvPicPr>
          <p:cNvPr id="27655" name="Picture 7" descr="http://www.pm298.ru/Math/f178.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14678" y="2643182"/>
            <a:ext cx="875116" cy="357190"/>
          </a:xfrm>
          <a:prstGeom prst="rect">
            <a:avLst/>
          </a:prstGeom>
          <a:noFill/>
        </p:spPr>
      </p:pic>
      <p:sp>
        <p:nvSpPr>
          <p:cNvPr id="27656" name="Rectangle 8"/>
          <p:cNvSpPr>
            <a:spLocks noChangeArrowheads="1"/>
          </p:cNvSpPr>
          <p:nvPr/>
        </p:nvSpPr>
        <p:spPr bwMode="auto">
          <a:xfrm>
            <a:off x="0" y="3214686"/>
            <a:ext cx="269496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cs typeface="Times New Roman" pitchFamily="18" charset="0"/>
              </a:rPr>
              <a:t>Длина дуги в     :    </a:t>
            </a:r>
          </a:p>
        </p:txBody>
      </p:sp>
      <p:pic>
        <p:nvPicPr>
          <p:cNvPr id="27657" name="Picture 9" descr="http://www.pm298.ru/Math/f179.JPG"/>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14480" y="3357562"/>
            <a:ext cx="372720" cy="357190"/>
          </a:xfrm>
          <a:prstGeom prst="rect">
            <a:avLst/>
          </a:prstGeom>
          <a:noFill/>
        </p:spPr>
      </p:pic>
      <p:pic>
        <p:nvPicPr>
          <p:cNvPr id="27658" name="Picture 10" descr="http://www.pm298.ru/Math/f180.JPG"/>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857488" y="3357562"/>
            <a:ext cx="1428760" cy="372720"/>
          </a:xfrm>
          <a:prstGeom prst="rect">
            <a:avLst/>
          </a:prstGeom>
          <a:noFill/>
        </p:spPr>
      </p:pic>
      <p:sp>
        <p:nvSpPr>
          <p:cNvPr id="27659" name="Rectangle 11"/>
          <p:cNvSpPr>
            <a:spLocks noChangeArrowheads="1"/>
          </p:cNvSpPr>
          <p:nvPr/>
        </p:nvSpPr>
        <p:spPr bwMode="auto">
          <a:xfrm>
            <a:off x="0" y="3786190"/>
            <a:ext cx="257230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cs typeface="Times New Roman" pitchFamily="18" charset="0"/>
              </a:rPr>
              <a:t>Площадь круга:    </a:t>
            </a:r>
          </a:p>
        </p:txBody>
      </p:sp>
      <p:pic>
        <p:nvPicPr>
          <p:cNvPr id="27660" name="Picture 12" descr="http://www.pm298.ru/Math/f181.JPG"/>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643174" y="3929066"/>
            <a:ext cx="1845482" cy="357190"/>
          </a:xfrm>
          <a:prstGeom prst="rect">
            <a:avLst/>
          </a:prstGeom>
          <a:noFill/>
        </p:spPr>
      </p:pic>
      <p:sp>
        <p:nvSpPr>
          <p:cNvPr id="27661" name="Rectangle 13"/>
          <p:cNvSpPr>
            <a:spLocks noChangeArrowheads="1"/>
          </p:cNvSpPr>
          <p:nvPr/>
        </p:nvSpPr>
        <p:spPr bwMode="auto">
          <a:xfrm>
            <a:off x="0" y="4143380"/>
            <a:ext cx="4410375"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cs typeface="Times New Roman" pitchFamily="18" charset="0"/>
              </a:rPr>
              <a:t>Площадь сектора в    радиан:    </a:t>
            </a:r>
          </a:p>
        </p:txBody>
      </p:sp>
      <p:pic>
        <p:nvPicPr>
          <p:cNvPr id="27662" name="Picture 14" descr="http://www.pm298.ru/Math/f182.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4612" y="4572008"/>
            <a:ext cx="313731" cy="295276"/>
          </a:xfrm>
          <a:prstGeom prst="rect">
            <a:avLst/>
          </a:prstGeom>
          <a:noFill/>
        </p:spPr>
      </p:pic>
      <p:pic>
        <p:nvPicPr>
          <p:cNvPr id="27663" name="Picture 15" descr="http://www.pm298.ru/Math/f183.JPG"/>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071934" y="4429132"/>
            <a:ext cx="1492260" cy="428628"/>
          </a:xfrm>
          <a:prstGeom prst="rect">
            <a:avLst/>
          </a:prstGeom>
          <a:noFill/>
        </p:spPr>
      </p:pic>
      <p:sp>
        <p:nvSpPr>
          <p:cNvPr id="27664" name="Rectangle 16"/>
          <p:cNvSpPr>
            <a:spLocks noChangeArrowheads="1"/>
          </p:cNvSpPr>
          <p:nvPr/>
        </p:nvSpPr>
        <p:spPr bwMode="auto">
          <a:xfrm>
            <a:off x="0" y="5072074"/>
            <a:ext cx="341010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cs typeface="Times New Roman" pitchFamily="18" charset="0"/>
              </a:rPr>
              <a:t>Площадь сектора в   :    </a:t>
            </a:r>
          </a:p>
        </p:txBody>
      </p:sp>
      <p:pic>
        <p:nvPicPr>
          <p:cNvPr id="27665" name="Picture 17" descr="http://www.pm298.ru/Math/f179.JPG"/>
          <p:cNvPicPr>
            <a:picLocks noChangeAspect="1" noChangeArrowheads="1"/>
          </p:cNvPicPr>
          <p:nvPr/>
        </p:nvPicPr>
        <p:blipFill>
          <a:blip r:embed="rId5"/>
          <a:srcRect/>
          <a:stretch>
            <a:fillRect/>
          </a:stretch>
        </p:blipFill>
        <p:spPr bwMode="auto">
          <a:xfrm>
            <a:off x="2714612" y="5214950"/>
            <a:ext cx="228600" cy="219075"/>
          </a:xfrm>
          <a:prstGeom prst="rect">
            <a:avLst/>
          </a:prstGeom>
          <a:noFill/>
        </p:spPr>
      </p:pic>
      <p:pic>
        <p:nvPicPr>
          <p:cNvPr id="27666" name="Picture 18" descr="http://www.pm298.ru/Math/f184.JPG"/>
          <p:cNvPicPr>
            <a:picLocks noChangeAspect="1" noChangeArrowheads="1"/>
          </p:cNvPicPr>
          <p:nvPr/>
        </p:nvPicPr>
        <p:blipFill>
          <a:blip r:embed="rId9"/>
          <a:srcRect/>
          <a:stretch>
            <a:fillRect/>
          </a:stretch>
        </p:blipFill>
        <p:spPr bwMode="auto">
          <a:xfrm>
            <a:off x="3214678" y="5143512"/>
            <a:ext cx="1936764" cy="428628"/>
          </a:xfrm>
          <a:prstGeom prst="rect">
            <a:avLst/>
          </a:prstGeom>
          <a:noFill/>
        </p:spPr>
      </p:pic>
      <p:sp>
        <p:nvSpPr>
          <p:cNvPr id="27667" name="Rectangle 19"/>
          <p:cNvSpPr>
            <a:spLocks noChangeArrowheads="1"/>
          </p:cNvSpPr>
          <p:nvPr/>
        </p:nvSpPr>
        <p:spPr bwMode="auto">
          <a:xfrm>
            <a:off x="0" y="5572140"/>
            <a:ext cx="4212948" cy="11079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cs typeface="Times New Roman" pitchFamily="18" charset="0"/>
              </a:rPr>
              <a:t>Площадь кругового сегмента,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cs typeface="Times New Roman" pitchFamily="18" charset="0"/>
              </a:rPr>
              <a:t>содержащего дугу в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  </a:t>
            </a:r>
            <a:endParaRPr kumimoji="0" lang="ru-RU" sz="3000" b="0" i="0" u="none" strike="noStrike" cap="none" normalizeH="0" baseline="0" dirty="0" smtClean="0">
              <a:ln>
                <a:noFill/>
              </a:ln>
              <a:solidFill>
                <a:schemeClr val="tx1"/>
              </a:solidFill>
              <a:effectLst/>
              <a:latin typeface="Arial" charset="0"/>
              <a:cs typeface="Arial" charset="0"/>
            </a:endParaRPr>
          </a:p>
        </p:txBody>
      </p:sp>
      <p:pic>
        <p:nvPicPr>
          <p:cNvPr id="27668" name="Picture 20" descr="http://www.pm298.ru/Math/f179.JPG"/>
          <p:cNvPicPr>
            <a:picLocks noChangeAspect="1" noChangeArrowheads="1"/>
          </p:cNvPicPr>
          <p:nvPr/>
        </p:nvPicPr>
        <p:blipFill>
          <a:blip r:embed="rId5">
            <a:clrChange>
              <a:clrFrom>
                <a:srgbClr val="F6F5F5"/>
              </a:clrFrom>
              <a:clrTo>
                <a:srgbClr val="F6F5F5">
                  <a:alpha val="0"/>
                </a:srgbClr>
              </a:clrTo>
            </a:clrChange>
          </a:blip>
          <a:srcRect/>
          <a:stretch>
            <a:fillRect/>
          </a:stretch>
        </p:blipFill>
        <p:spPr bwMode="auto">
          <a:xfrm>
            <a:off x="2714612" y="6143644"/>
            <a:ext cx="228600" cy="219075"/>
          </a:xfrm>
          <a:prstGeom prst="rect">
            <a:avLst/>
          </a:prstGeom>
          <a:noFill/>
        </p:spPr>
      </p:pic>
      <p:pic>
        <p:nvPicPr>
          <p:cNvPr id="27669" name="Picture 21" descr="http://www.pm298.ru/Math/f185.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286116" y="5929330"/>
            <a:ext cx="2276015" cy="642942"/>
          </a:xfrm>
          <a:prstGeom prst="rect">
            <a:avLst/>
          </a:prstGeom>
          <a:noFill/>
        </p:spPr>
      </p:pic>
      <p:sp>
        <p:nvSpPr>
          <p:cNvPr id="24" name="Овал 23"/>
          <p:cNvSpPr/>
          <p:nvPr/>
        </p:nvSpPr>
        <p:spPr>
          <a:xfrm>
            <a:off x="5500694" y="1214422"/>
            <a:ext cx="2500330" cy="250033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25" name="Овал 24"/>
          <p:cNvSpPr/>
          <p:nvPr/>
        </p:nvSpPr>
        <p:spPr>
          <a:xfrm>
            <a:off x="6715140" y="2428868"/>
            <a:ext cx="142876" cy="14287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cxnSp>
        <p:nvCxnSpPr>
          <p:cNvPr id="27" name="Прямая соединительная линия 26"/>
          <p:cNvCxnSpPr>
            <a:stCxn id="24" idx="2"/>
            <a:endCxn id="24" idx="6"/>
          </p:cNvCxnSpPr>
          <p:nvPr/>
        </p:nvCxnSpPr>
        <p:spPr>
          <a:xfrm rot="10800000" flipH="1">
            <a:off x="5500694" y="2464587"/>
            <a:ext cx="250033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FF0000"/>
                </a:solidFill>
              </a:rPr>
              <a:t>Многоугольник</a:t>
            </a:r>
            <a:endParaRPr lang="ru-RU" i="1" dirty="0">
              <a:solidFill>
                <a:srgbClr val="FF0000"/>
              </a:solidFill>
            </a:endParaRPr>
          </a:p>
        </p:txBody>
      </p:sp>
      <p:sp>
        <p:nvSpPr>
          <p:cNvPr id="3" name="Содержимое 2"/>
          <p:cNvSpPr>
            <a:spLocks noGrp="1"/>
          </p:cNvSpPr>
          <p:nvPr>
            <p:ph idx="1"/>
          </p:nvPr>
        </p:nvSpPr>
        <p:spPr/>
        <p:txBody>
          <a:bodyPr/>
          <a:lstStyle/>
          <a:p>
            <a:pPr>
              <a:buNone/>
            </a:pPr>
            <a:r>
              <a:rPr lang="ru-RU" sz="2000" b="1" dirty="0" smtClean="0">
                <a:solidFill>
                  <a:srgbClr val="0070C0"/>
                </a:solidFill>
              </a:rPr>
              <a:t>   Многоугольник </a:t>
            </a:r>
            <a:r>
              <a:rPr lang="ru-RU" sz="2000" dirty="0" smtClean="0">
                <a:solidFill>
                  <a:srgbClr val="0070C0"/>
                </a:solidFill>
              </a:rPr>
              <a:t>— это геометрическая фигура, обычно определяется как замкнутая ломаная без самопересечений, однако иногда самопересечения допускаются. Иногда многоугольник определяется как замкнутая область плоскости ограниченная замкнутой ломаной без самопересечений. Вершины ломаной называются </a:t>
            </a:r>
            <a:r>
              <a:rPr lang="ru-RU" sz="2000" i="1" dirty="0" smtClean="0">
                <a:solidFill>
                  <a:srgbClr val="0070C0"/>
                </a:solidFill>
              </a:rPr>
              <a:t>вершинами </a:t>
            </a:r>
            <a:r>
              <a:rPr lang="ru-RU" sz="2000" dirty="0" smtClean="0">
                <a:solidFill>
                  <a:srgbClr val="0070C0"/>
                </a:solidFill>
              </a:rPr>
              <a:t>многоугольника, а отрезки — </a:t>
            </a:r>
            <a:r>
              <a:rPr lang="ru-RU" sz="2000" i="1" dirty="0" smtClean="0">
                <a:solidFill>
                  <a:srgbClr val="0070C0"/>
                </a:solidFill>
              </a:rPr>
              <a:t>сторонами </a:t>
            </a:r>
            <a:r>
              <a:rPr lang="ru-RU" sz="2000" dirty="0" smtClean="0">
                <a:solidFill>
                  <a:srgbClr val="0070C0"/>
                </a:solidFill>
              </a:rPr>
              <a:t>многоугольника. Вершины многоугольника называются </a:t>
            </a:r>
            <a:r>
              <a:rPr lang="ru-RU" sz="2000" i="1" dirty="0" smtClean="0">
                <a:solidFill>
                  <a:srgbClr val="0070C0"/>
                </a:solidFill>
              </a:rPr>
              <a:t>соседними</a:t>
            </a:r>
            <a:r>
              <a:rPr lang="ru-RU" sz="2000" dirty="0" smtClean="0">
                <a:solidFill>
                  <a:srgbClr val="0070C0"/>
                </a:solidFill>
              </a:rPr>
              <a:t>, если они являются концами одной из его сторон. Отрезки, соединяющие не соседние вершины</a:t>
            </a:r>
          </a:p>
          <a:p>
            <a:pPr>
              <a:buNone/>
            </a:pPr>
            <a:r>
              <a:rPr lang="ru-RU" sz="2000" dirty="0" smtClean="0">
                <a:solidFill>
                  <a:srgbClr val="0070C0"/>
                </a:solidFill>
              </a:rPr>
              <a:t>       многоугольника, называются диагоналями.</a:t>
            </a:r>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p:txBody>
      </p:sp>
      <p:sp>
        <p:nvSpPr>
          <p:cNvPr id="4" name="Шестиугольник 3"/>
          <p:cNvSpPr/>
          <p:nvPr/>
        </p:nvSpPr>
        <p:spPr>
          <a:xfrm>
            <a:off x="2643174" y="4714884"/>
            <a:ext cx="2928958" cy="1785950"/>
          </a:xfrm>
          <a:prstGeom prst="hexag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МНОГОУГОЛЬНИК</a:t>
            </a:r>
            <a:endParaRPr lang="ru-RU" dirty="0"/>
          </a:p>
        </p:txBody>
      </p:sp>
      <p:pic>
        <p:nvPicPr>
          <p:cNvPr id="2050" name="Picture 2" descr="&amp;pcy;&amp;lcy;&amp;ocy;&amp;shchcy;&amp;acy;&amp;dcy;&amp;softcy; &amp;mcy;&amp;ncy;&amp;ocy;&amp;gcy;&amp;ocy;&amp;ucy;&amp;gcy;&amp;ocy;&amp;lcy;&amp;softcy;&amp;ncy;&amp;icy;&amp;kcy;&amp;acy;"/>
          <p:cNvPicPr>
            <a:picLocks noChangeAspect="1" noChangeArrowheads="1"/>
          </p:cNvPicPr>
          <p:nvPr/>
        </p:nvPicPr>
        <p:blipFill>
          <a:blip r:embed="rId2"/>
          <a:srcRect/>
          <a:stretch>
            <a:fillRect/>
          </a:stretch>
        </p:blipFill>
        <p:spPr bwMode="auto">
          <a:xfrm>
            <a:off x="285720" y="1428736"/>
            <a:ext cx="2649813" cy="2214578"/>
          </a:xfrm>
          <a:prstGeom prst="rect">
            <a:avLst/>
          </a:prstGeom>
          <a:noFill/>
        </p:spPr>
      </p:pic>
      <p:sp>
        <p:nvSpPr>
          <p:cNvPr id="5" name="Прямоугольник 4"/>
          <p:cNvSpPr/>
          <p:nvPr/>
        </p:nvSpPr>
        <p:spPr>
          <a:xfrm>
            <a:off x="3500430" y="1285860"/>
            <a:ext cx="4572000" cy="923330"/>
          </a:xfrm>
          <a:prstGeom prst="rect">
            <a:avLst/>
          </a:prstGeom>
        </p:spPr>
        <p:txBody>
          <a:bodyPr>
            <a:spAutoFit/>
          </a:bodyPr>
          <a:lstStyle/>
          <a:p>
            <a:r>
              <a:rPr lang="ru-RU" dirty="0" err="1" smtClean="0"/>
              <a:t>a</a:t>
            </a:r>
            <a:r>
              <a:rPr lang="ru-RU" dirty="0" smtClean="0"/>
              <a:t> – сторона правильного многоугольника</a:t>
            </a:r>
          </a:p>
          <a:p>
            <a:r>
              <a:rPr lang="ru-RU" dirty="0" smtClean="0"/>
              <a:t>A, B, C, D, E, F – вершины многоугольника</a:t>
            </a:r>
          </a:p>
          <a:p>
            <a:r>
              <a:rPr lang="ru-RU" dirty="0" smtClean="0"/>
              <a:t> </a:t>
            </a:r>
            <a:endParaRPr lang="ru-RU" dirty="0"/>
          </a:p>
        </p:txBody>
      </p:sp>
      <p:sp>
        <p:nvSpPr>
          <p:cNvPr id="2051" name="Rectangle 3"/>
          <p:cNvSpPr>
            <a:spLocks noChangeArrowheads="1"/>
          </p:cNvSpPr>
          <p:nvPr/>
        </p:nvSpPr>
        <p:spPr bwMode="auto">
          <a:xfrm>
            <a:off x="0" y="0"/>
            <a:ext cx="356188"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4800" b="0" i="1" u="none" strike="noStrike" cap="none" normalizeH="0" baseline="0" dirty="0" smtClean="0">
                <a:ln>
                  <a:noFill/>
                </a:ln>
                <a:solidFill>
                  <a:schemeClr val="tx1"/>
                </a:solidFill>
                <a:effectLst/>
                <a:latin typeface="Arial" charset="0"/>
                <a:cs typeface="Arial" charset="0"/>
              </a:rPr>
              <a:t> </a:t>
            </a:r>
          </a:p>
        </p:txBody>
      </p:sp>
      <p:pic>
        <p:nvPicPr>
          <p:cNvPr id="2052" name="Picture 4" descr="формула площади правильного многоугольника"/>
          <p:cNvPicPr>
            <a:picLocks noChangeAspect="1" noChangeArrowheads="1"/>
          </p:cNvPicPr>
          <p:nvPr/>
        </p:nvPicPr>
        <p:blipFill>
          <a:blip r:embed="rId3"/>
          <a:srcRect/>
          <a:stretch>
            <a:fillRect/>
          </a:stretch>
        </p:blipFill>
        <p:spPr bwMode="auto">
          <a:xfrm>
            <a:off x="4429124" y="2857496"/>
            <a:ext cx="3104466" cy="1143008"/>
          </a:xfrm>
          <a:prstGeom prst="rect">
            <a:avLst/>
          </a:prstGeom>
          <a:noFill/>
        </p:spPr>
      </p:pic>
      <p:sp>
        <p:nvSpPr>
          <p:cNvPr id="8" name="Прямоугольник 7"/>
          <p:cNvSpPr/>
          <p:nvPr/>
        </p:nvSpPr>
        <p:spPr>
          <a:xfrm>
            <a:off x="3214678" y="2428868"/>
            <a:ext cx="5286412" cy="923330"/>
          </a:xfrm>
          <a:prstGeom prst="rect">
            <a:avLst/>
          </a:prstGeom>
        </p:spPr>
        <p:txBody>
          <a:bodyPr wrap="square">
            <a:spAutoFit/>
          </a:bodyPr>
          <a:lstStyle/>
          <a:p>
            <a:pPr lvl="0" fontAlgn="base">
              <a:spcBef>
                <a:spcPct val="0"/>
              </a:spcBef>
              <a:spcAft>
                <a:spcPct val="0"/>
              </a:spcAft>
            </a:pPr>
            <a:r>
              <a:rPr lang="ru-RU" dirty="0" smtClean="0">
                <a:latin typeface="Arial" charset="0"/>
                <a:cs typeface="Arial" charset="0"/>
              </a:rPr>
              <a:t>Площадь правильного многоугольника (S) равна:</a:t>
            </a:r>
          </a:p>
          <a:p>
            <a:pPr lvl="0" eaLnBrk="0" fontAlgn="base" hangingPunct="0">
              <a:spcBef>
                <a:spcPct val="0"/>
              </a:spcBef>
              <a:spcAft>
                <a:spcPct val="0"/>
              </a:spcAft>
            </a:pPr>
            <a:r>
              <a:rPr lang="ru-RU" i="1" dirty="0" smtClean="0">
                <a:latin typeface="Arial" charset="0"/>
                <a:cs typeface="Arial" charset="0"/>
              </a:rPr>
              <a:t>  </a:t>
            </a:r>
            <a:endParaRPr lang="ru-RU" sz="4800" dirty="0" smtClean="0">
              <a:latin typeface="Arial" charset="0"/>
              <a:cs typeface="Arial" charset="0"/>
            </a:endParaRPr>
          </a:p>
        </p:txBody>
      </p:sp>
      <p:graphicFrame>
        <p:nvGraphicFramePr>
          <p:cNvPr id="9" name="Таблица 8"/>
          <p:cNvGraphicFramePr>
            <a:graphicFrameLocks noGrp="1"/>
          </p:cNvGraphicFramePr>
          <p:nvPr/>
        </p:nvGraphicFramePr>
        <p:xfrm>
          <a:off x="1524000" y="3108960"/>
          <a:ext cx="6096000" cy="640080"/>
        </p:xfrm>
        <a:graphic>
          <a:graphicData uri="http://schemas.openxmlformats.org/drawingml/2006/table">
            <a:tbl>
              <a:tblPr/>
              <a:tblGrid>
                <a:gridCol w="6096000"/>
              </a:tblGrid>
              <a:tr h="0">
                <a:tc>
                  <a:txBody>
                    <a:bodyPr/>
                    <a:lstStyle/>
                    <a:p>
                      <a:r>
                        <a:rPr lang="ru-RU" i="1" dirty="0"/>
                        <a:t>1</a:t>
                      </a:r>
                      <a:endParaRPr lang="ru-RU" dirty="0"/>
                    </a:p>
                    <a:p>
                      <a:r>
                        <a:rPr lang="ru-RU" i="1" dirty="0"/>
                        <a:t>2</a:t>
                      </a:r>
                      <a:endParaRPr lang="ru-RU" dirty="0"/>
                    </a:p>
                  </a:txBody>
                  <a:tcPr anchor="ctr">
                    <a:lnL>
                      <a:noFill/>
                    </a:lnL>
                    <a:lnR>
                      <a:noFill/>
                    </a:lnR>
                    <a:lnT>
                      <a:noFill/>
                    </a:lnT>
                    <a:lnB>
                      <a:noFill/>
                    </a:lnB>
                  </a:tcPr>
                </a:tc>
              </a:tr>
            </a:tbl>
          </a:graphicData>
        </a:graphic>
      </p:graphicFrame>
      <p:sp>
        <p:nvSpPr>
          <p:cNvPr id="2053" name="Rectangle 5"/>
          <p:cNvSpPr>
            <a:spLocks noChangeArrowheads="1"/>
          </p:cNvSpPr>
          <p:nvPr/>
        </p:nvSpPr>
        <p:spPr bwMode="auto">
          <a:xfrm>
            <a:off x="3214678" y="4357694"/>
            <a:ext cx="27146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charset="0"/>
                <a:cs typeface="Arial" charset="0"/>
              </a:rPr>
              <a:t>S</a:t>
            </a:r>
            <a:r>
              <a:rPr kumimoji="0" lang="ru-RU" sz="2800" b="0" i="1" u="none" strike="noStrike" cap="none" normalizeH="0" baseline="0" dirty="0" smtClean="0">
                <a:ln>
                  <a:noFill/>
                </a:ln>
                <a:solidFill>
                  <a:schemeClr val="tx1"/>
                </a:solidFill>
                <a:effectLst/>
                <a:latin typeface="Arial" charset="0"/>
                <a:cs typeface="Arial" charset="0"/>
              </a:rPr>
              <a:t>=</a:t>
            </a:r>
            <a:r>
              <a:rPr kumimoji="0" lang="ru-RU" sz="2800" b="0" i="0" u="none" strike="noStrike" cap="none" normalizeH="0" baseline="0" dirty="0" smtClean="0">
                <a:ln>
                  <a:noFill/>
                </a:ln>
                <a:solidFill>
                  <a:schemeClr val="tx1"/>
                </a:solidFill>
                <a:effectLst/>
                <a:latin typeface="Arial" charset="0"/>
                <a:cs typeface="Arial" charset="0"/>
              </a:rPr>
              <a:t> </a:t>
            </a:r>
            <a:r>
              <a:rPr kumimoji="0" lang="ru-RU" sz="2800" b="0" i="0" u="none" strike="noStrike" cap="none" normalizeH="0" baseline="0" dirty="0" err="1" smtClean="0">
                <a:ln>
                  <a:noFill/>
                </a:ln>
                <a:solidFill>
                  <a:schemeClr val="tx1"/>
                </a:solidFill>
                <a:effectLst/>
                <a:latin typeface="Arial" charset="0"/>
                <a:cs typeface="Arial" charset="0"/>
              </a:rPr>
              <a:t>r</a:t>
            </a:r>
            <a:r>
              <a:rPr kumimoji="0" lang="ru-RU" sz="2800" b="0" i="0" u="none" strike="noStrike" cap="none" normalizeH="0" baseline="0" dirty="0" smtClean="0">
                <a:ln>
                  <a:noFill/>
                </a:ln>
                <a:solidFill>
                  <a:schemeClr val="tx1"/>
                </a:solidFill>
                <a:effectLst/>
                <a:latin typeface="Arial" charset="0"/>
                <a:cs typeface="Arial" charset="0"/>
              </a:rPr>
              <a:t>·p</a:t>
            </a:r>
            <a:r>
              <a:rPr kumimoji="0" lang="ru-RU" sz="2800" b="0" i="1" u="none" strike="noStrike" cap="none" normalizeH="0" baseline="0" dirty="0" smtClean="0">
                <a:ln>
                  <a:noFill/>
                </a:ln>
                <a:solidFill>
                  <a:schemeClr val="tx1"/>
                </a:solidFill>
                <a:effectLst/>
                <a:latin typeface="Arial" charset="0"/>
                <a:cs typeface="Arial" charset="0"/>
              </a:rPr>
              <a:t>=1/2</a:t>
            </a:r>
            <a:r>
              <a:rPr kumimoji="0" lang="ru-RU" sz="2800" b="0" i="0" u="none" strike="noStrike" cap="none" normalizeH="0" baseline="0" dirty="0" smtClean="0">
                <a:ln>
                  <a:noFill/>
                </a:ln>
                <a:solidFill>
                  <a:schemeClr val="tx1"/>
                </a:solidFill>
                <a:effectLst/>
                <a:latin typeface="Arial" charset="0"/>
                <a:cs typeface="Arial" charset="0"/>
              </a:rPr>
              <a:t>r·</a:t>
            </a:r>
            <a:r>
              <a:rPr kumimoji="0" lang="ru-RU" sz="2800" b="0" i="0" u="none" strike="noStrike" cap="none" normalizeH="0" baseline="0" dirty="0" err="1" smtClean="0">
                <a:ln>
                  <a:noFill/>
                </a:ln>
                <a:solidFill>
                  <a:schemeClr val="tx1"/>
                </a:solidFill>
                <a:effectLst/>
                <a:latin typeface="Arial" charset="0"/>
                <a:cs typeface="Arial" charset="0"/>
              </a:rPr>
              <a:t>n</a:t>
            </a:r>
            <a:r>
              <a:rPr kumimoji="0" lang="ru-RU" sz="2800" b="0" i="0" u="none" strike="noStrike" cap="none" normalizeH="0" baseline="0" dirty="0" smtClean="0">
                <a:ln>
                  <a:noFill/>
                </a:ln>
                <a:solidFill>
                  <a:schemeClr val="tx1"/>
                </a:solidFill>
                <a:effectLst/>
                <a:latin typeface="Arial" charset="0"/>
                <a:cs typeface="Arial" charset="0"/>
              </a:rPr>
              <a:t>·</a:t>
            </a:r>
            <a:r>
              <a:rPr kumimoji="0" lang="ru-RU" sz="2800" b="0" i="0" u="none" strike="noStrike" cap="none" normalizeH="0" baseline="0" dirty="0" err="1" smtClean="0">
                <a:ln>
                  <a:noFill/>
                </a:ln>
                <a:solidFill>
                  <a:schemeClr val="tx1"/>
                </a:solidFill>
                <a:effectLst/>
                <a:latin typeface="Arial" charset="0"/>
                <a:cs typeface="Arial" charset="0"/>
              </a:rPr>
              <a:t>a</a:t>
            </a:r>
            <a:r>
              <a:rPr kumimoji="0" lang="ru-RU" sz="2800" b="0" i="0" u="none" strike="noStrike" cap="none" normalizeH="0" baseline="0" dirty="0" smtClean="0">
                <a:ln>
                  <a:noFill/>
                </a:ln>
                <a:solidFill>
                  <a:schemeClr val="tx1"/>
                </a:solidFill>
                <a:effectLst/>
                <a:latin typeface="Arial" charset="0"/>
                <a:cs typeface="Arial"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
            </a:r>
            <a:br>
              <a:rPr lang="ru-RU" sz="3600" dirty="0" smtClean="0"/>
            </a:br>
            <a:r>
              <a:rPr lang="ru-RU" sz="3600" i="1" dirty="0" smtClean="0">
                <a:solidFill>
                  <a:srgbClr val="FF0000"/>
                </a:solidFill>
              </a:rPr>
              <a:t>Что такое планиметрия</a:t>
            </a:r>
            <a:r>
              <a:rPr lang="ru-RU" b="1" dirty="0" smtClean="0"/>
              <a:t/>
            </a:r>
            <a:br>
              <a:rPr lang="ru-RU" b="1" dirty="0" smtClean="0"/>
            </a:br>
            <a:endParaRPr lang="ru-RU" dirty="0"/>
          </a:p>
        </p:txBody>
      </p:sp>
      <p:sp>
        <p:nvSpPr>
          <p:cNvPr id="3" name="Содержимое 2"/>
          <p:cNvSpPr>
            <a:spLocks noGrp="1"/>
          </p:cNvSpPr>
          <p:nvPr>
            <p:ph idx="1"/>
          </p:nvPr>
        </p:nvSpPr>
        <p:spPr>
          <a:xfrm>
            <a:off x="357158" y="1285860"/>
            <a:ext cx="8329642" cy="4840303"/>
          </a:xfrm>
        </p:spPr>
        <p:txBody>
          <a:bodyPr/>
          <a:lstStyle/>
          <a:p>
            <a:pPr>
              <a:buNone/>
            </a:pPr>
            <a:r>
              <a:rPr lang="ru-RU" sz="2000" b="1" dirty="0" smtClean="0"/>
              <a:t>     </a:t>
            </a:r>
            <a:r>
              <a:rPr lang="ru-RU" sz="2400" b="1" i="1" dirty="0" smtClean="0">
                <a:solidFill>
                  <a:srgbClr val="0070C0"/>
                </a:solidFill>
              </a:rPr>
              <a:t>Планиметрия</a:t>
            </a:r>
            <a:r>
              <a:rPr lang="ru-RU" sz="2400" b="1" dirty="0" smtClean="0">
                <a:solidFill>
                  <a:srgbClr val="0070C0"/>
                </a:solidFill>
              </a:rPr>
              <a:t> </a:t>
            </a:r>
            <a:r>
              <a:rPr lang="ru-RU" sz="2400" dirty="0" smtClean="0">
                <a:solidFill>
                  <a:srgbClr val="0070C0"/>
                </a:solidFill>
              </a:rPr>
              <a:t>— раздел геометрии, изучающий двумерные (одноплоскостные) фигуры, то есть фигуры, которые можно расположить в пределах одной плоскости. Фигуры, изучаемые планиметрией: </a:t>
            </a:r>
          </a:p>
          <a:p>
            <a:pPr>
              <a:buNone/>
            </a:pPr>
            <a:endParaRPr lang="ru-RU" sz="2000" dirty="0" smtClean="0">
              <a:solidFill>
                <a:srgbClr val="0070C0"/>
              </a:solidFill>
            </a:endParaRPr>
          </a:p>
          <a:p>
            <a:pPr>
              <a:buFont typeface="Wingdings" pitchFamily="2" charset="2"/>
              <a:buChar char="Ø"/>
            </a:pPr>
            <a:r>
              <a:rPr lang="ru-RU" sz="2000" b="1" dirty="0" smtClean="0">
                <a:solidFill>
                  <a:srgbClr val="7030A0"/>
                </a:solidFill>
              </a:rPr>
              <a:t>Точка </a:t>
            </a:r>
            <a:endParaRPr lang="ru-RU" sz="2000" dirty="0" smtClean="0">
              <a:solidFill>
                <a:srgbClr val="7030A0"/>
              </a:solidFill>
            </a:endParaRPr>
          </a:p>
          <a:p>
            <a:pPr>
              <a:buFont typeface="Wingdings" pitchFamily="2" charset="2"/>
              <a:buChar char="Ø"/>
            </a:pPr>
            <a:r>
              <a:rPr lang="ru-RU" sz="2000" b="1" dirty="0" smtClean="0">
                <a:solidFill>
                  <a:srgbClr val="7030A0"/>
                </a:solidFill>
              </a:rPr>
              <a:t>Прямая </a:t>
            </a:r>
            <a:endParaRPr lang="ru-RU" sz="2000" dirty="0" smtClean="0">
              <a:solidFill>
                <a:srgbClr val="7030A0"/>
              </a:solidFill>
            </a:endParaRPr>
          </a:p>
          <a:p>
            <a:pPr>
              <a:buFont typeface="Wingdings" pitchFamily="2" charset="2"/>
              <a:buChar char="Ø"/>
            </a:pPr>
            <a:r>
              <a:rPr lang="ru-RU" sz="2000" b="1" dirty="0" smtClean="0">
                <a:solidFill>
                  <a:srgbClr val="7030A0"/>
                </a:solidFill>
              </a:rPr>
              <a:t>Параллелограмм (частные случаи Квадрат, Прямоугольник, Ромб) </a:t>
            </a:r>
            <a:endParaRPr lang="ru-RU" sz="2000" dirty="0" smtClean="0">
              <a:solidFill>
                <a:srgbClr val="7030A0"/>
              </a:solidFill>
            </a:endParaRPr>
          </a:p>
          <a:p>
            <a:pPr>
              <a:buFont typeface="Wingdings" pitchFamily="2" charset="2"/>
              <a:buChar char="Ø"/>
            </a:pPr>
            <a:r>
              <a:rPr lang="ru-RU" sz="2000" b="1" dirty="0" smtClean="0">
                <a:solidFill>
                  <a:srgbClr val="7030A0"/>
                </a:solidFill>
              </a:rPr>
              <a:t>Трапеция </a:t>
            </a:r>
            <a:endParaRPr lang="ru-RU" sz="2000" dirty="0" smtClean="0">
              <a:solidFill>
                <a:srgbClr val="7030A0"/>
              </a:solidFill>
            </a:endParaRPr>
          </a:p>
          <a:p>
            <a:pPr>
              <a:buFont typeface="Wingdings" pitchFamily="2" charset="2"/>
              <a:buChar char="Ø"/>
            </a:pPr>
            <a:r>
              <a:rPr lang="ru-RU" sz="2000" b="1" dirty="0" smtClean="0">
                <a:solidFill>
                  <a:srgbClr val="7030A0"/>
                </a:solidFill>
              </a:rPr>
              <a:t>Окружность </a:t>
            </a:r>
            <a:endParaRPr lang="ru-RU" sz="2000" dirty="0" smtClean="0">
              <a:solidFill>
                <a:srgbClr val="7030A0"/>
              </a:solidFill>
            </a:endParaRPr>
          </a:p>
          <a:p>
            <a:pPr>
              <a:buFont typeface="Wingdings" pitchFamily="2" charset="2"/>
              <a:buChar char="Ø"/>
            </a:pPr>
            <a:r>
              <a:rPr lang="ru-RU" sz="2000" b="1" dirty="0" smtClean="0">
                <a:solidFill>
                  <a:srgbClr val="7030A0"/>
                </a:solidFill>
              </a:rPr>
              <a:t>Треугольник </a:t>
            </a:r>
            <a:endParaRPr lang="ru-RU" sz="2000" dirty="0" smtClean="0">
              <a:solidFill>
                <a:srgbClr val="7030A0"/>
              </a:solidFill>
            </a:endParaRPr>
          </a:p>
          <a:p>
            <a:pPr>
              <a:buFont typeface="Wingdings" pitchFamily="2" charset="2"/>
              <a:buChar char="Ø"/>
            </a:pPr>
            <a:r>
              <a:rPr lang="ru-RU" sz="2000" b="1" dirty="0" smtClean="0">
                <a:solidFill>
                  <a:srgbClr val="7030A0"/>
                </a:solidFill>
              </a:rPr>
              <a:t>Многоугольник </a:t>
            </a:r>
            <a:endParaRPr lang="ru-RU" sz="2000" dirty="0" smtClean="0">
              <a:solidFill>
                <a:srgbClr val="7030A0"/>
              </a:solidFill>
            </a:endParaRPr>
          </a:p>
          <a:p>
            <a:pPr>
              <a:buNone/>
            </a:pPr>
            <a:endParaRPr lang="ru-RU"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FF0000"/>
                </a:solidFill>
              </a:rPr>
              <a:t>Точка и прямая</a:t>
            </a:r>
            <a:endParaRPr lang="ru-RU" i="1" dirty="0">
              <a:solidFill>
                <a:srgbClr val="FF0000"/>
              </a:solidFill>
            </a:endParaRPr>
          </a:p>
        </p:txBody>
      </p:sp>
      <p:sp>
        <p:nvSpPr>
          <p:cNvPr id="3" name="Содержимое 2"/>
          <p:cNvSpPr>
            <a:spLocks noGrp="1"/>
          </p:cNvSpPr>
          <p:nvPr>
            <p:ph idx="1"/>
          </p:nvPr>
        </p:nvSpPr>
        <p:spPr>
          <a:xfrm>
            <a:off x="457200" y="1214422"/>
            <a:ext cx="8186766" cy="4911741"/>
          </a:xfrm>
        </p:spPr>
        <p:txBody>
          <a:bodyPr/>
          <a:lstStyle/>
          <a:p>
            <a:pPr>
              <a:buFont typeface="Wingdings" pitchFamily="2" charset="2"/>
              <a:buChar char="q"/>
            </a:pPr>
            <a:r>
              <a:rPr lang="ru-RU" sz="2000" b="1" dirty="0" smtClean="0">
                <a:solidFill>
                  <a:srgbClr val="0070C0"/>
                </a:solidFill>
              </a:rPr>
              <a:t>Точка </a:t>
            </a:r>
            <a:r>
              <a:rPr lang="ru-RU" sz="2000" dirty="0" smtClean="0">
                <a:solidFill>
                  <a:srgbClr val="0070C0"/>
                </a:solidFill>
              </a:rPr>
              <a:t>— абстрактный объект в пространстве, обладающий координатами, но не имеющий размеров, массы, направленности и каких-либо других геометрических или физических характеристик. Одно из фундаментальных понятий в математике и физике. </a:t>
            </a:r>
          </a:p>
          <a:p>
            <a:endParaRPr lang="ru-RU" sz="2000" dirty="0" smtClean="0">
              <a:solidFill>
                <a:srgbClr val="0070C0"/>
              </a:solidFill>
            </a:endParaRPr>
          </a:p>
          <a:p>
            <a:pPr>
              <a:buFont typeface="Wingdings" pitchFamily="2" charset="2"/>
              <a:buChar char="q"/>
            </a:pPr>
            <a:r>
              <a:rPr lang="ru-RU" sz="2000" b="1" dirty="0" smtClean="0">
                <a:solidFill>
                  <a:srgbClr val="0070C0"/>
                </a:solidFill>
              </a:rPr>
              <a:t>Прямая</a:t>
            </a:r>
            <a:r>
              <a:rPr lang="ru-RU" sz="2000" dirty="0" smtClean="0">
                <a:solidFill>
                  <a:srgbClr val="0070C0"/>
                </a:solidFill>
              </a:rPr>
              <a:t>. Прямая линия — одно из основных понятий геометрии. При систематической изложении геометрии прямая линия  обычно принимается за одно из исходных понятий, которое лишь косвенным образом определяется аксиомами геометрии. Если основой построения геометрии служит понятие расстояния между двумя точками пространства, то прямую линию можно определить как линию, путь вдоль которой равен расстоянию между двумя точками. </a:t>
            </a:r>
            <a:endParaRPr lang="ru-RU" dirty="0" smtClean="0">
              <a:solidFill>
                <a:srgbClr val="0070C0"/>
              </a:solidFill>
            </a:endParaRPr>
          </a:p>
          <a:p>
            <a:pPr>
              <a:buNone/>
            </a:pPr>
            <a:endParaRPr lang="ru-RU" dirty="0">
              <a:solidFill>
                <a:srgbClr val="0070C0"/>
              </a:solidFill>
            </a:endParaRPr>
          </a:p>
        </p:txBody>
      </p:sp>
      <p:cxnSp>
        <p:nvCxnSpPr>
          <p:cNvPr id="5" name="Прямая соединительная линия 4"/>
          <p:cNvCxnSpPr/>
          <p:nvPr/>
        </p:nvCxnSpPr>
        <p:spPr>
          <a:xfrm flipV="1">
            <a:off x="2571736" y="5286388"/>
            <a:ext cx="2857520" cy="714380"/>
          </a:xfrm>
          <a:prstGeom prst="line">
            <a:avLst/>
          </a:prstGeom>
          <a:ln/>
        </p:spPr>
        <p:style>
          <a:lnRef idx="3">
            <a:schemeClr val="accent2"/>
          </a:lnRef>
          <a:fillRef idx="0">
            <a:schemeClr val="accent2"/>
          </a:fillRef>
          <a:effectRef idx="2">
            <a:schemeClr val="accent2"/>
          </a:effectRef>
          <a:fontRef idx="minor">
            <a:schemeClr val="tx1"/>
          </a:fontRef>
        </p:style>
      </p:cxnSp>
      <p:sp>
        <p:nvSpPr>
          <p:cNvPr id="6" name="Овал 5"/>
          <p:cNvSpPr/>
          <p:nvPr/>
        </p:nvSpPr>
        <p:spPr>
          <a:xfrm>
            <a:off x="7786710" y="2357430"/>
            <a:ext cx="285752" cy="28575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FF0000"/>
                </a:solidFill>
              </a:rPr>
              <a:t>Треугольник</a:t>
            </a:r>
            <a:endParaRPr lang="ru-RU" i="1" dirty="0">
              <a:solidFill>
                <a:srgbClr val="FF0000"/>
              </a:solidFill>
            </a:endParaRPr>
          </a:p>
        </p:txBody>
      </p:sp>
      <p:sp>
        <p:nvSpPr>
          <p:cNvPr id="3" name="Содержимое 2"/>
          <p:cNvSpPr>
            <a:spLocks noGrp="1"/>
          </p:cNvSpPr>
          <p:nvPr>
            <p:ph idx="1"/>
          </p:nvPr>
        </p:nvSpPr>
        <p:spPr>
          <a:xfrm>
            <a:off x="457200" y="1600201"/>
            <a:ext cx="8686800" cy="4400568"/>
          </a:xfrm>
        </p:spPr>
        <p:txBody>
          <a:bodyPr/>
          <a:lstStyle/>
          <a:p>
            <a:pPr>
              <a:buNone/>
            </a:pPr>
            <a:r>
              <a:rPr lang="ru-RU" b="1" dirty="0" smtClean="0">
                <a:solidFill>
                  <a:srgbClr val="0070C0"/>
                </a:solidFill>
              </a:rPr>
              <a:t>  Треугольник </a:t>
            </a:r>
            <a:r>
              <a:rPr lang="ru-RU" dirty="0" smtClean="0">
                <a:solidFill>
                  <a:srgbClr val="0070C0"/>
                </a:solidFill>
              </a:rPr>
              <a:t>— простейший многоугольник, имеющий 3 вершины и 3 стороны; часть плоскости, ограниченная тремя точками, не лежащими на одной прямой, и тремя отрезками, попарно соединяющими эти точки.</a:t>
            </a:r>
            <a:endParaRPr lang="ru-RU" dirty="0">
              <a:solidFill>
                <a:srgbClr val="0070C0"/>
              </a:solidFill>
            </a:endParaRPr>
          </a:p>
        </p:txBody>
      </p:sp>
      <p:grpSp>
        <p:nvGrpSpPr>
          <p:cNvPr id="8" name="Группа 7"/>
          <p:cNvGrpSpPr/>
          <p:nvPr/>
        </p:nvGrpSpPr>
        <p:grpSpPr>
          <a:xfrm>
            <a:off x="2214546" y="4071942"/>
            <a:ext cx="3643338" cy="2512472"/>
            <a:chOff x="2214546" y="4071942"/>
            <a:chExt cx="3643338" cy="2512472"/>
          </a:xfrm>
        </p:grpSpPr>
        <p:sp>
          <p:nvSpPr>
            <p:cNvPr id="4" name="Равнобедренный треугольник 3"/>
            <p:cNvSpPr/>
            <p:nvPr/>
          </p:nvSpPr>
          <p:spPr>
            <a:xfrm>
              <a:off x="2643174" y="4214818"/>
              <a:ext cx="2734647" cy="2357454"/>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5" name="TextBox 4"/>
            <p:cNvSpPr txBox="1"/>
            <p:nvPr/>
          </p:nvSpPr>
          <p:spPr>
            <a:xfrm>
              <a:off x="2214546" y="6215082"/>
              <a:ext cx="571504" cy="369332"/>
            </a:xfrm>
            <a:prstGeom prst="rect">
              <a:avLst/>
            </a:prstGeom>
            <a:noFill/>
          </p:spPr>
          <p:txBody>
            <a:bodyPr wrap="square" rtlCol="0">
              <a:spAutoFit/>
            </a:bodyPr>
            <a:lstStyle/>
            <a:p>
              <a:r>
                <a:rPr lang="ru-RU" dirty="0" smtClean="0"/>
                <a:t>А</a:t>
              </a:r>
              <a:endParaRPr lang="ru-RU" dirty="0"/>
            </a:p>
          </p:txBody>
        </p:sp>
        <p:sp>
          <p:nvSpPr>
            <p:cNvPr id="6" name="TextBox 5"/>
            <p:cNvSpPr txBox="1"/>
            <p:nvPr/>
          </p:nvSpPr>
          <p:spPr>
            <a:xfrm>
              <a:off x="5286380" y="6215082"/>
              <a:ext cx="571504" cy="369332"/>
            </a:xfrm>
            <a:prstGeom prst="rect">
              <a:avLst/>
            </a:prstGeom>
            <a:noFill/>
          </p:spPr>
          <p:txBody>
            <a:bodyPr wrap="square" rtlCol="0">
              <a:spAutoFit/>
            </a:bodyPr>
            <a:lstStyle/>
            <a:p>
              <a:r>
                <a:rPr lang="ru-RU" dirty="0" smtClean="0"/>
                <a:t>С</a:t>
              </a:r>
              <a:endParaRPr lang="ru-RU" dirty="0"/>
            </a:p>
          </p:txBody>
        </p:sp>
        <p:sp>
          <p:nvSpPr>
            <p:cNvPr id="7" name="TextBox 6"/>
            <p:cNvSpPr txBox="1"/>
            <p:nvPr/>
          </p:nvSpPr>
          <p:spPr>
            <a:xfrm>
              <a:off x="4000496" y="4071942"/>
              <a:ext cx="571504" cy="369332"/>
            </a:xfrm>
            <a:prstGeom prst="rect">
              <a:avLst/>
            </a:prstGeom>
            <a:noFill/>
          </p:spPr>
          <p:txBody>
            <a:bodyPr wrap="square" rtlCol="0">
              <a:spAutoFit/>
            </a:bodyPr>
            <a:lstStyle/>
            <a:p>
              <a:r>
                <a:rPr lang="ru-RU" dirty="0" smtClean="0"/>
                <a:t>В</a:t>
              </a:r>
              <a:endParaRPr lang="ru-RU"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ТРЕУГОЛЬНИК</a:t>
            </a:r>
            <a:endParaRPr lang="ru-RU" dirty="0"/>
          </a:p>
        </p:txBody>
      </p:sp>
      <p:grpSp>
        <p:nvGrpSpPr>
          <p:cNvPr id="4" name="Группа 3"/>
          <p:cNvGrpSpPr/>
          <p:nvPr/>
        </p:nvGrpSpPr>
        <p:grpSpPr>
          <a:xfrm>
            <a:off x="0" y="1357298"/>
            <a:ext cx="2357422" cy="1714512"/>
            <a:chOff x="2214546" y="4071942"/>
            <a:chExt cx="3643338" cy="2512472"/>
          </a:xfrm>
        </p:grpSpPr>
        <p:sp>
          <p:nvSpPr>
            <p:cNvPr id="5" name="Равнобедренный треугольник 4"/>
            <p:cNvSpPr/>
            <p:nvPr/>
          </p:nvSpPr>
          <p:spPr>
            <a:xfrm>
              <a:off x="2643174" y="4214818"/>
              <a:ext cx="2734647" cy="2357454"/>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6" name="TextBox 5"/>
            <p:cNvSpPr txBox="1"/>
            <p:nvPr/>
          </p:nvSpPr>
          <p:spPr>
            <a:xfrm>
              <a:off x="2214546" y="6215082"/>
              <a:ext cx="571504" cy="369332"/>
            </a:xfrm>
            <a:prstGeom prst="rect">
              <a:avLst/>
            </a:prstGeom>
            <a:noFill/>
          </p:spPr>
          <p:txBody>
            <a:bodyPr wrap="square" rtlCol="0">
              <a:spAutoFit/>
            </a:bodyPr>
            <a:lstStyle/>
            <a:p>
              <a:r>
                <a:rPr lang="ru-RU" dirty="0" smtClean="0"/>
                <a:t>А</a:t>
              </a:r>
              <a:endParaRPr lang="ru-RU" dirty="0"/>
            </a:p>
          </p:txBody>
        </p:sp>
        <p:sp>
          <p:nvSpPr>
            <p:cNvPr id="7" name="TextBox 6"/>
            <p:cNvSpPr txBox="1"/>
            <p:nvPr/>
          </p:nvSpPr>
          <p:spPr>
            <a:xfrm>
              <a:off x="5286380" y="6215082"/>
              <a:ext cx="571504" cy="369332"/>
            </a:xfrm>
            <a:prstGeom prst="rect">
              <a:avLst/>
            </a:prstGeom>
            <a:noFill/>
          </p:spPr>
          <p:txBody>
            <a:bodyPr wrap="square" rtlCol="0">
              <a:spAutoFit/>
            </a:bodyPr>
            <a:lstStyle/>
            <a:p>
              <a:r>
                <a:rPr lang="ru-RU" dirty="0" smtClean="0"/>
                <a:t>С</a:t>
              </a:r>
              <a:endParaRPr lang="ru-RU" dirty="0"/>
            </a:p>
          </p:txBody>
        </p:sp>
        <p:sp>
          <p:nvSpPr>
            <p:cNvPr id="8" name="TextBox 7"/>
            <p:cNvSpPr txBox="1"/>
            <p:nvPr/>
          </p:nvSpPr>
          <p:spPr>
            <a:xfrm>
              <a:off x="4000496" y="4071942"/>
              <a:ext cx="571504" cy="369332"/>
            </a:xfrm>
            <a:prstGeom prst="rect">
              <a:avLst/>
            </a:prstGeom>
            <a:noFill/>
          </p:spPr>
          <p:txBody>
            <a:bodyPr wrap="square" rtlCol="0">
              <a:spAutoFit/>
            </a:bodyPr>
            <a:lstStyle/>
            <a:p>
              <a:r>
                <a:rPr lang="ru-RU" dirty="0" smtClean="0"/>
                <a:t>В</a:t>
              </a:r>
              <a:endParaRPr lang="ru-RU" dirty="0"/>
            </a:p>
          </p:txBody>
        </p:sp>
      </p:grpSp>
      <p:cxnSp>
        <p:nvCxnSpPr>
          <p:cNvPr id="10" name="Прямая соединительная линия 9"/>
          <p:cNvCxnSpPr>
            <a:stCxn id="8" idx="1"/>
            <a:endCxn id="5" idx="3"/>
          </p:cNvCxnSpPr>
          <p:nvPr/>
        </p:nvCxnSpPr>
        <p:spPr>
          <a:xfrm rot="10800000" flipH="1" flipV="1">
            <a:off x="1155599" y="1483313"/>
            <a:ext cx="6472" cy="1580211"/>
          </a:xfrm>
          <a:prstGeom prst="line">
            <a:avLst/>
          </a:prstGeom>
        </p:spPr>
        <p:style>
          <a:lnRef idx="3">
            <a:schemeClr val="accent6"/>
          </a:lnRef>
          <a:fillRef idx="0">
            <a:schemeClr val="accent6"/>
          </a:fillRef>
          <a:effectRef idx="2">
            <a:schemeClr val="accent6"/>
          </a:effectRef>
          <a:fontRef idx="minor">
            <a:schemeClr val="tx1"/>
          </a:fontRef>
        </p:style>
      </p:cxnSp>
      <p:sp>
        <p:nvSpPr>
          <p:cNvPr id="12" name="TextBox 11"/>
          <p:cNvSpPr txBox="1"/>
          <p:nvPr/>
        </p:nvSpPr>
        <p:spPr>
          <a:xfrm>
            <a:off x="1000100" y="3071810"/>
            <a:ext cx="369792" cy="369332"/>
          </a:xfrm>
          <a:prstGeom prst="rect">
            <a:avLst/>
          </a:prstGeom>
          <a:noFill/>
        </p:spPr>
        <p:txBody>
          <a:bodyPr wrap="square" rtlCol="0">
            <a:spAutoFit/>
          </a:bodyPr>
          <a:lstStyle/>
          <a:p>
            <a:r>
              <a:rPr lang="en-US" dirty="0" smtClean="0"/>
              <a:t>h</a:t>
            </a:r>
            <a:endParaRPr lang="ru-RU" dirty="0"/>
          </a:p>
        </p:txBody>
      </p:sp>
      <p:sp>
        <p:nvSpPr>
          <p:cNvPr id="13" name="TextBox 12"/>
          <p:cNvSpPr txBox="1"/>
          <p:nvPr/>
        </p:nvSpPr>
        <p:spPr>
          <a:xfrm>
            <a:off x="1928794" y="1643050"/>
            <a:ext cx="5500726" cy="707886"/>
          </a:xfrm>
          <a:prstGeom prst="rect">
            <a:avLst/>
          </a:prstGeom>
          <a:noFill/>
        </p:spPr>
        <p:txBody>
          <a:bodyPr wrap="square" rtlCol="0">
            <a:spAutoFit/>
          </a:bodyPr>
          <a:lstStyle/>
          <a:p>
            <a:r>
              <a:rPr lang="ru-RU" sz="2000" dirty="0" smtClean="0"/>
              <a:t>АВ=</a:t>
            </a:r>
            <a:r>
              <a:rPr lang="en-US" sz="2000" dirty="0" smtClean="0"/>
              <a:t>a</a:t>
            </a:r>
            <a:r>
              <a:rPr lang="ru-RU" sz="2000" dirty="0" smtClean="0"/>
              <a:t>, ВС=</a:t>
            </a:r>
            <a:r>
              <a:rPr lang="en-US" sz="2000" dirty="0" smtClean="0"/>
              <a:t>b</a:t>
            </a:r>
            <a:r>
              <a:rPr lang="ru-RU" sz="2000" dirty="0" smtClean="0"/>
              <a:t>, АС </a:t>
            </a:r>
            <a:r>
              <a:rPr lang="en-US" sz="2000" dirty="0" smtClean="0"/>
              <a:t>=c</a:t>
            </a:r>
            <a:r>
              <a:rPr lang="ru-RU" sz="2000" dirty="0" smtClean="0"/>
              <a:t>– стороны треугольника</a:t>
            </a:r>
          </a:p>
          <a:p>
            <a:r>
              <a:rPr lang="en-US" sz="2000" dirty="0" smtClean="0"/>
              <a:t>BH</a:t>
            </a:r>
            <a:r>
              <a:rPr lang="ru-RU" sz="2000" dirty="0" smtClean="0"/>
              <a:t>-высота</a:t>
            </a:r>
            <a:endParaRPr lang="ru-RU" sz="2000" dirty="0"/>
          </a:p>
        </p:txBody>
      </p:sp>
      <p:sp>
        <p:nvSpPr>
          <p:cNvPr id="14" name="TextBox 13"/>
          <p:cNvSpPr txBox="1"/>
          <p:nvPr/>
        </p:nvSpPr>
        <p:spPr>
          <a:xfrm>
            <a:off x="2500298" y="2428868"/>
            <a:ext cx="2571768" cy="369332"/>
          </a:xfrm>
          <a:prstGeom prst="rect">
            <a:avLst/>
          </a:prstGeom>
          <a:noFill/>
        </p:spPr>
        <p:txBody>
          <a:bodyPr wrap="square" rtlCol="0">
            <a:spAutoFit/>
          </a:bodyPr>
          <a:lstStyle/>
          <a:p>
            <a:pPr algn="ctr"/>
            <a:r>
              <a:rPr lang="ru-RU" dirty="0" smtClean="0"/>
              <a:t>Теорема синусов</a:t>
            </a:r>
            <a:endParaRPr lang="ru-RU" dirty="0"/>
          </a:p>
        </p:txBody>
      </p:sp>
      <p:pic>
        <p:nvPicPr>
          <p:cNvPr id="1026" name="Picture 2" descr="http://testmath.ru/wp-content/uploads/formula/4/image002.gif"/>
          <p:cNvPicPr>
            <a:picLocks noChangeAspect="1" noChangeArrowheads="1"/>
          </p:cNvPicPr>
          <p:nvPr/>
        </p:nvPicPr>
        <p:blipFill>
          <a:blip r:embed="rId2">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2214546" y="2786058"/>
            <a:ext cx="3048974" cy="785818"/>
          </a:xfrm>
          <a:prstGeom prst="rect">
            <a:avLst/>
          </a:prstGeom>
          <a:noFill/>
          <a:ln>
            <a:solidFill>
              <a:srgbClr val="FF0000"/>
            </a:solidFill>
          </a:ln>
        </p:spPr>
      </p:pic>
      <p:sp>
        <p:nvSpPr>
          <p:cNvPr id="16" name="TextBox 15"/>
          <p:cNvSpPr txBox="1"/>
          <p:nvPr/>
        </p:nvSpPr>
        <p:spPr>
          <a:xfrm>
            <a:off x="5643570" y="2428868"/>
            <a:ext cx="2571768" cy="369332"/>
          </a:xfrm>
          <a:prstGeom prst="rect">
            <a:avLst/>
          </a:prstGeom>
          <a:noFill/>
        </p:spPr>
        <p:txBody>
          <a:bodyPr wrap="square" rtlCol="0">
            <a:spAutoFit/>
          </a:bodyPr>
          <a:lstStyle/>
          <a:p>
            <a:pPr algn="ctr"/>
            <a:r>
              <a:rPr lang="ru-RU" dirty="0" smtClean="0"/>
              <a:t>Теорема косинусов</a:t>
            </a:r>
            <a:endParaRPr lang="ru-RU" dirty="0"/>
          </a:p>
        </p:txBody>
      </p:sp>
      <p:pic>
        <p:nvPicPr>
          <p:cNvPr id="1028" name="Picture 4" descr="http://testmath.ru/wp-content/uploads/formula/4/image004.gif"/>
          <p:cNvPicPr>
            <a:picLocks noChangeAspect="1" noChangeArrowheads="1"/>
          </p:cNvPicPr>
          <p:nvPr/>
        </p:nvPicPr>
        <p:blipFill>
          <a:blip r:embed="rId3">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5500694" y="2786058"/>
            <a:ext cx="2808526" cy="571504"/>
          </a:xfrm>
          <a:prstGeom prst="rect">
            <a:avLst/>
          </a:prstGeom>
          <a:noFill/>
          <a:ln>
            <a:solidFill>
              <a:srgbClr val="FF0000"/>
            </a:solidFill>
          </a:ln>
        </p:spPr>
      </p:pic>
      <p:sp>
        <p:nvSpPr>
          <p:cNvPr id="19" name="Прямоугольник 18"/>
          <p:cNvSpPr/>
          <p:nvPr/>
        </p:nvSpPr>
        <p:spPr>
          <a:xfrm>
            <a:off x="500034" y="3714752"/>
            <a:ext cx="4266617" cy="369332"/>
          </a:xfrm>
          <a:prstGeom prst="rect">
            <a:avLst/>
          </a:prstGeom>
        </p:spPr>
        <p:txBody>
          <a:bodyPr wrap="none">
            <a:spAutoFit/>
          </a:bodyPr>
          <a:lstStyle/>
          <a:p>
            <a:r>
              <a:rPr lang="ru-RU" dirty="0" smtClean="0"/>
              <a:t>Формулы площади любого треугольника:</a:t>
            </a:r>
            <a:endParaRPr lang="ru-RU" dirty="0"/>
          </a:p>
        </p:txBody>
      </p:sp>
      <p:pic>
        <p:nvPicPr>
          <p:cNvPr id="1030" name="Picture 6" descr="http://testmath.ru/wp-content/uploads/formula/4/image006.gif"/>
          <p:cNvPicPr>
            <a:picLocks noChangeAspect="1" noChangeArrowheads="1"/>
          </p:cNvPicPr>
          <p:nvPr/>
        </p:nvPicPr>
        <p:blipFill>
          <a:blip r:embed="rId4">
            <a:clrChange>
              <a:clrFrom>
                <a:srgbClr val="FFFFFF"/>
              </a:clrFrom>
              <a:clrTo>
                <a:srgbClr val="FFFFFF">
                  <a:alpha val="0"/>
                </a:srgbClr>
              </a:clrTo>
            </a:clrChange>
            <a:duotone>
              <a:prstClr val="black"/>
              <a:schemeClr val="tx1">
                <a:tint val="45000"/>
                <a:satMod val="400000"/>
              </a:schemeClr>
            </a:duotone>
          </a:blip>
          <a:srcRect b="57692"/>
          <a:stretch>
            <a:fillRect/>
          </a:stretch>
        </p:blipFill>
        <p:spPr bwMode="auto">
          <a:xfrm>
            <a:off x="214282" y="3929066"/>
            <a:ext cx="5545626" cy="785818"/>
          </a:xfrm>
          <a:prstGeom prst="rect">
            <a:avLst/>
          </a:prstGeom>
          <a:noFill/>
        </p:spPr>
      </p:pic>
      <p:pic>
        <p:nvPicPr>
          <p:cNvPr id="1032" name="Picture 8" descr="http://testmath.ru/wp-content/uploads/formula/4/image006.gif"/>
          <p:cNvPicPr>
            <a:picLocks noChangeAspect="1" noChangeArrowheads="1"/>
          </p:cNvPicPr>
          <p:nvPr/>
        </p:nvPicPr>
        <p:blipFill>
          <a:blip r:embed="rId4">
            <a:clrChange>
              <a:clrFrom>
                <a:srgbClr val="FFFFFF"/>
              </a:clrFrom>
              <a:clrTo>
                <a:srgbClr val="FFFFFF">
                  <a:alpha val="0"/>
                </a:srgbClr>
              </a:clrTo>
            </a:clrChange>
            <a:duotone>
              <a:prstClr val="black"/>
              <a:schemeClr val="tx2">
                <a:tint val="45000"/>
                <a:satMod val="400000"/>
              </a:schemeClr>
            </a:duotone>
          </a:blip>
          <a:srcRect t="75000"/>
          <a:stretch>
            <a:fillRect/>
          </a:stretch>
        </p:blipFill>
        <p:spPr bwMode="auto">
          <a:xfrm>
            <a:off x="0" y="4786322"/>
            <a:ext cx="5972324" cy="500066"/>
          </a:xfrm>
          <a:prstGeom prst="rect">
            <a:avLst/>
          </a:prstGeom>
          <a:noFill/>
        </p:spPr>
      </p:pic>
      <p:sp>
        <p:nvSpPr>
          <p:cNvPr id="22" name="Прямоугольник 21"/>
          <p:cNvSpPr/>
          <p:nvPr/>
        </p:nvSpPr>
        <p:spPr>
          <a:xfrm>
            <a:off x="357158" y="5357826"/>
            <a:ext cx="4091120" cy="369332"/>
          </a:xfrm>
          <a:prstGeom prst="rect">
            <a:avLst/>
          </a:prstGeom>
        </p:spPr>
        <p:txBody>
          <a:bodyPr wrap="none">
            <a:spAutoFit/>
          </a:bodyPr>
          <a:lstStyle/>
          <a:p>
            <a:r>
              <a:rPr lang="ru-RU" dirty="0" smtClean="0"/>
              <a:t>Площадь прямоугольного треугольника</a:t>
            </a:r>
            <a:endParaRPr lang="ru-RU" dirty="0"/>
          </a:p>
        </p:txBody>
      </p:sp>
      <p:pic>
        <p:nvPicPr>
          <p:cNvPr id="1034" name="Picture 10" descr="http://testmath.ru/wp-content/uploads/formula/4/image008.gif"/>
          <p:cNvPicPr>
            <a:picLocks noChangeAspect="1" noChangeArrowheads="1"/>
          </p:cNvPicPr>
          <p:nvPr/>
        </p:nvPicPr>
        <p:blipFill>
          <a:blip r:embed="rId5">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285720" y="5786454"/>
            <a:ext cx="4754313" cy="714380"/>
          </a:xfrm>
          <a:prstGeom prst="rect">
            <a:avLst/>
          </a:prstGeom>
          <a:noFill/>
          <a:ln>
            <a:solidFill>
              <a:srgbClr val="FF0000"/>
            </a:solidFill>
          </a:ln>
        </p:spPr>
      </p:pic>
      <p:sp>
        <p:nvSpPr>
          <p:cNvPr id="24" name="Прямоугольник 23"/>
          <p:cNvSpPr/>
          <p:nvPr/>
        </p:nvSpPr>
        <p:spPr>
          <a:xfrm>
            <a:off x="5698761" y="3357562"/>
            <a:ext cx="3445239" cy="646331"/>
          </a:xfrm>
          <a:prstGeom prst="rect">
            <a:avLst/>
          </a:prstGeom>
        </p:spPr>
        <p:txBody>
          <a:bodyPr wrap="none">
            <a:spAutoFit/>
          </a:bodyPr>
          <a:lstStyle/>
          <a:p>
            <a:pPr algn="ctr"/>
            <a:r>
              <a:rPr lang="ru-RU" b="1" dirty="0" smtClean="0"/>
              <a:t>Площадь </a:t>
            </a:r>
            <a:endParaRPr lang="en-US" b="1" dirty="0" smtClean="0"/>
          </a:p>
          <a:p>
            <a:pPr algn="ctr"/>
            <a:r>
              <a:rPr lang="ru-RU" b="1" dirty="0" smtClean="0"/>
              <a:t>равностороннего </a:t>
            </a:r>
            <a:r>
              <a:rPr lang="ru-RU" b="1" dirty="0" smtClean="0"/>
              <a:t>треугольника</a:t>
            </a:r>
            <a:endParaRPr lang="ru-RU" dirty="0"/>
          </a:p>
        </p:txBody>
      </p:sp>
      <p:pic>
        <p:nvPicPr>
          <p:cNvPr id="1036" name="Picture 12" descr="http://testmath.ru/wp-content/uploads/formula/4/image010.gif"/>
          <p:cNvPicPr>
            <a:picLocks noChangeAspect="1" noChangeArrowheads="1"/>
          </p:cNvPicPr>
          <p:nvPr/>
        </p:nvPicPr>
        <p:blipFill>
          <a:blip r:embed="rId6">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7072330" y="4000504"/>
            <a:ext cx="1571633" cy="78581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FF0000"/>
                </a:solidFill>
              </a:rPr>
              <a:t>Параллелограмм</a:t>
            </a:r>
            <a:endParaRPr lang="ru-RU" i="1" dirty="0">
              <a:solidFill>
                <a:srgbClr val="FF0000"/>
              </a:solidFill>
            </a:endParaRPr>
          </a:p>
        </p:txBody>
      </p:sp>
      <p:sp>
        <p:nvSpPr>
          <p:cNvPr id="3" name="Содержимое 2"/>
          <p:cNvSpPr>
            <a:spLocks noGrp="1"/>
          </p:cNvSpPr>
          <p:nvPr>
            <p:ph idx="1"/>
          </p:nvPr>
        </p:nvSpPr>
        <p:spPr>
          <a:xfrm>
            <a:off x="285720" y="1600201"/>
            <a:ext cx="8501122" cy="4472005"/>
          </a:xfrm>
        </p:spPr>
        <p:txBody>
          <a:bodyPr/>
          <a:lstStyle/>
          <a:p>
            <a:pPr>
              <a:buNone/>
            </a:pPr>
            <a:r>
              <a:rPr lang="ru-RU" sz="2400" b="1" dirty="0" smtClean="0">
                <a:solidFill>
                  <a:srgbClr val="0070C0"/>
                </a:solidFill>
              </a:rPr>
              <a:t>    Параллелограмм </a:t>
            </a:r>
            <a:r>
              <a:rPr lang="ru-RU" sz="2400" dirty="0" smtClean="0">
                <a:solidFill>
                  <a:srgbClr val="0070C0"/>
                </a:solidFill>
              </a:rPr>
              <a:t>(от греч. </a:t>
            </a:r>
            <a:r>
              <a:rPr lang="ru-RU" sz="2400" i="1" dirty="0" err="1" smtClean="0">
                <a:solidFill>
                  <a:srgbClr val="0070C0"/>
                </a:solidFill>
              </a:rPr>
              <a:t>parallelos</a:t>
            </a:r>
            <a:r>
              <a:rPr lang="ru-RU" sz="2400" i="1" dirty="0" smtClean="0">
                <a:solidFill>
                  <a:srgbClr val="0070C0"/>
                </a:solidFill>
              </a:rPr>
              <a:t> </a:t>
            </a:r>
            <a:r>
              <a:rPr lang="ru-RU" sz="2400" dirty="0" smtClean="0">
                <a:solidFill>
                  <a:srgbClr val="0070C0"/>
                </a:solidFill>
              </a:rPr>
              <a:t>— параллельный и </a:t>
            </a:r>
            <a:r>
              <a:rPr lang="ru-RU" sz="2400" i="1" dirty="0" err="1" smtClean="0">
                <a:solidFill>
                  <a:srgbClr val="0070C0"/>
                </a:solidFill>
              </a:rPr>
              <a:t>gramme</a:t>
            </a:r>
            <a:r>
              <a:rPr lang="ru-RU" sz="2400" i="1" dirty="0" smtClean="0">
                <a:solidFill>
                  <a:srgbClr val="0070C0"/>
                </a:solidFill>
              </a:rPr>
              <a:t> </a:t>
            </a:r>
            <a:r>
              <a:rPr lang="ru-RU" sz="2400" dirty="0" smtClean="0">
                <a:solidFill>
                  <a:srgbClr val="0070C0"/>
                </a:solidFill>
              </a:rPr>
              <a:t>— линия) — это четырехугольник, у которого противолежащие стороны попарно параллельны, т. е. лежат на параллельных прямых. Частным случаем параллелограмма (являются прямоугольник и ромб. </a:t>
            </a:r>
            <a:endParaRPr lang="ru-RU" sz="2400" dirty="0">
              <a:solidFill>
                <a:srgbClr val="0070C0"/>
              </a:solidFill>
            </a:endParaRPr>
          </a:p>
        </p:txBody>
      </p:sp>
      <p:grpSp>
        <p:nvGrpSpPr>
          <p:cNvPr id="9" name="Группа 8"/>
          <p:cNvGrpSpPr/>
          <p:nvPr/>
        </p:nvGrpSpPr>
        <p:grpSpPr>
          <a:xfrm>
            <a:off x="1500166" y="3714752"/>
            <a:ext cx="4714908" cy="1940968"/>
            <a:chOff x="1500166" y="3714752"/>
            <a:chExt cx="4714908" cy="1940968"/>
          </a:xfrm>
        </p:grpSpPr>
        <p:sp>
          <p:nvSpPr>
            <p:cNvPr id="4" name="Параллелограмм 3"/>
            <p:cNvSpPr/>
            <p:nvPr/>
          </p:nvSpPr>
          <p:spPr>
            <a:xfrm>
              <a:off x="2000232" y="4000504"/>
              <a:ext cx="3643338" cy="142876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5" name="TextBox 4"/>
            <p:cNvSpPr txBox="1"/>
            <p:nvPr/>
          </p:nvSpPr>
          <p:spPr>
            <a:xfrm>
              <a:off x="1500166" y="5214950"/>
              <a:ext cx="571504" cy="369332"/>
            </a:xfrm>
            <a:prstGeom prst="rect">
              <a:avLst/>
            </a:prstGeom>
            <a:noFill/>
          </p:spPr>
          <p:txBody>
            <a:bodyPr wrap="square" rtlCol="0">
              <a:spAutoFit/>
            </a:bodyPr>
            <a:lstStyle/>
            <a:p>
              <a:r>
                <a:rPr lang="ru-RU" dirty="0" smtClean="0"/>
                <a:t>А</a:t>
              </a:r>
              <a:endParaRPr lang="ru-RU" dirty="0"/>
            </a:p>
          </p:txBody>
        </p:sp>
        <p:sp>
          <p:nvSpPr>
            <p:cNvPr id="6" name="TextBox 5"/>
            <p:cNvSpPr txBox="1"/>
            <p:nvPr/>
          </p:nvSpPr>
          <p:spPr>
            <a:xfrm>
              <a:off x="5286380" y="5286388"/>
              <a:ext cx="571504" cy="369332"/>
            </a:xfrm>
            <a:prstGeom prst="rect">
              <a:avLst/>
            </a:prstGeom>
            <a:noFill/>
          </p:spPr>
          <p:txBody>
            <a:bodyPr wrap="square" rtlCol="0">
              <a:spAutoFit/>
            </a:bodyPr>
            <a:lstStyle/>
            <a:p>
              <a:r>
                <a:rPr lang="en-US" dirty="0" smtClean="0"/>
                <a:t>D</a:t>
              </a:r>
              <a:endParaRPr lang="ru-RU" dirty="0"/>
            </a:p>
          </p:txBody>
        </p:sp>
        <p:sp>
          <p:nvSpPr>
            <p:cNvPr id="7" name="TextBox 6"/>
            <p:cNvSpPr txBox="1"/>
            <p:nvPr/>
          </p:nvSpPr>
          <p:spPr>
            <a:xfrm>
              <a:off x="5643570" y="3714752"/>
              <a:ext cx="571504" cy="369332"/>
            </a:xfrm>
            <a:prstGeom prst="rect">
              <a:avLst/>
            </a:prstGeom>
            <a:noFill/>
          </p:spPr>
          <p:txBody>
            <a:bodyPr wrap="square" rtlCol="0">
              <a:spAutoFit/>
            </a:bodyPr>
            <a:lstStyle/>
            <a:p>
              <a:r>
                <a:rPr lang="ru-RU" dirty="0" smtClean="0"/>
                <a:t>С</a:t>
              </a:r>
              <a:endParaRPr lang="ru-RU" dirty="0"/>
            </a:p>
          </p:txBody>
        </p:sp>
        <p:sp>
          <p:nvSpPr>
            <p:cNvPr id="8" name="TextBox 7"/>
            <p:cNvSpPr txBox="1"/>
            <p:nvPr/>
          </p:nvSpPr>
          <p:spPr>
            <a:xfrm>
              <a:off x="2071670" y="3714752"/>
              <a:ext cx="571504" cy="369332"/>
            </a:xfrm>
            <a:prstGeom prst="rect">
              <a:avLst/>
            </a:prstGeom>
            <a:noFill/>
          </p:spPr>
          <p:txBody>
            <a:bodyPr wrap="square" rtlCol="0">
              <a:spAutoFit/>
            </a:bodyPr>
            <a:lstStyle/>
            <a:p>
              <a:r>
                <a:rPr lang="ru-RU" dirty="0" smtClean="0"/>
                <a:t>В</a:t>
              </a:r>
              <a:endParaRPr lang="ru-RU"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Свойства параллелограмма</a:t>
            </a:r>
            <a:r>
              <a:rPr lang="ru-RU" dirty="0" smtClean="0"/>
              <a:t>:</a:t>
            </a:r>
            <a:endParaRPr lang="ru-RU" dirty="0"/>
          </a:p>
        </p:txBody>
      </p:sp>
      <p:pic>
        <p:nvPicPr>
          <p:cNvPr id="24578" name="Picture 2" descr="&amp;Pcy;&amp;acy;&amp;rcy;&amp;acy;&amp;lcy;&amp;lcy;&amp;iecy;&amp;lcy;&amp;ocy;&amp;gcy;&amp;rcy;&amp;acy;&amp;mcy;&amp;mcy;"/>
          <p:cNvPicPr>
            <a:picLocks noChangeAspect="1" noChangeArrowheads="1"/>
          </p:cNvPicPr>
          <p:nvPr/>
        </p:nvPicPr>
        <p:blipFill>
          <a:blip r:embed="rId2">
            <a:clrChange>
              <a:clrFrom>
                <a:srgbClr val="FFFFFF"/>
              </a:clrFrom>
              <a:clrTo>
                <a:srgbClr val="FFFFFF">
                  <a:alpha val="0"/>
                </a:srgbClr>
              </a:clrTo>
            </a:clrChange>
          </a:blip>
          <a:srcRect l="12784" t="23437" r="16903" b="22991"/>
          <a:stretch>
            <a:fillRect/>
          </a:stretch>
        </p:blipFill>
        <p:spPr bwMode="auto">
          <a:xfrm>
            <a:off x="214282" y="1285860"/>
            <a:ext cx="2946818" cy="1428760"/>
          </a:xfrm>
          <a:prstGeom prst="rect">
            <a:avLst/>
          </a:prstGeom>
          <a:noFill/>
        </p:spPr>
      </p:pic>
      <p:sp>
        <p:nvSpPr>
          <p:cNvPr id="5" name="Прямоугольник 4"/>
          <p:cNvSpPr/>
          <p:nvPr/>
        </p:nvSpPr>
        <p:spPr>
          <a:xfrm>
            <a:off x="3000364" y="1500174"/>
            <a:ext cx="5929338" cy="1200329"/>
          </a:xfrm>
          <a:prstGeom prst="rect">
            <a:avLst/>
          </a:prstGeom>
        </p:spPr>
        <p:txBody>
          <a:bodyPr wrap="square">
            <a:spAutoFit/>
          </a:bodyPr>
          <a:lstStyle/>
          <a:p>
            <a:pPr marL="342900" indent="-342900">
              <a:buFont typeface="+mj-lt"/>
              <a:buAutoNum type="arabicPeriod"/>
            </a:pPr>
            <a:r>
              <a:rPr lang="ru-RU" dirty="0" smtClean="0"/>
              <a:t>Противоположные стороны параллелограмма равны.</a:t>
            </a:r>
          </a:p>
          <a:p>
            <a:pPr marL="342900" indent="-342900">
              <a:buFont typeface="+mj-lt"/>
              <a:buAutoNum type="arabicPeriod"/>
            </a:pPr>
            <a:r>
              <a:rPr lang="ru-RU" dirty="0" smtClean="0"/>
              <a:t>Противоположные углы параллелограмма равны.</a:t>
            </a:r>
          </a:p>
          <a:p>
            <a:pPr marL="342900" indent="-342900">
              <a:buFont typeface="+mj-lt"/>
              <a:buAutoNum type="arabicPeriod"/>
            </a:pPr>
            <a:r>
              <a:rPr lang="ru-RU" dirty="0" smtClean="0"/>
              <a:t>Диагонали параллелограмма в точке пересечения делятся пополам.</a:t>
            </a:r>
            <a:endParaRPr lang="ru-RU" dirty="0"/>
          </a:p>
        </p:txBody>
      </p:sp>
      <p:pic>
        <p:nvPicPr>
          <p:cNvPr id="24580" name="Picture 4" descr="&amp;Pcy;&amp;acy;&amp;rcy;&amp;acy;&amp;lcy;&amp;lcy;&amp;iecy;&amp;lcy;&amp;ocy;&amp;gcy;&amp;rcy;&amp;acy;&amp;mcy;&amp;mcy;"/>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2857496"/>
            <a:ext cx="2996222" cy="1857388"/>
          </a:xfrm>
          <a:prstGeom prst="rect">
            <a:avLst/>
          </a:prstGeom>
          <a:noFill/>
        </p:spPr>
      </p:pic>
      <p:sp>
        <p:nvSpPr>
          <p:cNvPr id="7" name="Прямоугольник 6"/>
          <p:cNvSpPr/>
          <p:nvPr/>
        </p:nvSpPr>
        <p:spPr>
          <a:xfrm>
            <a:off x="3143240" y="2928934"/>
            <a:ext cx="4144917" cy="369332"/>
          </a:xfrm>
          <a:prstGeom prst="rect">
            <a:avLst/>
          </a:prstGeom>
        </p:spPr>
        <p:txBody>
          <a:bodyPr wrap="none">
            <a:spAutoFit/>
          </a:bodyPr>
          <a:lstStyle/>
          <a:p>
            <a:r>
              <a:rPr lang="ru-RU" b="1" dirty="0" smtClean="0"/>
              <a:t>Формула площади параллелограмма:</a:t>
            </a:r>
            <a:endParaRPr lang="ru-RU" b="1" dirty="0"/>
          </a:p>
        </p:txBody>
      </p:sp>
      <p:pic>
        <p:nvPicPr>
          <p:cNvPr id="24582" name="Picture 6" descr="&amp;Pcy;&amp;lcy;&amp;ocy;&amp;shchcy;&amp;acy;&amp;dcy;&amp;softcy; &amp;pcy;&amp;acy;&amp;rcy;&amp;acy;&amp;lcy;&amp;lcy;&amp;iecy;&amp;lcy;&amp;ocy;&amp;gcy;&amp;rcy;&amp;acy;&amp;mcy;&amp;mcy;&amp;acy;, &amp;fcy;&amp;ocy;&amp;rcy;&amp;mcy;&amp;ucy;&amp;lcy;&amp;acy; &amp;pcy;&amp;lcy;&amp;ocy;&amp;shchcy;&amp;acy;&amp;dcy;&amp;icy; &amp;pcy;&amp;acy;&amp;rcy;&amp;acy;&amp;lcy;&amp;lcy;&amp;iecy;&amp;lcy;&amp;ocy;&amp;gcy;&amp;rcy;&amp;acy;&amp;mcy;&amp;mcy;&amp;acy;"/>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3214678" y="3357562"/>
            <a:ext cx="1357322" cy="525415"/>
          </a:xfrm>
          <a:prstGeom prst="rect">
            <a:avLst/>
          </a:prstGeom>
          <a:noFill/>
          <a:ln>
            <a:solidFill>
              <a:srgbClr val="FF0000"/>
            </a:solidFill>
          </a:ln>
        </p:spPr>
      </p:pic>
      <p:pic>
        <p:nvPicPr>
          <p:cNvPr id="24584" name="Picture 8" descr="&amp;Pcy;&amp;iecy;&amp;rcy;&amp;icy;&amp;mcy;&amp;iecy;&amp;tcy;&amp;rcy; &amp;pcy;&amp;acy;&amp;rcy;&amp;acy;&amp;lcy;&amp;lcy;&amp;iecy;&amp;lcy;&amp;ocy;&amp;gcy;&amp;rcy;&amp;acy;&amp;mcy;&amp;mcy;&amp;acy;, &amp;fcy;&amp;ocy;&amp;rcy;&amp;mcy;&amp;ucy;&amp;lcy;&amp;acy; &amp;pcy;&amp;iecy;&amp;rcy;&amp;icy;&amp;mcy;&amp;iecy;&amp;tcy;&amp;rcy;&amp;acy; &amp;pcy;&amp;acy;&amp;rcy;&amp;acy;&amp;lcy;&amp;lcy;&amp;iecy;&amp;lcy;&amp;ocy;&amp;gcy;&amp;rcy;&amp;acy;&amp;mcy;&amp;mcy;&amp;acy;"/>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86116" y="4714884"/>
            <a:ext cx="2571768" cy="526504"/>
          </a:xfrm>
          <a:prstGeom prst="rect">
            <a:avLst/>
          </a:prstGeom>
          <a:noFill/>
          <a:ln>
            <a:solidFill>
              <a:srgbClr val="FF0000"/>
            </a:solidFill>
          </a:ln>
        </p:spPr>
      </p:pic>
      <p:sp>
        <p:nvSpPr>
          <p:cNvPr id="10" name="Прямоугольник 9"/>
          <p:cNvSpPr/>
          <p:nvPr/>
        </p:nvSpPr>
        <p:spPr>
          <a:xfrm>
            <a:off x="3000364" y="4143380"/>
            <a:ext cx="4322465" cy="369332"/>
          </a:xfrm>
          <a:prstGeom prst="rect">
            <a:avLst/>
          </a:prstGeom>
        </p:spPr>
        <p:txBody>
          <a:bodyPr wrap="none">
            <a:spAutoFit/>
          </a:bodyPr>
          <a:lstStyle/>
          <a:p>
            <a:r>
              <a:rPr lang="ru-RU" b="1" dirty="0" smtClean="0"/>
              <a:t>Формула периметра параллелограмма:</a:t>
            </a:r>
            <a:endParaRPr lang="ru-RU"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Трапеция</a:t>
            </a:r>
            <a:endParaRPr lang="ru-RU" dirty="0">
              <a:solidFill>
                <a:srgbClr val="FF0000"/>
              </a:solidFill>
            </a:endParaRPr>
          </a:p>
        </p:txBody>
      </p:sp>
      <p:sp>
        <p:nvSpPr>
          <p:cNvPr id="3" name="Содержимое 2"/>
          <p:cNvSpPr>
            <a:spLocks noGrp="1"/>
          </p:cNvSpPr>
          <p:nvPr>
            <p:ph idx="1"/>
          </p:nvPr>
        </p:nvSpPr>
        <p:spPr/>
        <p:txBody>
          <a:bodyPr/>
          <a:lstStyle/>
          <a:p>
            <a:pPr>
              <a:buNone/>
            </a:pPr>
            <a:r>
              <a:rPr lang="en-US" sz="2400" b="1" dirty="0" smtClean="0">
                <a:solidFill>
                  <a:srgbClr val="0070C0"/>
                </a:solidFill>
              </a:rPr>
              <a:t>   </a:t>
            </a:r>
            <a:r>
              <a:rPr lang="ru-RU" sz="2400" b="1" dirty="0" smtClean="0">
                <a:solidFill>
                  <a:srgbClr val="0070C0"/>
                </a:solidFill>
              </a:rPr>
              <a:t>Трапеция </a:t>
            </a:r>
            <a:r>
              <a:rPr lang="ru-RU" sz="2400" dirty="0" smtClean="0">
                <a:solidFill>
                  <a:srgbClr val="0070C0"/>
                </a:solidFill>
              </a:rPr>
              <a:t>— геометрическая фигура, четырехугольник, у которого только две противолежащие стороны параллельны. Эти параллельные стороны называются </a:t>
            </a:r>
            <a:r>
              <a:rPr lang="ru-RU" sz="2400" i="1" dirty="0" smtClean="0">
                <a:solidFill>
                  <a:srgbClr val="0070C0"/>
                </a:solidFill>
              </a:rPr>
              <a:t>основаниями </a:t>
            </a:r>
            <a:r>
              <a:rPr lang="ru-RU" sz="2400" dirty="0" smtClean="0">
                <a:solidFill>
                  <a:srgbClr val="0070C0"/>
                </a:solidFill>
              </a:rPr>
              <a:t>трапеции. Две другие стороны называются </a:t>
            </a:r>
            <a:r>
              <a:rPr lang="ru-RU" sz="2400" i="1" dirty="0" smtClean="0">
                <a:solidFill>
                  <a:srgbClr val="0070C0"/>
                </a:solidFill>
              </a:rPr>
              <a:t>боковыми сторонами </a:t>
            </a:r>
            <a:r>
              <a:rPr lang="ru-RU" sz="2400" dirty="0" smtClean="0">
                <a:solidFill>
                  <a:srgbClr val="0070C0"/>
                </a:solidFill>
              </a:rPr>
              <a:t>. Отрезок, соединяющий середины боковых сторон, называется </a:t>
            </a:r>
            <a:r>
              <a:rPr lang="ru-RU" sz="2400" i="1" dirty="0" smtClean="0">
                <a:solidFill>
                  <a:srgbClr val="0070C0"/>
                </a:solidFill>
              </a:rPr>
              <a:t>средней линией трапеции </a:t>
            </a:r>
            <a:r>
              <a:rPr lang="ru-RU" sz="2400" dirty="0" smtClean="0">
                <a:solidFill>
                  <a:srgbClr val="0070C0"/>
                </a:solidFill>
              </a:rPr>
              <a:t>.</a:t>
            </a:r>
            <a:endParaRPr lang="ru-RU" sz="2400" dirty="0">
              <a:solidFill>
                <a:srgbClr val="0070C0"/>
              </a:solidFill>
            </a:endParaRPr>
          </a:p>
        </p:txBody>
      </p:sp>
      <p:sp>
        <p:nvSpPr>
          <p:cNvPr id="4" name="Трапеция 3"/>
          <p:cNvSpPr/>
          <p:nvPr/>
        </p:nvSpPr>
        <p:spPr>
          <a:xfrm>
            <a:off x="2357422" y="4286256"/>
            <a:ext cx="3214710" cy="1714512"/>
          </a:xfrm>
          <a:prstGeom prst="trapezoi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5" name="TextBox 4"/>
          <p:cNvSpPr txBox="1"/>
          <p:nvPr/>
        </p:nvSpPr>
        <p:spPr>
          <a:xfrm>
            <a:off x="5143504" y="4071942"/>
            <a:ext cx="571504" cy="369332"/>
          </a:xfrm>
          <a:prstGeom prst="rect">
            <a:avLst/>
          </a:prstGeom>
          <a:noFill/>
        </p:spPr>
        <p:txBody>
          <a:bodyPr wrap="square" rtlCol="0">
            <a:spAutoFit/>
          </a:bodyPr>
          <a:lstStyle/>
          <a:p>
            <a:r>
              <a:rPr lang="ru-RU" dirty="0" smtClean="0"/>
              <a:t>С</a:t>
            </a:r>
            <a:endParaRPr lang="ru-RU" dirty="0"/>
          </a:p>
        </p:txBody>
      </p:sp>
      <p:sp>
        <p:nvSpPr>
          <p:cNvPr id="6" name="TextBox 5"/>
          <p:cNvSpPr txBox="1"/>
          <p:nvPr/>
        </p:nvSpPr>
        <p:spPr>
          <a:xfrm>
            <a:off x="5572132" y="5715016"/>
            <a:ext cx="571504" cy="369332"/>
          </a:xfrm>
          <a:prstGeom prst="rect">
            <a:avLst/>
          </a:prstGeom>
          <a:noFill/>
        </p:spPr>
        <p:txBody>
          <a:bodyPr wrap="square" rtlCol="0">
            <a:spAutoFit/>
          </a:bodyPr>
          <a:lstStyle/>
          <a:p>
            <a:r>
              <a:rPr lang="en-US" dirty="0" smtClean="0"/>
              <a:t>D</a:t>
            </a:r>
            <a:endParaRPr lang="ru-RU" dirty="0"/>
          </a:p>
        </p:txBody>
      </p:sp>
      <p:sp>
        <p:nvSpPr>
          <p:cNvPr id="7" name="TextBox 6"/>
          <p:cNvSpPr txBox="1"/>
          <p:nvPr/>
        </p:nvSpPr>
        <p:spPr>
          <a:xfrm>
            <a:off x="1928794" y="5643578"/>
            <a:ext cx="571504" cy="369332"/>
          </a:xfrm>
          <a:prstGeom prst="rect">
            <a:avLst/>
          </a:prstGeom>
          <a:noFill/>
        </p:spPr>
        <p:txBody>
          <a:bodyPr wrap="square" rtlCol="0">
            <a:spAutoFit/>
          </a:bodyPr>
          <a:lstStyle/>
          <a:p>
            <a:r>
              <a:rPr lang="ru-RU" dirty="0" smtClean="0"/>
              <a:t>А</a:t>
            </a:r>
            <a:endParaRPr lang="ru-RU" dirty="0"/>
          </a:p>
        </p:txBody>
      </p:sp>
      <p:sp>
        <p:nvSpPr>
          <p:cNvPr id="8" name="TextBox 7"/>
          <p:cNvSpPr txBox="1"/>
          <p:nvPr/>
        </p:nvSpPr>
        <p:spPr>
          <a:xfrm>
            <a:off x="2357422" y="4071942"/>
            <a:ext cx="571504" cy="369332"/>
          </a:xfrm>
          <a:prstGeom prst="rect">
            <a:avLst/>
          </a:prstGeom>
          <a:noFill/>
        </p:spPr>
        <p:txBody>
          <a:bodyPr wrap="square" rtlCol="0">
            <a:spAutoFit/>
          </a:bodyPr>
          <a:lstStyle/>
          <a:p>
            <a:r>
              <a:rPr lang="ru-RU" dirty="0" smtClean="0"/>
              <a:t>В</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ТРАПЕЦИЯ</a:t>
            </a:r>
            <a:endParaRPr lang="ru-RU" dirty="0"/>
          </a:p>
        </p:txBody>
      </p:sp>
      <p:pic>
        <p:nvPicPr>
          <p:cNvPr id="26626" name="Picture 2" descr="http://www.pm298.ru/Math/f150.JPG"/>
          <p:cNvPicPr>
            <a:picLocks noChangeAspect="1" noChangeArrowheads="1"/>
          </p:cNvPicPr>
          <p:nvPr/>
        </p:nvPicPr>
        <p:blipFill>
          <a:blip r:embed="rId2">
            <a:clrChange>
              <a:clrFrom>
                <a:srgbClr val="FFFFFD"/>
              </a:clrFrom>
              <a:clrTo>
                <a:srgbClr val="FFFFFD">
                  <a:alpha val="0"/>
                </a:srgbClr>
              </a:clrTo>
            </a:clrChange>
          </a:blip>
          <a:srcRect b="12983"/>
          <a:stretch>
            <a:fillRect/>
          </a:stretch>
        </p:blipFill>
        <p:spPr bwMode="auto">
          <a:xfrm>
            <a:off x="857224" y="3929066"/>
            <a:ext cx="4699000" cy="2643206"/>
          </a:xfrm>
          <a:prstGeom prst="rect">
            <a:avLst/>
          </a:prstGeom>
          <a:noFill/>
        </p:spPr>
      </p:pic>
      <p:pic>
        <p:nvPicPr>
          <p:cNvPr id="26628" name="Picture 4" descr="http://www.pm298.ru/Math/f110.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43240" y="1428736"/>
            <a:ext cx="1553777" cy="428628"/>
          </a:xfrm>
          <a:prstGeom prst="rect">
            <a:avLst/>
          </a:prstGeom>
          <a:noFill/>
        </p:spPr>
      </p:pic>
      <p:pic>
        <p:nvPicPr>
          <p:cNvPr id="26629" name="Picture 5" descr="http://www.pm298.ru/Math/f146.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714876" y="1428736"/>
            <a:ext cx="1535917" cy="428628"/>
          </a:xfrm>
          <a:prstGeom prst="rect">
            <a:avLst/>
          </a:prstGeom>
          <a:noFill/>
        </p:spPr>
      </p:pic>
      <p:sp>
        <p:nvSpPr>
          <p:cNvPr id="9" name="Прямоугольник 8"/>
          <p:cNvSpPr/>
          <p:nvPr/>
        </p:nvSpPr>
        <p:spPr>
          <a:xfrm>
            <a:off x="357158" y="1357299"/>
            <a:ext cx="3214710" cy="461665"/>
          </a:xfrm>
          <a:prstGeom prst="rect">
            <a:avLst/>
          </a:prstGeom>
        </p:spPr>
        <p:txBody>
          <a:bodyPr wrap="square">
            <a:spAutoFit/>
          </a:bodyPr>
          <a:lstStyle/>
          <a:p>
            <a:r>
              <a:rPr lang="ru-RU" sz="2400" i="1" dirty="0" smtClean="0"/>
              <a:t>Свойства сторон:</a:t>
            </a:r>
            <a:endParaRPr lang="ru-RU" sz="2400" i="1" dirty="0"/>
          </a:p>
        </p:txBody>
      </p:sp>
      <p:sp>
        <p:nvSpPr>
          <p:cNvPr id="10" name="Прямоугольник 9"/>
          <p:cNvSpPr/>
          <p:nvPr/>
        </p:nvSpPr>
        <p:spPr>
          <a:xfrm>
            <a:off x="285720" y="2071678"/>
            <a:ext cx="3577646" cy="461665"/>
          </a:xfrm>
          <a:prstGeom prst="rect">
            <a:avLst/>
          </a:prstGeom>
        </p:spPr>
        <p:txBody>
          <a:bodyPr wrap="none">
            <a:spAutoFit/>
          </a:bodyPr>
          <a:lstStyle/>
          <a:p>
            <a:r>
              <a:rPr lang="ru-RU" sz="2400" i="1" dirty="0" smtClean="0"/>
              <a:t>Свойства средней линии: </a:t>
            </a:r>
            <a:endParaRPr lang="ru-RU" sz="2400" i="1" dirty="0"/>
          </a:p>
        </p:txBody>
      </p:sp>
      <p:pic>
        <p:nvPicPr>
          <p:cNvPr id="26633" name="Picture 9" descr="&amp;scy;&amp;vcy;&amp;ocy;&amp;jcy;&amp;scy;&amp;tcy;&amp;vcy;&amp;acy; &amp;scy;&amp;rcy;&amp;iecy;&amp;dcy;&amp;ncy;&amp;iecy;&amp;jcy; &amp;lcy;&amp;icy;&amp;ncy;&amp;icy;&amp;icy;"/>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857620" y="2143116"/>
            <a:ext cx="1637121" cy="357190"/>
          </a:xfrm>
          <a:prstGeom prst="rect">
            <a:avLst/>
          </a:prstGeom>
          <a:noFill/>
        </p:spPr>
      </p:pic>
      <p:pic>
        <p:nvPicPr>
          <p:cNvPr id="26635" name="Picture 11" descr="&amp;scy;&amp;vcy;&amp;ocy;&amp;jcy;&amp;scy;&amp;tcy;&amp;vcy;&amp;acy; &amp;scy;&amp;rcy;&amp;iecy;&amp;dcy;&amp;ncy;&amp;iecy;&amp;jcy; &amp;lcy;&amp;icy;&amp;ncy;&amp;icy;&amp;icy;"/>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572132" y="2143116"/>
            <a:ext cx="1294814" cy="357190"/>
          </a:xfrm>
          <a:prstGeom prst="rect">
            <a:avLst/>
          </a:prstGeom>
          <a:noFill/>
        </p:spPr>
      </p:pic>
      <p:sp>
        <p:nvSpPr>
          <p:cNvPr id="13" name="Прямоугольник 12"/>
          <p:cNvSpPr/>
          <p:nvPr/>
        </p:nvSpPr>
        <p:spPr>
          <a:xfrm>
            <a:off x="428596" y="2786058"/>
            <a:ext cx="1568314" cy="461665"/>
          </a:xfrm>
          <a:prstGeom prst="rect">
            <a:avLst/>
          </a:prstGeom>
        </p:spPr>
        <p:txBody>
          <a:bodyPr wrap="none">
            <a:spAutoFit/>
          </a:bodyPr>
          <a:lstStyle/>
          <a:p>
            <a:r>
              <a:rPr lang="ru-RU" sz="2400" i="1" dirty="0" smtClean="0"/>
              <a:t>Площадь: </a:t>
            </a:r>
            <a:endParaRPr lang="ru-RU" sz="2400" i="1" dirty="0"/>
          </a:p>
        </p:txBody>
      </p:sp>
      <p:pic>
        <p:nvPicPr>
          <p:cNvPr id="26637" name="Picture 13" descr="&amp;pcy;&amp;lcy;&amp;ocy;&amp;shchcy;&amp;acy;&amp;dcy;&amp;softcy; &amp;tcy;&amp;rcy;&amp;acy;&amp;pcy;&amp;iecy;&amp;tscy;&amp;icy;&amp;icy;"/>
          <p:cNvPicPr>
            <a:picLocks noChangeAspect="1" noChangeArrowheads="1"/>
          </p:cNvPicPr>
          <p:nvPr/>
        </p:nvPicPr>
        <p:blipFill>
          <a:blip r:embed="rId7">
            <a:clrChange>
              <a:clrFrom>
                <a:srgbClr val="FBFBFB"/>
              </a:clrFrom>
              <a:clrTo>
                <a:srgbClr val="FBFBFB">
                  <a:alpha val="0"/>
                </a:srgbClr>
              </a:clrTo>
            </a:clrChange>
          </a:blip>
          <a:srcRect/>
          <a:stretch>
            <a:fillRect/>
          </a:stretch>
        </p:blipFill>
        <p:spPr bwMode="auto">
          <a:xfrm>
            <a:off x="4286248" y="2786058"/>
            <a:ext cx="1650218" cy="428628"/>
          </a:xfrm>
          <a:prstGeom prst="rect">
            <a:avLst/>
          </a:prstGeom>
          <a:noFill/>
        </p:spPr>
      </p:pic>
      <p:pic>
        <p:nvPicPr>
          <p:cNvPr id="26639" name="Picture 15" descr="&amp;pcy;&amp;lcy;&amp;ocy;&amp;shchcy;&amp;acy;&amp;dcy;&amp;softcy; &amp;tcy;&amp;rcy;&amp;acy;&amp;pcy;&amp;iecy;&amp;tscy;&amp;icy;&amp;icy;"/>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000232" y="2786058"/>
            <a:ext cx="2291969" cy="500066"/>
          </a:xfrm>
          <a:prstGeom prst="rect">
            <a:avLst/>
          </a:prstGeom>
          <a:noFill/>
        </p:spPr>
      </p:pic>
    </p:spTree>
  </p:cSld>
  <p:clrMapOvr>
    <a:masterClrMapping/>
  </p:clrMapOvr>
</p:sld>
</file>

<file path=ppt/theme/theme1.xml><?xml version="1.0" encoding="utf-8"?>
<a:theme xmlns:a="http://schemas.openxmlformats.org/drawingml/2006/main" name="Тема20">
  <a:themeElements>
    <a:clrScheme name="Оформление по умолчанию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FFCC99"/>
      </a:folHlink>
    </a:clrScheme>
    <a:fontScheme name="Оформление по умолчанию">
      <a:majorFont>
        <a:latin typeface="Times New Roman"/>
        <a:ea typeface=""/>
        <a:cs typeface="Times New Roman"/>
      </a:majorFont>
      <a:minorFont>
        <a:latin typeface="Times New Roman"/>
        <a:ea typeface=""/>
        <a:cs typeface="Times New Roma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Оформление по умолчанию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22B00"/>
        </a:hlink>
        <a:folHlink>
          <a:srgbClr val="FFA953"/>
        </a:folHlink>
      </a:clrScheme>
      <a:clrMap bg1="lt1" tx1="dk1" bg2="lt2" tx2="dk2" accent1="accent1" accent2="accent2" accent3="accent3" accent4="accent4" accent5="accent5" accent6="accent6" hlink="hlink" folHlink="folHlink"/>
    </a:extraClrScheme>
    <a:extraClrScheme>
      <a:clrScheme name="Оформление по умолчанию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FF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Тема20</Template>
  <TotalTime>309</TotalTime>
  <Words>526</Words>
  <Application>Microsoft Office PowerPoint</Application>
  <PresentationFormat>Экран (4:3)</PresentationFormat>
  <Paragraphs>91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Тема20</vt:lpstr>
      <vt:lpstr> </vt:lpstr>
      <vt:lpstr> Что такое планиметрия </vt:lpstr>
      <vt:lpstr>Точка и прямая</vt:lpstr>
      <vt:lpstr>Треугольник</vt:lpstr>
      <vt:lpstr>ТРЕУГОЛЬНИК</vt:lpstr>
      <vt:lpstr>Параллелограмм</vt:lpstr>
      <vt:lpstr>Свойства параллелограмма:</vt:lpstr>
      <vt:lpstr>Трапеция</vt:lpstr>
      <vt:lpstr>ТРАПЕЦИЯ</vt:lpstr>
      <vt:lpstr>Окружность</vt:lpstr>
      <vt:lpstr>ОКРУЖНОСТЬ</vt:lpstr>
      <vt:lpstr>Слайд 12</vt:lpstr>
      <vt:lpstr>Многоугольник</vt:lpstr>
      <vt:lpstr>МНОГОУГОЛЬНИК</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12345</dc:creator>
  <cp:lastModifiedBy>12345</cp:lastModifiedBy>
  <cp:revision>32</cp:revision>
  <dcterms:created xsi:type="dcterms:W3CDTF">2013-10-22T13:02:41Z</dcterms:created>
  <dcterms:modified xsi:type="dcterms:W3CDTF">2013-10-28T12:09:41Z</dcterms:modified>
</cp:coreProperties>
</file>