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7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8BCA-AB09-4815-B86B-DC8DFB7A19B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DC5D-85AC-4155-90C0-D14C621E6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8BCA-AB09-4815-B86B-DC8DFB7A19B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DC5D-85AC-4155-90C0-D14C621E6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8BCA-AB09-4815-B86B-DC8DFB7A19B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DC5D-85AC-4155-90C0-D14C621E6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8BCA-AB09-4815-B86B-DC8DFB7A19B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DC5D-85AC-4155-90C0-D14C621E6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8BCA-AB09-4815-B86B-DC8DFB7A19B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DC5D-85AC-4155-90C0-D14C621E6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8BCA-AB09-4815-B86B-DC8DFB7A19B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DC5D-85AC-4155-90C0-D14C621E6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8BCA-AB09-4815-B86B-DC8DFB7A19B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DC5D-85AC-4155-90C0-D14C621E6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8BCA-AB09-4815-B86B-DC8DFB7A19B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DC5D-85AC-4155-90C0-D14C621E6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8BCA-AB09-4815-B86B-DC8DFB7A19B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DC5D-85AC-4155-90C0-D14C621E6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8BCA-AB09-4815-B86B-DC8DFB7A19B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DC5D-85AC-4155-90C0-D14C621E6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8BCA-AB09-4815-B86B-DC8DFB7A19B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DC5D-85AC-4155-90C0-D14C621E6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B8BCA-AB09-4815-B86B-DC8DFB7A19B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BDC5D-85AC-4155-90C0-D14C621E6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1285860"/>
            <a:ext cx="8229600" cy="3011486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The rules of word-formation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(</a:t>
            </a:r>
            <a:r>
              <a:rPr lang="en-US" sz="7200" dirty="0" err="1" smtClean="0">
                <a:latin typeface="Cambria" pitchFamily="18" charset="0"/>
              </a:rPr>
              <a:t>V</a:t>
            </a:r>
            <a:r>
              <a:rPr lang="en-US" b="1" dirty="0" err="1" smtClean="0">
                <a:solidFill>
                  <a:srgbClr val="FF0000"/>
                </a:solidFill>
                <a:latin typeface="Cambria" pitchFamily="18" charset="0"/>
              </a:rPr>
              <a:t>ing</a:t>
            </a:r>
            <a:r>
              <a:rPr lang="en-US" dirty="0" smtClean="0">
                <a:latin typeface="Cambria" pitchFamily="18" charset="0"/>
              </a:rPr>
              <a:t>-form</a:t>
            </a:r>
            <a:r>
              <a:rPr lang="ru-RU" dirty="0" smtClean="0">
                <a:latin typeface="Cambria" pitchFamily="18" charset="0"/>
              </a:rPr>
              <a:t>)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14942" y="4786322"/>
            <a:ext cx="2857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Учитель английского </a:t>
            </a:r>
            <a:r>
              <a:rPr lang="ru-RU" dirty="0" smtClean="0"/>
              <a:t>языка</a:t>
            </a:r>
          </a:p>
          <a:p>
            <a:r>
              <a:rPr lang="ru-RU" smtClean="0"/>
              <a:t>КРУТОВА С.С.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85723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14282" y="714356"/>
            <a:ext cx="18573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tak</a:t>
            </a:r>
            <a:r>
              <a:rPr lang="en-US" sz="6600" b="1" dirty="0" smtClean="0">
                <a:solidFill>
                  <a:srgbClr val="FF0000"/>
                </a:solidFill>
              </a:rPr>
              <a:t>e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57356" y="714356"/>
            <a:ext cx="10001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+</a:t>
            </a:r>
            <a:endParaRPr lang="ru-RU" sz="6600" dirty="0"/>
          </a:p>
        </p:txBody>
      </p:sp>
      <p:sp>
        <p:nvSpPr>
          <p:cNvPr id="13" name="TextBox 12"/>
          <p:cNvSpPr txBox="1"/>
          <p:nvPr/>
        </p:nvSpPr>
        <p:spPr>
          <a:xfrm>
            <a:off x="2643174" y="714356"/>
            <a:ext cx="14287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solidFill>
                  <a:srgbClr val="FF0000"/>
                </a:solidFill>
              </a:rPr>
              <a:t>ing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28992" y="71435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4000496" y="714356"/>
            <a:ext cx="8572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=</a:t>
            </a:r>
            <a:endParaRPr lang="ru-RU" sz="6600" dirty="0"/>
          </a:p>
        </p:txBody>
      </p:sp>
      <p:sp>
        <p:nvSpPr>
          <p:cNvPr id="20" name="TextBox 19"/>
          <p:cNvSpPr txBox="1"/>
          <p:nvPr/>
        </p:nvSpPr>
        <p:spPr>
          <a:xfrm>
            <a:off x="4714876" y="714356"/>
            <a:ext cx="13573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/>
              <a:t>tak</a:t>
            </a:r>
            <a:endParaRPr lang="ru-RU" sz="6600" dirty="0"/>
          </a:p>
        </p:txBody>
      </p:sp>
      <p:sp>
        <p:nvSpPr>
          <p:cNvPr id="21" name="TextBox 20"/>
          <p:cNvSpPr txBox="1"/>
          <p:nvPr/>
        </p:nvSpPr>
        <p:spPr>
          <a:xfrm>
            <a:off x="5857884" y="714356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e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29388" y="714356"/>
            <a:ext cx="14287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solidFill>
                  <a:srgbClr val="FF0000"/>
                </a:solidFill>
              </a:rPr>
              <a:t>ing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86182" y="0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1.</a:t>
            </a:r>
            <a:endParaRPr lang="ru-RU" sz="36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14282" y="1928802"/>
            <a:ext cx="30003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writ</a:t>
            </a:r>
            <a:r>
              <a:rPr lang="en-US" sz="4800" b="1" dirty="0" smtClean="0">
                <a:solidFill>
                  <a:srgbClr val="FF0000"/>
                </a:solidFill>
              </a:rPr>
              <a:t>e</a:t>
            </a:r>
            <a:r>
              <a:rPr lang="en-US" sz="4800" dirty="0" smtClean="0"/>
              <a:t> -</a:t>
            </a:r>
            <a:endParaRPr lang="ru-RU" sz="4800" dirty="0"/>
          </a:p>
        </p:txBody>
      </p:sp>
      <p:sp>
        <p:nvSpPr>
          <p:cNvPr id="25" name="TextBox 24"/>
          <p:cNvSpPr txBox="1"/>
          <p:nvPr/>
        </p:nvSpPr>
        <p:spPr>
          <a:xfrm>
            <a:off x="2357422" y="1928802"/>
            <a:ext cx="2000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writ</a:t>
            </a:r>
            <a:r>
              <a:rPr lang="en-US" sz="4800" b="1" dirty="0" smtClean="0">
                <a:solidFill>
                  <a:srgbClr val="FF0000"/>
                </a:solidFill>
              </a:rPr>
              <a:t>ing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4282" y="2857496"/>
            <a:ext cx="17859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mak</a:t>
            </a:r>
            <a:r>
              <a:rPr lang="en-US" sz="4400" b="1" dirty="0" smtClean="0">
                <a:solidFill>
                  <a:srgbClr val="FF0000"/>
                </a:solidFill>
              </a:rPr>
              <a:t>e</a:t>
            </a:r>
            <a:r>
              <a:rPr lang="en-US" sz="4400" dirty="0" smtClean="0"/>
              <a:t>-</a:t>
            </a:r>
            <a:endParaRPr lang="ru-RU" sz="4400" dirty="0"/>
          </a:p>
        </p:txBody>
      </p:sp>
      <p:sp>
        <p:nvSpPr>
          <p:cNvPr id="27" name="TextBox 26"/>
          <p:cNvSpPr txBox="1"/>
          <p:nvPr/>
        </p:nvSpPr>
        <p:spPr>
          <a:xfrm>
            <a:off x="2428860" y="2857496"/>
            <a:ext cx="18573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mak</a:t>
            </a:r>
            <a:r>
              <a:rPr lang="en-US" sz="4400" b="1" dirty="0" smtClean="0">
                <a:solidFill>
                  <a:srgbClr val="FF0000"/>
                </a:solidFill>
              </a:rPr>
              <a:t>ing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5720" y="3857628"/>
            <a:ext cx="20002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shin</a:t>
            </a:r>
            <a:r>
              <a:rPr lang="en-US" sz="4400" b="1" dirty="0" smtClean="0">
                <a:solidFill>
                  <a:srgbClr val="FF0000"/>
                </a:solidFill>
              </a:rPr>
              <a:t>e</a:t>
            </a:r>
            <a:r>
              <a:rPr lang="en-US" sz="4400" dirty="0" smtClean="0"/>
              <a:t>-</a:t>
            </a:r>
            <a:endParaRPr lang="ru-RU" sz="4400" dirty="0"/>
          </a:p>
        </p:txBody>
      </p:sp>
      <p:sp>
        <p:nvSpPr>
          <p:cNvPr id="29" name="TextBox 28"/>
          <p:cNvSpPr txBox="1"/>
          <p:nvPr/>
        </p:nvSpPr>
        <p:spPr>
          <a:xfrm>
            <a:off x="2428860" y="3857628"/>
            <a:ext cx="18573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shin</a:t>
            </a:r>
            <a:r>
              <a:rPr lang="en-US" sz="4400" b="1" dirty="0" smtClean="0">
                <a:solidFill>
                  <a:srgbClr val="FF0000"/>
                </a:solidFill>
              </a:rPr>
              <a:t>ing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5720" y="4786322"/>
            <a:ext cx="15716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bit</a:t>
            </a:r>
            <a:r>
              <a:rPr lang="en-US" sz="4400" b="1" dirty="0" smtClean="0">
                <a:solidFill>
                  <a:srgbClr val="FF0000"/>
                </a:solidFill>
              </a:rPr>
              <a:t>e </a:t>
            </a:r>
            <a:r>
              <a:rPr lang="en-US" sz="4400" dirty="0" smtClean="0"/>
              <a:t>-</a:t>
            </a:r>
            <a:endParaRPr lang="ru-RU" sz="4400" dirty="0"/>
          </a:p>
        </p:txBody>
      </p:sp>
      <p:sp>
        <p:nvSpPr>
          <p:cNvPr id="32" name="TextBox 31"/>
          <p:cNvSpPr txBox="1"/>
          <p:nvPr/>
        </p:nvSpPr>
        <p:spPr>
          <a:xfrm>
            <a:off x="2500298" y="4714884"/>
            <a:ext cx="15001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bit</a:t>
            </a:r>
            <a:r>
              <a:rPr lang="en-US" sz="4400" b="1" dirty="0" smtClean="0">
                <a:solidFill>
                  <a:srgbClr val="FF0000"/>
                </a:solidFill>
              </a:rPr>
              <a:t>ing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3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6087E-6 L -0.07656 -2.6087E-6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50"/>
                            </p:stCondLst>
                            <p:childTnLst>
                              <p:par>
                                <p:cTn id="5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750"/>
                            </p:stCondLst>
                            <p:childTnLst>
                              <p:par>
                                <p:cTn id="8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"/>
                            </p:stCondLst>
                            <p:childTnLst>
                              <p:par>
                                <p:cTn id="9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9" grpId="0"/>
      <p:bldP spid="20" grpId="0"/>
      <p:bldP spid="21" grpId="0"/>
      <p:bldP spid="21" grpId="1"/>
      <p:bldP spid="22" grpId="0"/>
      <p:bldP spid="22" grpId="1"/>
      <p:bldP spid="24" grpId="0"/>
      <p:bldP spid="25" grpId="0"/>
      <p:bldP spid="26" grpId="0"/>
      <p:bldP spid="27" grpId="0"/>
      <p:bldP spid="28" grpId="0"/>
      <p:bldP spid="29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1214422"/>
            <a:ext cx="21431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stud</a:t>
            </a:r>
            <a:r>
              <a:rPr lang="en-US" sz="6600" b="1" dirty="0" smtClean="0">
                <a:solidFill>
                  <a:srgbClr val="FF0000"/>
                </a:solidFill>
              </a:rPr>
              <a:t>y 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43372" y="285728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2.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857752" y="1214422"/>
            <a:ext cx="27860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   study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43142" y="2643182"/>
            <a:ext cx="650085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tr</a:t>
            </a:r>
            <a:r>
              <a:rPr lang="en-US" sz="6000" b="1" dirty="0" smtClean="0">
                <a:solidFill>
                  <a:srgbClr val="FF0000"/>
                </a:solidFill>
              </a:rPr>
              <a:t>y</a:t>
            </a:r>
            <a:r>
              <a:rPr lang="en-US" sz="6000" dirty="0" smtClean="0"/>
              <a:t> – try</a:t>
            </a:r>
            <a:r>
              <a:rPr lang="en-US" sz="6000" b="1" dirty="0" smtClean="0">
                <a:solidFill>
                  <a:srgbClr val="FF0000"/>
                </a:solidFill>
              </a:rPr>
              <a:t>ing</a:t>
            </a:r>
          </a:p>
          <a:p>
            <a:r>
              <a:rPr lang="en-US" sz="6000" dirty="0" smtClean="0"/>
              <a:t>cop</a:t>
            </a:r>
            <a:r>
              <a:rPr lang="en-US" sz="6000" b="1" dirty="0" smtClean="0">
                <a:solidFill>
                  <a:srgbClr val="FF0000"/>
                </a:solidFill>
              </a:rPr>
              <a:t>y</a:t>
            </a:r>
            <a:r>
              <a:rPr lang="en-US" sz="6000" dirty="0" smtClean="0"/>
              <a:t> – copy</a:t>
            </a:r>
            <a:r>
              <a:rPr lang="en-US" sz="6000" b="1" dirty="0" smtClean="0">
                <a:solidFill>
                  <a:srgbClr val="FF0000"/>
                </a:solidFill>
              </a:rPr>
              <a:t>ing</a:t>
            </a:r>
          </a:p>
          <a:p>
            <a:r>
              <a:rPr lang="en-US" sz="6000" dirty="0" smtClean="0"/>
              <a:t>fl</a:t>
            </a:r>
            <a:r>
              <a:rPr lang="en-US" sz="6000" b="1" dirty="0" smtClean="0">
                <a:solidFill>
                  <a:srgbClr val="FF0000"/>
                </a:solidFill>
              </a:rPr>
              <a:t>y</a:t>
            </a:r>
            <a:r>
              <a:rPr lang="en-US" sz="6000" dirty="0" smtClean="0"/>
              <a:t> – fly</a:t>
            </a:r>
            <a:r>
              <a:rPr lang="en-US" sz="6000" b="1" dirty="0" smtClean="0">
                <a:solidFill>
                  <a:srgbClr val="FF0000"/>
                </a:solidFill>
              </a:rPr>
              <a:t>ing</a:t>
            </a:r>
          </a:p>
          <a:p>
            <a:r>
              <a:rPr lang="en-US" sz="6000" dirty="0" smtClean="0"/>
              <a:t>carr</a:t>
            </a:r>
            <a:r>
              <a:rPr lang="en-US" sz="6000" b="1" dirty="0" smtClean="0">
                <a:solidFill>
                  <a:srgbClr val="FF0000"/>
                </a:solidFill>
              </a:rPr>
              <a:t>y</a:t>
            </a:r>
            <a:r>
              <a:rPr lang="en-US" sz="6000" dirty="0" smtClean="0"/>
              <a:t>-carry</a:t>
            </a:r>
            <a:r>
              <a:rPr lang="en-US" sz="6000" b="1" dirty="0" smtClean="0">
                <a:solidFill>
                  <a:srgbClr val="FF0000"/>
                </a:solidFill>
              </a:rPr>
              <a:t>ing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86644" y="1285860"/>
            <a:ext cx="150019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solidFill>
                  <a:srgbClr val="FF0000"/>
                </a:solidFill>
              </a:rPr>
              <a:t>ing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43174" y="1285860"/>
            <a:ext cx="20717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+</a:t>
            </a:r>
            <a:r>
              <a:rPr lang="en-US" sz="6600" dirty="0" smtClean="0">
                <a:solidFill>
                  <a:srgbClr val="FF0000"/>
                </a:solidFill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</a:rPr>
              <a:t>ing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14876" y="1285860"/>
            <a:ext cx="6429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=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29 -0.00069 L 2.22222E-6 -2.65495E-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9" grpId="1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43372" y="214290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3.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1214422"/>
            <a:ext cx="12858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ge</a:t>
            </a:r>
            <a:r>
              <a:rPr lang="en-US" sz="6600" b="1" dirty="0" smtClean="0"/>
              <a:t>t</a:t>
            </a:r>
            <a:endParaRPr lang="ru-RU" sz="6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785918" y="1214422"/>
            <a:ext cx="5000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+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298" y="1214422"/>
            <a:ext cx="13573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solidFill>
                  <a:srgbClr val="FF0000"/>
                </a:solidFill>
              </a:rPr>
              <a:t>ing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6182" y="1214422"/>
            <a:ext cx="7143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=</a:t>
            </a:r>
            <a:endParaRPr lang="ru-RU" sz="6600" dirty="0"/>
          </a:p>
        </p:txBody>
      </p:sp>
      <p:sp>
        <p:nvSpPr>
          <p:cNvPr id="8" name="TextBox 7"/>
          <p:cNvSpPr txBox="1"/>
          <p:nvPr/>
        </p:nvSpPr>
        <p:spPr>
          <a:xfrm>
            <a:off x="4357686" y="1214422"/>
            <a:ext cx="12858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get</a:t>
            </a:r>
            <a:endParaRPr lang="ru-RU" sz="6600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357290" y="2071678"/>
            <a:ext cx="285752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357818" y="2071678"/>
            <a:ext cx="57150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357818" y="2143116"/>
            <a:ext cx="57150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28596" y="2643182"/>
            <a:ext cx="721523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sit –  si</a:t>
            </a:r>
            <a:r>
              <a:rPr lang="en-US" sz="6600" b="1" dirty="0" smtClean="0"/>
              <a:t>tt</a:t>
            </a:r>
            <a:r>
              <a:rPr lang="en-US" sz="6600" dirty="0" smtClean="0">
                <a:solidFill>
                  <a:srgbClr val="FF0000"/>
                </a:solidFill>
              </a:rPr>
              <a:t>ing</a:t>
            </a:r>
          </a:p>
          <a:p>
            <a:r>
              <a:rPr lang="en-US" sz="6600" dirty="0" smtClean="0"/>
              <a:t>put-  pu</a:t>
            </a:r>
            <a:r>
              <a:rPr lang="en-US" sz="6600" b="1" dirty="0" smtClean="0"/>
              <a:t>tt</a:t>
            </a:r>
            <a:r>
              <a:rPr lang="en-US" sz="6600" dirty="0" smtClean="0">
                <a:solidFill>
                  <a:srgbClr val="FF0000"/>
                </a:solidFill>
              </a:rPr>
              <a:t>ing</a:t>
            </a:r>
          </a:p>
          <a:p>
            <a:r>
              <a:rPr lang="en-US" sz="6600" dirty="0" smtClean="0"/>
              <a:t>cut – cu</a:t>
            </a:r>
            <a:r>
              <a:rPr lang="en-US" sz="6600" b="1" dirty="0" smtClean="0"/>
              <a:t>tt</a:t>
            </a:r>
            <a:r>
              <a:rPr lang="en-US" sz="6600" dirty="0" smtClean="0">
                <a:solidFill>
                  <a:srgbClr val="FF0000"/>
                </a:solidFill>
              </a:rPr>
              <a:t>ing</a:t>
            </a:r>
          </a:p>
          <a:p>
            <a:endParaRPr lang="ru-RU" sz="6600" dirty="0"/>
          </a:p>
        </p:txBody>
      </p:sp>
      <p:sp>
        <p:nvSpPr>
          <p:cNvPr id="15" name="TextBox 14"/>
          <p:cNvSpPr txBox="1"/>
          <p:nvPr/>
        </p:nvSpPr>
        <p:spPr>
          <a:xfrm>
            <a:off x="5500694" y="1214422"/>
            <a:ext cx="7143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/>
              <a:t>t</a:t>
            </a:r>
            <a:endParaRPr lang="ru-RU" sz="6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857884" y="1214422"/>
            <a:ext cx="124745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err="1" smtClean="0">
                <a:solidFill>
                  <a:srgbClr val="FF0000"/>
                </a:solidFill>
              </a:rPr>
              <a:t>ing</a:t>
            </a:r>
            <a:endParaRPr lang="ru-RU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733 -0.00162 L -2.5E-6 4.37558E-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7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29058" y="142852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4.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285860"/>
            <a:ext cx="29289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a)</a:t>
            </a:r>
            <a:r>
              <a:rPr lang="en-US" sz="5400" dirty="0" err="1" smtClean="0"/>
              <a:t>per`mit</a:t>
            </a:r>
            <a:endParaRPr lang="ru-RU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2786050" y="1214422"/>
            <a:ext cx="642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+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6116" y="128586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</a:rPr>
              <a:t>ing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00562" y="1285860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=</a:t>
            </a:r>
            <a:endParaRPr lang="ru-RU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5072066" y="1285860"/>
            <a:ext cx="2143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permit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728" y="2428868"/>
            <a:ext cx="73581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/>
              <a:t>re`fer</a:t>
            </a:r>
            <a:r>
              <a:rPr lang="en-US" sz="5400" dirty="0" smtClean="0"/>
              <a:t>- refe</a:t>
            </a:r>
            <a:r>
              <a:rPr lang="en-US" sz="5400" b="1" dirty="0" smtClean="0"/>
              <a:t>rr</a:t>
            </a:r>
            <a:r>
              <a:rPr lang="en-US" sz="5400" b="1" dirty="0" smtClean="0">
                <a:solidFill>
                  <a:srgbClr val="FF0000"/>
                </a:solidFill>
              </a:rPr>
              <a:t>ing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282" y="3571876"/>
            <a:ext cx="2714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b) `open</a:t>
            </a:r>
            <a:endParaRPr lang="ru-RU" sz="5400" dirty="0"/>
          </a:p>
        </p:txBody>
      </p:sp>
      <p:sp>
        <p:nvSpPr>
          <p:cNvPr id="11" name="TextBox 10"/>
          <p:cNvSpPr txBox="1"/>
          <p:nvPr/>
        </p:nvSpPr>
        <p:spPr>
          <a:xfrm>
            <a:off x="2786050" y="3571876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+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86116" y="3571876"/>
            <a:ext cx="10715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</a:rPr>
              <a:t>ing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29124" y="3571876"/>
            <a:ext cx="642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=</a:t>
            </a:r>
            <a:endParaRPr lang="ru-RU" sz="5400" dirty="0"/>
          </a:p>
        </p:txBody>
      </p:sp>
      <p:sp>
        <p:nvSpPr>
          <p:cNvPr id="14" name="TextBox 13"/>
          <p:cNvSpPr txBox="1"/>
          <p:nvPr/>
        </p:nvSpPr>
        <p:spPr>
          <a:xfrm>
            <a:off x="5072066" y="3500438"/>
            <a:ext cx="1928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open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00166" y="4714884"/>
            <a:ext cx="628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`order - order</a:t>
            </a:r>
            <a:r>
              <a:rPr lang="en-US" sz="5400" b="1" dirty="0" smtClean="0">
                <a:solidFill>
                  <a:srgbClr val="FF0000"/>
                </a:solidFill>
              </a:rPr>
              <a:t>ing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29454" y="1285860"/>
            <a:ext cx="7858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t</a:t>
            </a:r>
            <a:endParaRPr lang="ru-RU" sz="5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215206" y="1285860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</a:rPr>
              <a:t>ing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00826" y="3500438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</a:rPr>
              <a:t>ing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57 0.00624 L -5.55556E-7 2.67345E-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879 0.00416 L -3.33333E-6 -4.81036E-7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9" grpId="0"/>
      <p:bldP spid="1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5.   </a:t>
            </a:r>
            <a:r>
              <a:rPr lang="en-US" b="1" dirty="0" err="1" smtClean="0">
                <a:solidFill>
                  <a:srgbClr val="FF0000"/>
                </a:solidFill>
              </a:rPr>
              <a:t>ie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          </a:t>
            </a:r>
            <a:r>
              <a:rPr lang="en-US" b="1" dirty="0" smtClean="0">
                <a:solidFill>
                  <a:srgbClr val="FF0000"/>
                </a:solidFill>
              </a:rPr>
              <a:t>y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4500562" y="857232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14348" y="1785926"/>
            <a:ext cx="12858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d</a:t>
            </a:r>
            <a:r>
              <a:rPr lang="en-US" sz="6600" b="1" dirty="0" smtClean="0"/>
              <a:t>ie</a:t>
            </a:r>
            <a:endParaRPr lang="ru-RU" sz="6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28794" y="1714488"/>
            <a:ext cx="8572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+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00298" y="1785926"/>
            <a:ext cx="150019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solidFill>
                  <a:srgbClr val="FF0000"/>
                </a:solidFill>
              </a:rPr>
              <a:t>ing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00496" y="1857364"/>
            <a:ext cx="642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=</a:t>
            </a:r>
            <a:endParaRPr lang="ru-RU" sz="5400" dirty="0"/>
          </a:p>
        </p:txBody>
      </p:sp>
      <p:sp>
        <p:nvSpPr>
          <p:cNvPr id="9" name="TextBox 8"/>
          <p:cNvSpPr txBox="1"/>
          <p:nvPr/>
        </p:nvSpPr>
        <p:spPr>
          <a:xfrm>
            <a:off x="4786314" y="1785926"/>
            <a:ext cx="6429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d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28794" y="3571876"/>
            <a:ext cx="57150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l</a:t>
            </a:r>
            <a:r>
              <a:rPr lang="en-US" sz="6600" b="1" dirty="0" smtClean="0"/>
              <a:t>ie</a:t>
            </a:r>
            <a:r>
              <a:rPr lang="en-US" sz="6600" dirty="0" smtClean="0"/>
              <a:t> – l</a:t>
            </a:r>
            <a:r>
              <a:rPr lang="en-US" sz="6600" b="1" dirty="0" smtClean="0"/>
              <a:t>y</a:t>
            </a:r>
            <a:r>
              <a:rPr lang="en-US" sz="6600" b="1" dirty="0" smtClean="0">
                <a:solidFill>
                  <a:srgbClr val="FF0000"/>
                </a:solidFill>
              </a:rPr>
              <a:t>ing</a:t>
            </a:r>
          </a:p>
          <a:p>
            <a:r>
              <a:rPr lang="en-US" sz="6600" dirty="0" smtClean="0"/>
              <a:t>t</a:t>
            </a:r>
            <a:r>
              <a:rPr lang="en-US" sz="6600" b="1" dirty="0" smtClean="0"/>
              <a:t>ie</a:t>
            </a:r>
            <a:r>
              <a:rPr lang="en-US" sz="6600" dirty="0" smtClean="0"/>
              <a:t> - t</a:t>
            </a:r>
            <a:r>
              <a:rPr lang="en-US" sz="6600" b="1" dirty="0" smtClean="0"/>
              <a:t>y</a:t>
            </a:r>
            <a:r>
              <a:rPr lang="en-US" sz="6600" b="1" dirty="0" smtClean="0">
                <a:solidFill>
                  <a:srgbClr val="FF0000"/>
                </a:solidFill>
              </a:rPr>
              <a:t>ing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14942" y="1785926"/>
            <a:ext cx="5000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/>
              <a:t>y</a:t>
            </a:r>
            <a:endParaRPr lang="ru-RU" sz="6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643570" y="1857364"/>
            <a:ext cx="164307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solidFill>
                  <a:srgbClr val="FF0000"/>
                </a:solidFill>
              </a:rPr>
              <a:t>ing</a:t>
            </a:r>
            <a:endParaRPr lang="ru-RU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93 -0.00139 L 3.61111E-6 -3.05273E-7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Reference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1285860"/>
            <a:ext cx="800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b="1" dirty="0" smtClean="0"/>
              <a:t>Поурочные планы по английскому языку 7 класс </a:t>
            </a:r>
            <a:r>
              <a:rPr lang="ru-RU" dirty="0" smtClean="0"/>
              <a:t>(учебник К.И. Кауфман, М.Ю. Кауфман)/ Е.М. </a:t>
            </a:r>
            <a:r>
              <a:rPr lang="ru-RU" dirty="0" err="1" smtClean="0"/>
              <a:t>Меняйло</a:t>
            </a:r>
            <a:r>
              <a:rPr lang="ru-RU" dirty="0" smtClean="0"/>
              <a:t> – М.: Глобус, 2008.- 192с.- (Школьные уроки)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141</Words>
  <Application>Microsoft Office PowerPoint</Application>
  <PresentationFormat>Экран (4:3)</PresentationFormat>
  <Paragraphs>69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The rules of word-formation (Ving-form)</vt:lpstr>
      <vt:lpstr>Слайд 2</vt:lpstr>
      <vt:lpstr>Слайд 3</vt:lpstr>
      <vt:lpstr>Слайд 4</vt:lpstr>
      <vt:lpstr>Слайд 5</vt:lpstr>
      <vt:lpstr>5.   ie           y</vt:lpstr>
      <vt:lpstr>Reference 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rules of word-formation Ving-form</dc:title>
  <dc:creator>Your User Name</dc:creator>
  <cp:lastModifiedBy>Пользователь</cp:lastModifiedBy>
  <cp:revision>6</cp:revision>
  <dcterms:created xsi:type="dcterms:W3CDTF">2009-03-29T17:15:13Z</dcterms:created>
  <dcterms:modified xsi:type="dcterms:W3CDTF">2012-06-21T08:31:02Z</dcterms:modified>
</cp:coreProperties>
</file>