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1" r:id="rId3"/>
    <p:sldId id="270" r:id="rId4"/>
    <p:sldId id="258" r:id="rId5"/>
    <p:sldId id="263" r:id="rId6"/>
    <p:sldId id="259" r:id="rId7"/>
    <p:sldId id="260" r:id="rId8"/>
    <p:sldId id="261" r:id="rId9"/>
    <p:sldId id="264" r:id="rId10"/>
    <p:sldId id="266" r:id="rId11"/>
    <p:sldId id="262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5DE2-94C3-4EE1-8847-BE2EDCC7506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F4125-A036-42AE-8FA9-B7E556711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D4CC9-669C-4285-B295-5779C8D05827}" type="datetimeFigureOut">
              <a:rPr lang="ru-RU" smtClean="0"/>
              <a:t>15.03.2010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334EF-7D1E-4487-8476-C110815645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334EF-7D1E-4487-8476-C1108156453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BEBAD-C456-4EA4-9E9E-C78A411D163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0ADD14-C2F9-4F5A-A7AF-22C6F91B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lo-online.ru/" TargetMode="External"/><Relationship Id="rId2" Type="http://schemas.openxmlformats.org/officeDocument/2006/relationships/hyperlink" Target="http://www.englishteacher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Conditionals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Куртасова Т.П. МОУ «СОШ р.п.Духовницкое»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043890" cy="34290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I went to London, I’d visit the Tower.</a:t>
            </a:r>
          </a:p>
          <a:p>
            <a:r>
              <a:rPr lang="en-US" dirty="0" smtClean="0"/>
              <a:t>If I visited the Tower, I would see ravens there</a:t>
            </a:r>
          </a:p>
          <a:p>
            <a:r>
              <a:rPr lang="en-US" dirty="0" smtClean="0"/>
              <a:t>If I saw ravens there, I’d take their pictures.</a:t>
            </a:r>
          </a:p>
          <a:p>
            <a:r>
              <a:rPr lang="en-US" dirty="0" smtClean="0"/>
              <a:t>If I took pictures, I’d show them to my friends</a:t>
            </a:r>
          </a:p>
          <a:p>
            <a:r>
              <a:rPr lang="en-US" dirty="0" smtClean="0"/>
              <a:t>If I showed them to my friends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Make your own story.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US" dirty="0" smtClean="0"/>
              <a:t>“Chain of events”</a:t>
            </a:r>
            <a:endParaRPr lang="ru-RU" dirty="0"/>
          </a:p>
        </p:txBody>
      </p:sp>
      <p:pic>
        <p:nvPicPr>
          <p:cNvPr id="2050" name="Picture 2" descr="H:\Documents and Settings\user\Рабочий стол\normal_london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357562"/>
            <a:ext cx="4143404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357431"/>
          <a:ext cx="8572560" cy="419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375"/>
                <a:gridCol w="4396185"/>
              </a:tblGrid>
              <a:tr h="25955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he had seen them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If it hadn’t rained yesterday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If  I had known her address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would have stopped them</a:t>
                      </a:r>
                    </a:p>
                    <a:p>
                      <a:r>
                        <a:rPr lang="en-US" sz="2400" dirty="0" smtClean="0"/>
                        <a:t>we would have gone to the country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 would have written to her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54782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+ Past Perfect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would</a:t>
                      </a:r>
                      <a:r>
                        <a:rPr lang="en-US" sz="2800" baseline="0" dirty="0" smtClean="0"/>
                        <a:t> + have+ III form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Third conditional </a:t>
            </a:r>
            <a:r>
              <a:rPr lang="en-US" dirty="0" smtClean="0"/>
              <a:t>is used to describe situations that didn’t happen in the past</a:t>
            </a:r>
            <a:endParaRPr lang="ru-RU" dirty="0"/>
          </a:p>
        </p:txBody>
      </p:sp>
      <p:pic>
        <p:nvPicPr>
          <p:cNvPr id="6" name="Рисунок 5" descr="AG0034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5429264"/>
            <a:ext cx="571504" cy="428628"/>
          </a:xfrm>
          <a:prstGeom prst="rect">
            <a:avLst/>
          </a:prstGeo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429652" y="6572272"/>
            <a:ext cx="714348" cy="28572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E.g.  If I hadn’t been rude to my mother she wouldn’t have kept me from visiting my friends on Sunday.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“Looking back.” Say that you regret something.</a:t>
            </a:r>
            <a:endParaRPr lang="ru-RU" dirty="0"/>
          </a:p>
        </p:txBody>
      </p:sp>
      <p:pic>
        <p:nvPicPr>
          <p:cNvPr id="5" name="Рисунок 4" descr="j02889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214686"/>
            <a:ext cx="285752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142984"/>
            <a:ext cx="5643602" cy="54292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Cinderella hadn’t met a fairy, she wouldn’t have gone to the ball.</a:t>
            </a:r>
          </a:p>
          <a:p>
            <a:r>
              <a:rPr lang="en-US" dirty="0" smtClean="0"/>
              <a:t>If she hadn’t gone to the ball, the prince wouldn’t have met her.</a:t>
            </a:r>
          </a:p>
          <a:p>
            <a:r>
              <a:rPr lang="en-US" dirty="0" smtClean="0"/>
              <a:t>If the Prince hadn’t met her, he wouldn’t have fallen in love with her.</a:t>
            </a:r>
          </a:p>
          <a:p>
            <a:r>
              <a:rPr lang="en-US" dirty="0" smtClean="0"/>
              <a:t>If he hadn’t fallen in love with her, he wouldn’t have tried to find her.</a:t>
            </a:r>
          </a:p>
          <a:p>
            <a:r>
              <a:rPr lang="en-US" dirty="0" smtClean="0"/>
              <a:t>If he hadn’t tried to find her….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would have happened, if…</a:t>
            </a:r>
            <a:endParaRPr lang="ru-RU" dirty="0"/>
          </a:p>
        </p:txBody>
      </p:sp>
      <p:pic>
        <p:nvPicPr>
          <p:cNvPr id="1030" name="Picture 6" descr="H:\Documents and Settings\user\Рабочий стол\3621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6757"/>
          <a:stretch>
            <a:fillRect/>
          </a:stretch>
        </p:blipFill>
        <p:spPr bwMode="auto">
          <a:xfrm>
            <a:off x="5786446" y="1214422"/>
            <a:ext cx="3357554" cy="4929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Биболетова М.З. </a:t>
            </a:r>
            <a:r>
              <a:rPr lang="en-US" dirty="0" smtClean="0"/>
              <a:t>, </a:t>
            </a:r>
            <a:r>
              <a:rPr lang="ru-RU" dirty="0" smtClean="0"/>
              <a:t>Бабушис Е.Е. ,Кларк О.И. </a:t>
            </a:r>
            <a:r>
              <a:rPr lang="en-US" dirty="0" smtClean="0"/>
              <a:t>“Enjoy English 9” 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http://www.englishteachers.ru/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http://www.hello-online.ru/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hlinkClick r:id="rId2" action="ppaction://hlinksldjump"/>
              </a:rPr>
              <a:t>Zero conditional</a:t>
            </a:r>
            <a:endParaRPr lang="en-US" sz="4800" dirty="0" smtClean="0"/>
          </a:p>
          <a:p>
            <a:r>
              <a:rPr lang="en-US" sz="4800" dirty="0" smtClean="0">
                <a:hlinkClick r:id="rId3" action="ppaction://hlinksldjump"/>
              </a:rPr>
              <a:t>First conditional</a:t>
            </a:r>
            <a:endParaRPr lang="en-US" sz="4800" dirty="0" smtClean="0"/>
          </a:p>
          <a:p>
            <a:r>
              <a:rPr lang="en-US" sz="4800" dirty="0" smtClean="0">
                <a:hlinkClick r:id="rId4" action="ppaction://hlinksldjump"/>
              </a:rPr>
              <a:t>Second conditional</a:t>
            </a:r>
            <a:endParaRPr lang="en-US" sz="4800" dirty="0" smtClean="0"/>
          </a:p>
          <a:p>
            <a:r>
              <a:rPr lang="en-US" sz="4800" dirty="0" smtClean="0">
                <a:hlinkClick r:id="rId5" action="ppaction://hlinksldjump"/>
              </a:rPr>
              <a:t>Third conditional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are 4 kinds of conditionals: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E.g. If the temperature goes down to zero descent, water freezes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Zero conditional </a:t>
            </a:r>
            <a:r>
              <a:rPr lang="en-US" dirty="0" smtClean="0"/>
              <a:t>is used to describe things that are generally true.</a:t>
            </a:r>
            <a:endParaRPr lang="ru-RU" dirty="0"/>
          </a:p>
        </p:txBody>
      </p:sp>
      <p:pic>
        <p:nvPicPr>
          <p:cNvPr id="4" name="Рисунок 3" descr="j018925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3214686"/>
            <a:ext cx="3929090" cy="2571768"/>
          </a:xfrm>
          <a:prstGeom prst="rect">
            <a:avLst/>
          </a:prstGeom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286776" y="6572272"/>
            <a:ext cx="857224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First conditional </a:t>
            </a:r>
            <a:r>
              <a:rPr lang="en-US" dirty="0" smtClean="0"/>
              <a:t>is used to describe events which are possible in the present or future.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00306"/>
          <a:ext cx="871543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286280"/>
              </a:tblGrid>
              <a:tr h="23491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1.If it snows</a:t>
                      </a:r>
                    </a:p>
                    <a:p>
                      <a:r>
                        <a:rPr lang="en-US" sz="2400" dirty="0" smtClean="0"/>
                        <a:t>2.If I see Jane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3.If you don’t write the composition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they will go skiing</a:t>
                      </a:r>
                    </a:p>
                    <a:p>
                      <a:r>
                        <a:rPr lang="en-US" sz="2400" dirty="0" smtClean="0"/>
                        <a:t>I’ll invite her to my birthday</a:t>
                      </a:r>
                      <a:r>
                        <a:rPr lang="en-US" sz="2400" baseline="0" dirty="0" smtClean="0"/>
                        <a:t> party.</a:t>
                      </a:r>
                    </a:p>
                    <a:p>
                      <a:r>
                        <a:rPr lang="en-US" sz="2400" baseline="0" dirty="0" smtClean="0"/>
                        <a:t>you’ll get low grades</a:t>
                      </a:r>
                      <a:endParaRPr lang="en-US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+ Present Simple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will</a:t>
                      </a:r>
                      <a:r>
                        <a:rPr lang="en-US" sz="2800" baseline="0" dirty="0" smtClean="0"/>
                        <a:t> + infinitive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AG0004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929198"/>
            <a:ext cx="342900" cy="333375"/>
          </a:xfrm>
          <a:prstGeom prst="rect">
            <a:avLst/>
          </a:prstGeom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286776" y="6572272"/>
            <a:ext cx="857224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5019506"/>
          </a:xfrm>
        </p:spPr>
        <p:txBody>
          <a:bodyPr/>
          <a:lstStyle/>
          <a:p>
            <a:r>
              <a:rPr lang="en-US" dirty="0" smtClean="0"/>
              <a:t>If you walk under a ladder, you will have bad luck.</a:t>
            </a:r>
          </a:p>
          <a:p>
            <a:r>
              <a:rPr lang="en-US" dirty="0" smtClean="0"/>
              <a:t>If you talk of the devil, he will appear.</a:t>
            </a:r>
          </a:p>
          <a:p>
            <a:r>
              <a:rPr lang="en-US" dirty="0" smtClean="0"/>
              <a:t>If you see a small spider, you will get a lot of money.</a:t>
            </a:r>
          </a:p>
          <a:p>
            <a:r>
              <a:rPr lang="en-US" dirty="0" smtClean="0"/>
              <a:t>If you scratch your left hand, you will give money away.</a:t>
            </a:r>
          </a:p>
          <a:p>
            <a:r>
              <a:rPr lang="en-US" dirty="0" smtClean="0"/>
              <a:t>If a girl catches the bride’s bouquet after a wedding, she will be the next to marry.</a:t>
            </a:r>
          </a:p>
          <a:p>
            <a:r>
              <a:rPr lang="en-US" dirty="0" smtClean="0"/>
              <a:t>If a black cat crosses your path you will have bad luck.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en-US" dirty="0" smtClean="0"/>
              <a:t>Find the equivalents in </a:t>
            </a:r>
            <a:r>
              <a:rPr lang="en-US" dirty="0"/>
              <a:t>R</a:t>
            </a:r>
            <a:r>
              <a:rPr lang="en-US" dirty="0" smtClean="0"/>
              <a:t>ussian</a:t>
            </a:r>
            <a:endParaRPr lang="ru-RU" dirty="0"/>
          </a:p>
        </p:txBody>
      </p:sp>
      <p:pic>
        <p:nvPicPr>
          <p:cNvPr id="4" name="Рисунок 3" descr="j02053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3214686"/>
            <a:ext cx="1428728" cy="1500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8572560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21336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I knew the answer</a:t>
                      </a:r>
                    </a:p>
                    <a:p>
                      <a:r>
                        <a:rPr lang="en-US" sz="2400" baseline="0" dirty="0" smtClean="0"/>
                        <a:t>If I were you</a:t>
                      </a:r>
                    </a:p>
                    <a:p>
                      <a:r>
                        <a:rPr lang="en-US" sz="2400" baseline="0" dirty="0" smtClean="0"/>
                        <a:t>If she had money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If they spoke Spanish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would tell you</a:t>
                      </a:r>
                    </a:p>
                    <a:p>
                      <a:r>
                        <a:rPr lang="en-US" sz="2400" dirty="0" smtClean="0"/>
                        <a:t>I would learn German</a:t>
                      </a:r>
                    </a:p>
                    <a:p>
                      <a:r>
                        <a:rPr lang="en-US" sz="2400" dirty="0" smtClean="0"/>
                        <a:t>she would spend her holidays abroad</a:t>
                      </a:r>
                    </a:p>
                    <a:p>
                      <a:r>
                        <a:rPr lang="en-US" sz="2400" dirty="0" smtClean="0"/>
                        <a:t>they would go to Spain</a:t>
                      </a:r>
                      <a:endParaRPr lang="ru-RU" sz="2400" dirty="0"/>
                    </a:p>
                  </a:txBody>
                  <a:tcPr/>
                </a:tc>
              </a:tr>
              <a:tr h="200973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+Past Simple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 would</a:t>
                      </a:r>
                      <a:r>
                        <a:rPr lang="en-US" sz="2800" baseline="0" dirty="0" smtClean="0"/>
                        <a:t> + infinitive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Second conditional </a:t>
            </a:r>
            <a:r>
              <a:rPr lang="en-US" dirty="0" smtClean="0"/>
              <a:t>is used to describe unlikely situations in the present or future</a:t>
            </a:r>
            <a:endParaRPr lang="ru-RU" dirty="0"/>
          </a:p>
        </p:txBody>
      </p:sp>
      <p:pic>
        <p:nvPicPr>
          <p:cNvPr id="5" name="Рисунок 4" descr="AG0005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929198"/>
            <a:ext cx="466725" cy="285752"/>
          </a:xfrm>
          <a:prstGeom prst="rect">
            <a:avLst/>
          </a:prstGeo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429652" y="6572272"/>
            <a:ext cx="71434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/>
          <a:lstStyle/>
          <a:p>
            <a:r>
              <a:rPr lang="en-US" dirty="0" smtClean="0"/>
              <a:t>If I lived in London…</a:t>
            </a:r>
          </a:p>
          <a:p>
            <a:r>
              <a:rPr lang="en-US" dirty="0" smtClean="0"/>
              <a:t>If it were Sunday ….</a:t>
            </a:r>
          </a:p>
          <a:p>
            <a:r>
              <a:rPr lang="en-US" dirty="0" smtClean="0"/>
              <a:t>If I were the president…</a:t>
            </a:r>
          </a:p>
          <a:p>
            <a:r>
              <a:rPr lang="en-US" dirty="0" smtClean="0"/>
              <a:t>If I could   go anywhere in the world…</a:t>
            </a:r>
          </a:p>
          <a:p>
            <a:r>
              <a:rPr lang="en-US" dirty="0" smtClean="0"/>
              <a:t>If I were a producer…</a:t>
            </a:r>
          </a:p>
          <a:p>
            <a:r>
              <a:rPr lang="en-US" dirty="0" smtClean="0"/>
              <a:t>If my father had a lot of money…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dream..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 descr="j03180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5072074"/>
            <a:ext cx="171451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6436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all the seas were one sea,</a:t>
            </a:r>
          </a:p>
          <a:p>
            <a:pPr>
              <a:buNone/>
            </a:pPr>
            <a:r>
              <a:rPr lang="en-US" dirty="0" smtClean="0"/>
              <a:t>What a great sea that would be!</a:t>
            </a:r>
          </a:p>
          <a:p>
            <a:pPr>
              <a:buNone/>
            </a:pPr>
            <a:r>
              <a:rPr lang="en-US" dirty="0" smtClean="0"/>
              <a:t>If all the trees were one tree,</a:t>
            </a:r>
          </a:p>
          <a:p>
            <a:pPr>
              <a:buNone/>
            </a:pPr>
            <a:r>
              <a:rPr lang="en-US" dirty="0" smtClean="0"/>
              <a:t>What a great tree that would be!</a:t>
            </a:r>
          </a:p>
          <a:p>
            <a:pPr>
              <a:buNone/>
            </a:pPr>
            <a:r>
              <a:rPr lang="en-US" dirty="0" smtClean="0"/>
              <a:t>If all the axes were one axe,</a:t>
            </a:r>
          </a:p>
          <a:p>
            <a:pPr>
              <a:buNone/>
            </a:pPr>
            <a:r>
              <a:rPr lang="en-US" dirty="0" smtClean="0"/>
              <a:t>What a great ax that would be!</a:t>
            </a:r>
          </a:p>
          <a:p>
            <a:pPr>
              <a:buNone/>
            </a:pPr>
            <a:r>
              <a:rPr lang="en-US" dirty="0" smtClean="0"/>
              <a:t>If all the men were one man, </a:t>
            </a:r>
          </a:p>
          <a:p>
            <a:pPr>
              <a:buNone/>
            </a:pPr>
            <a:r>
              <a:rPr lang="en-US" dirty="0" smtClean="0"/>
              <a:t>What a great man that would be!</a:t>
            </a:r>
          </a:p>
          <a:p>
            <a:pPr>
              <a:buNone/>
            </a:pPr>
            <a:r>
              <a:rPr lang="en-US" dirty="0" smtClean="0"/>
              <a:t>If the great man took the great axe,</a:t>
            </a:r>
          </a:p>
          <a:p>
            <a:pPr>
              <a:buNone/>
            </a:pPr>
            <a:r>
              <a:rPr lang="en-US" dirty="0" smtClean="0"/>
              <a:t>And cut down the great tree,</a:t>
            </a:r>
          </a:p>
          <a:p>
            <a:pPr>
              <a:buNone/>
            </a:pPr>
            <a:r>
              <a:rPr lang="en-US" dirty="0" smtClean="0"/>
              <a:t>And let it fall into the great sea,</a:t>
            </a:r>
          </a:p>
          <a:p>
            <a:pPr>
              <a:buNone/>
            </a:pPr>
            <a:r>
              <a:rPr lang="en-US" dirty="0" smtClean="0"/>
              <a:t>What a splish-splash that would be!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US" dirty="0" smtClean="0"/>
              <a:t>Translate the poem</a:t>
            </a:r>
            <a:endParaRPr lang="ru-RU" dirty="0"/>
          </a:p>
        </p:txBody>
      </p:sp>
      <p:pic>
        <p:nvPicPr>
          <p:cNvPr id="4" name="Рисунок 3" descr="j01739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714488"/>
            <a:ext cx="2571768" cy="2752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EE0C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EE0C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EE0C"/>
                                      </p:to>
                                    </p:animClr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EE0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40A9"/>
                                      </p:to>
                                    </p:animClr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40A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40A9"/>
                                      </p:to>
                                    </p:animClr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40A9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3562"/>
                                      </p:to>
                                    </p:animClr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356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3562"/>
                                      </p:to>
                                    </p:animClr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356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Кабы реки и озера слить бы в озеро одно,</a:t>
            </a:r>
          </a:p>
          <a:p>
            <a:pPr>
              <a:buNone/>
            </a:pPr>
            <a:r>
              <a:rPr lang="ru-RU" dirty="0" smtClean="0"/>
              <a:t>А из всех деревьев бора сделать дерево одно,</a:t>
            </a:r>
          </a:p>
          <a:p>
            <a:pPr>
              <a:buNone/>
            </a:pPr>
            <a:r>
              <a:rPr lang="ru-RU" dirty="0" smtClean="0"/>
              <a:t>Топоры бы все расплавить</a:t>
            </a:r>
          </a:p>
          <a:p>
            <a:pPr>
              <a:buNone/>
            </a:pPr>
            <a:r>
              <a:rPr lang="ru-RU" dirty="0" smtClean="0"/>
              <a:t>И отлить один топор,</a:t>
            </a:r>
          </a:p>
          <a:p>
            <a:pPr>
              <a:buNone/>
            </a:pPr>
            <a:r>
              <a:rPr lang="ru-RU" dirty="0" smtClean="0"/>
              <a:t>А из всех людей на свете человека выше гор,</a:t>
            </a:r>
          </a:p>
          <a:p>
            <a:pPr>
              <a:buNone/>
            </a:pPr>
            <a:r>
              <a:rPr lang="ru-RU" dirty="0" smtClean="0"/>
              <a:t>Кабы взяв топор могучий этот грозный великан</a:t>
            </a:r>
          </a:p>
          <a:p>
            <a:pPr>
              <a:buNone/>
            </a:pPr>
            <a:r>
              <a:rPr lang="ru-RU" dirty="0" smtClean="0"/>
              <a:t>Этот ствол обрушил с кручи в это море океан-</a:t>
            </a:r>
          </a:p>
          <a:p>
            <a:pPr>
              <a:buNone/>
            </a:pPr>
            <a:r>
              <a:rPr lang="ru-RU" dirty="0" smtClean="0"/>
              <a:t>То-то громкий был бы треск,</a:t>
            </a:r>
          </a:p>
          <a:p>
            <a:pPr>
              <a:buNone/>
            </a:pPr>
            <a:r>
              <a:rPr lang="ru-RU" dirty="0" smtClean="0"/>
              <a:t>То-то шумный был бы плеск!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your translation with the translation of </a:t>
            </a:r>
            <a:r>
              <a:rPr lang="en-US" dirty="0" err="1" smtClean="0"/>
              <a:t>Marshack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 descr="AG0037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286388"/>
            <a:ext cx="1000125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</TotalTime>
  <Words>724</Words>
  <Application>Microsoft Office PowerPoint</Application>
  <PresentationFormat>Экран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Conditionals</vt:lpstr>
      <vt:lpstr>There are 4 kinds of conditionals:</vt:lpstr>
      <vt:lpstr>Zero conditional is used to describe things that are generally true.</vt:lpstr>
      <vt:lpstr>First conditional is used to describe events which are possible in the present or future.</vt:lpstr>
      <vt:lpstr>Find the equivalents in Russian</vt:lpstr>
      <vt:lpstr>Second conditional is used to describe unlikely situations in the present or future</vt:lpstr>
      <vt:lpstr>Let’s dream..</vt:lpstr>
      <vt:lpstr>Translate the poem</vt:lpstr>
      <vt:lpstr>Compare your translation with the translation of Marshack.</vt:lpstr>
      <vt:lpstr>“Chain of events”</vt:lpstr>
      <vt:lpstr>Third conditional is used to describe situations that didn’t happen in the past</vt:lpstr>
      <vt:lpstr>“Looking back.” Say that you regret something.</vt:lpstr>
      <vt:lpstr>What would have happened, if…</vt:lpstr>
      <vt:lpstr>Источники информации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user</dc:creator>
  <cp:lastModifiedBy>N5</cp:lastModifiedBy>
  <cp:revision>48</cp:revision>
  <dcterms:created xsi:type="dcterms:W3CDTF">2010-02-19T13:50:46Z</dcterms:created>
  <dcterms:modified xsi:type="dcterms:W3CDTF">2010-03-15T11:37:27Z</dcterms:modified>
</cp:coreProperties>
</file>