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0" r:id="rId2"/>
    <p:sldId id="256" r:id="rId3"/>
    <p:sldId id="261" r:id="rId4"/>
    <p:sldId id="277" r:id="rId5"/>
    <p:sldId id="262" r:id="rId6"/>
    <p:sldId id="27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9" r:id="rId15"/>
    <p:sldId id="273" r:id="rId16"/>
    <p:sldId id="278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79551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00"/>
    <p:restoredTop sz="64667" autoAdjust="0"/>
  </p:normalViewPr>
  <p:slideViewPr>
    <p:cSldViewPr>
      <p:cViewPr>
        <p:scale>
          <a:sx n="68" d="100"/>
          <a:sy n="68" d="100"/>
        </p:scale>
        <p:origin x="-1230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9EC8C6-DFF6-40A5-9810-520EBE2174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306C66-5A7E-4533-BB1A-DFDDAB1329CB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6569D2-E80F-482A-89F7-D6A47AA2CD65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58906-80D9-4089-A1EE-A359404A1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375EA-EAE2-40F0-82C5-DF5C78360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E4234-7904-459C-A4DD-DD6F301CB3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4539C-EF9C-44CA-8680-2B250B1F4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05B5A-585E-4D08-9D91-9D23CDC867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C6089-E99C-4A6A-87A3-9A3DF6453A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9AED1-5EE1-4BAC-9B06-2899D8E4FF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84649-8C98-4232-A0AD-C92278A1C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35C64-D23A-448C-9563-666E96BA36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A4FD8-0B1C-4D08-B5C4-2D267197D3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D86D1-3B6E-424B-8135-7FB0B9453B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fld id="{60C8146B-39B0-4615-BD41-22DB2594B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79551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741613" y="762000"/>
            <a:ext cx="5484812" cy="452438"/>
          </a:xfrm>
        </p:spPr>
        <p:txBody>
          <a:bodyPr/>
          <a:lstStyle/>
          <a:p>
            <a:pPr algn="ctr"/>
            <a:r>
              <a:rPr lang="ru-RU" sz="2400" smtClean="0">
                <a:solidFill>
                  <a:srgbClr val="FF0000"/>
                </a:solidFill>
              </a:rPr>
              <a:t>Стадия вызова1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0" y="1828800"/>
            <a:ext cx="5940425" cy="3886200"/>
          </a:xfrm>
        </p:spPr>
        <p:txBody>
          <a:bodyPr/>
          <a:lstStyle/>
          <a:p>
            <a:pPr>
              <a:defRPr/>
            </a:pPr>
            <a:r>
              <a:rPr lang="ru-RU" sz="1800" b="1" u="sng" dirty="0" smtClean="0">
                <a:solidFill>
                  <a:schemeClr val="accent6">
                    <a:lumMod val="75000"/>
                  </a:schemeClr>
                </a:solidFill>
              </a:rPr>
              <a:t> Определить  тему урока по набору  слов:</a:t>
            </a:r>
          </a:p>
          <a:p>
            <a:pPr>
              <a:defRPr/>
            </a:pPr>
            <a:endParaRPr lang="ru-RU" sz="18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-История, литература, А.С. Пушкин, М.Ю. Лермонтов,</a:t>
            </a:r>
          </a:p>
          <a:p>
            <a:pPr>
              <a:defRPr/>
            </a:pP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-Иван Грозный , Борис Годунов , Вещий Олег, Петр  Первый,</a:t>
            </a:r>
          </a:p>
          <a:p>
            <a:pPr>
              <a:defRPr/>
            </a:pP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-» Медный всадник», « Борис Годунов», «Песнь о вещем Олеге», « Бородино», « Песня про царя Ивана Грозного и ….» </a:t>
            </a: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« </a:t>
            </a:r>
            <a:r>
              <a:rPr lang="ru-RU" sz="2400" smtClean="0">
                <a:solidFill>
                  <a:srgbClr val="FF0000"/>
                </a:solidFill>
              </a:rPr>
              <a:t>Песнь о вещем Олеге» А.С. Пушкин</a:t>
            </a:r>
          </a:p>
        </p:txBody>
      </p:sp>
      <p:pic>
        <p:nvPicPr>
          <p:cNvPr id="13315" name="Содержимое 3" descr="4e9f038be11f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30538" y="2009775"/>
            <a:ext cx="4905375" cy="3524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smtClean="0"/>
              <a:t>« </a:t>
            </a:r>
            <a:r>
              <a:rPr lang="ru-RU" sz="2400" smtClean="0">
                <a:solidFill>
                  <a:srgbClr val="FF0000"/>
                </a:solidFill>
              </a:rPr>
              <a:t>Песня про Ивана  Грозного….» М.Ю.Лермонтов</a:t>
            </a:r>
          </a:p>
        </p:txBody>
      </p:sp>
      <p:pic>
        <p:nvPicPr>
          <p:cNvPr id="14339" name="Содержимое 3" descr="15d6abf7fa7a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86125" y="1785938"/>
            <a:ext cx="2698750" cy="3886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2000250" y="762000"/>
            <a:ext cx="6226175" cy="914400"/>
          </a:xfrm>
        </p:spPr>
        <p:txBody>
          <a:bodyPr/>
          <a:lstStyle/>
          <a:p>
            <a:pPr algn="ctr"/>
            <a:r>
              <a:rPr lang="ru-RU" sz="2400" smtClean="0"/>
              <a:t>« </a:t>
            </a:r>
            <a:r>
              <a:rPr lang="ru-RU" sz="2400" smtClean="0">
                <a:solidFill>
                  <a:srgbClr val="FF0000"/>
                </a:solidFill>
              </a:rPr>
              <a:t>Медный Всадник « А.С. Пушкина</a:t>
            </a:r>
          </a:p>
        </p:txBody>
      </p:sp>
      <p:pic>
        <p:nvPicPr>
          <p:cNvPr id="15363" name="Содержимое 3" descr="yrI1TIYk4y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0" y="1643063"/>
            <a:ext cx="2922588" cy="3886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2786063" y="714375"/>
            <a:ext cx="5484812" cy="785813"/>
          </a:xfrm>
        </p:spPr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«</a:t>
            </a:r>
            <a:r>
              <a:rPr lang="ru-RU" sz="2400" smtClean="0">
                <a:solidFill>
                  <a:srgbClr val="FF0000"/>
                </a:solidFill>
              </a:rPr>
              <a:t>Борис Годунов « А.С. Пушкин</a:t>
            </a:r>
          </a:p>
        </p:txBody>
      </p:sp>
      <p:pic>
        <p:nvPicPr>
          <p:cNvPr id="16387" name="Содержимое 3" descr="scrn_big_0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00438" y="1857375"/>
            <a:ext cx="2790825" cy="3886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741613" y="762000"/>
            <a:ext cx="5484812" cy="952500"/>
          </a:xfrm>
        </p:spPr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Спасибо за внимание!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88" y="2071688"/>
            <a:ext cx="6726237" cy="3643312"/>
          </a:xfrm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Исторические произведения Пушкина и Лермонтова не только  освещают определенные эпохи  жизни  страны и помогают познать историю России. Эти писатели решают сложные  философские  и психологические проблемы, волнующие человека во все времена.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Самоанализ урока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50" y="1500188"/>
            <a:ext cx="7369175" cy="4214812"/>
          </a:xfrm>
        </p:spPr>
        <p:txBody>
          <a:bodyPr/>
          <a:lstStyle/>
          <a:p>
            <a:pPr>
              <a:buFontTx/>
              <a:buNone/>
              <a:defRPr/>
            </a:pPr>
            <a:endParaRPr lang="ru-RU" sz="1400" dirty="0" smtClean="0"/>
          </a:p>
          <a:p>
            <a:pPr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Ведущим инструментом деятельности является урок, организованный в режиме активного включения ученика в поисковую деятельность с использованием групповых технологий и созданием на уроке атмосферы комфорта, взаимоуважения, толерантности. </a:t>
            </a:r>
          </a:p>
          <a:p>
            <a:pPr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Для погружения в эту  тему  мы выбрали  интегрированный  урок  история и литературы, т.к. это способствует  формированию целостной картины  изучаемого материала. Интеграция  в обучении дает возможность  развития </a:t>
            </a:r>
            <a:r>
              <a:rPr lang="ru-RU" sz="1400" dirty="0" err="1" smtClean="0">
                <a:solidFill>
                  <a:schemeClr val="accent6">
                    <a:lumMod val="75000"/>
                  </a:schemeClr>
                </a:solidFill>
              </a:rPr>
              <a:t>метапредметных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компетенций  уч-ся, предполагает прежде всего существенное развитие  и углубление </a:t>
            </a:r>
            <a:r>
              <a:rPr lang="ru-RU" sz="1400" dirty="0" err="1" smtClean="0">
                <a:solidFill>
                  <a:schemeClr val="accent6">
                    <a:lumMod val="75000"/>
                  </a:schemeClr>
                </a:solidFill>
              </a:rPr>
              <a:t>межпредметных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связей. Интеграция  дает результаты , которые проявляются в: </a:t>
            </a:r>
          </a:p>
          <a:p>
            <a:pPr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- умении понимать проблему, выдвигать гипотезу, </a:t>
            </a:r>
            <a:r>
              <a:rPr lang="ru-RU" sz="1400" dirty="0" err="1" smtClean="0">
                <a:solidFill>
                  <a:schemeClr val="accent6">
                    <a:lumMod val="75000"/>
                  </a:schemeClr>
                </a:solidFill>
              </a:rPr>
              <a:t>структуировать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материал, подбирать аргументы для подтверждения собственных позиций, выдвигать причинно- следственную  связь в устных и письменных высказываниях, формулировать выводы,</a:t>
            </a:r>
          </a:p>
          <a:p>
            <a:pPr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-умении самостоятельно организовать  собственную деятельность, оценивать ее, определять сферу  своих интересов, работать в группе.</a:t>
            </a:r>
          </a:p>
          <a:p>
            <a:pPr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-умении работать с разными источниками информации, находить ее,  использовать  в самостоятельной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Цель: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63" y="1928813"/>
            <a:ext cx="6215062" cy="4286250"/>
          </a:xfrm>
        </p:spPr>
        <p:txBody>
          <a:bodyPr/>
          <a:lstStyle/>
          <a:p>
            <a:pPr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</a:rPr>
              <a:t>-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воспитание гражданских и патриотических </a:t>
            </a: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качеств учащихся, содействие формированию личностного отношения к истории своей страны, стимулирование желания самостоятельного поиска и расширения знаний по истории своей Родины и литературному  наследию.</a:t>
            </a:r>
          </a:p>
          <a:p>
            <a:pPr>
              <a:defRPr/>
            </a:pPr>
            <a:endParaRPr lang="ru-RU" sz="1400" b="1" dirty="0" smtClean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  <a:p>
            <a:pPr>
              <a:defRPr/>
            </a:pP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- развитие у учащихся критического мнения и адекватной самооценки, а также самостоятельности и ответственности, способности к кооперации и сотрудничеству, повышение </a:t>
            </a:r>
            <a:r>
              <a:rPr lang="ru-RU" sz="1400" b="1" i="1" dirty="0" err="1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креативности</a:t>
            </a: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;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  <a:p>
            <a:pPr>
              <a:defRPr/>
            </a:pPr>
            <a:endParaRPr lang="ru-RU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643438" y="1000125"/>
            <a:ext cx="5484812" cy="571500"/>
          </a:xfrm>
        </p:spPr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Методы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50" y="1714500"/>
            <a:ext cx="5484813" cy="4429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1.Групповая работа  с элементами критического мышления;</a:t>
            </a:r>
          </a:p>
          <a:p>
            <a:pPr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2.Кластер( гроздья)-отражение нетрадиционной формы мышления («наглядный мозговой штурм»)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Результат: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38" y="1828800"/>
            <a:ext cx="7011987" cy="3886200"/>
          </a:xfrm>
        </p:spPr>
        <p:txBody>
          <a:bodyPr/>
          <a:lstStyle/>
          <a:p>
            <a:pPr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Выбранная структура урока рациональна для решения поставленных задач, т.к. позволяет эффективно использовать творческий потенциал сильных учащихся, формировать у них умение обобщать события и формулировать выводы, слабые учащиеся получают возможность давать оценку поступкам исторических личностей, учатся высказывать собственное мнение по поставленной проблеме. Нацеленные на рефлексию в конце урока, семиклассники ответственно относятся к усвоению материала, меньше отвлекаются, т.о достигается высокая работоспособность всех учащихся в течение всего урока. Учащиеся заинтересованы фактическим материалом ,возможностью диалога, в получении  результата, что создает положительную мотивацию, объединяет  </a:t>
            </a:r>
            <a:r>
              <a:rPr lang="ru-RU" sz="1600" dirty="0" err="1" smtClean="0">
                <a:solidFill>
                  <a:schemeClr val="accent6">
                    <a:lumMod val="75000"/>
                  </a:schemeClr>
                </a:solidFill>
              </a:rPr>
              <a:t>разноуровневые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  силы и различные  психологические  установки  для достижения общего результата, развивает коммуникативные способности и  стремление работать в команде.</a:t>
            </a:r>
          </a:p>
          <a:p>
            <a:pPr>
              <a:defRPr/>
            </a:pPr>
            <a:endParaRPr lang="ru-RU" sz="1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 rot="20774649">
            <a:off x="-346075" y="608013"/>
            <a:ext cx="8715375" cy="3232150"/>
          </a:xfrm>
        </p:spPr>
        <p:txBody>
          <a:bodyPr/>
          <a:lstStyle/>
          <a:p>
            <a:pPr algn="ctr" eaLnBrk="1" hangingPunct="1"/>
            <a:r>
              <a:rPr lang="ru-RU" smtClean="0"/>
              <a:t/>
            </a:r>
            <a:br>
              <a:rPr lang="ru-RU" smtClean="0"/>
            </a:br>
            <a:r>
              <a:rPr lang="ru-RU" sz="3600" smtClean="0">
                <a:solidFill>
                  <a:srgbClr val="FF0000"/>
                </a:solidFill>
              </a:rPr>
              <a:t>История  в произведениях  А.С.Пушкина       и </a:t>
            </a:r>
            <a:br>
              <a:rPr lang="ru-RU" sz="3600" smtClean="0">
                <a:solidFill>
                  <a:srgbClr val="FF0000"/>
                </a:solidFill>
              </a:rPr>
            </a:br>
            <a:r>
              <a:rPr lang="ru-RU" sz="3600" smtClean="0">
                <a:solidFill>
                  <a:srgbClr val="FF0000"/>
                </a:solidFill>
              </a:rPr>
              <a:t>М.Ю. Лермонтова</a:t>
            </a:r>
          </a:p>
        </p:txBody>
      </p:sp>
      <p:pic>
        <p:nvPicPr>
          <p:cNvPr id="4099" name="Рисунок 3" descr="i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1214438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Рисунок 4" descr="thumb_9774_atlas_atlasW613H408.jpe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4572000"/>
            <a:ext cx="134302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071813" y="4071938"/>
            <a:ext cx="5157787" cy="1928812"/>
          </a:xfrm>
        </p:spPr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Интегрированный  урок (история и литература )</a:t>
            </a:r>
          </a:p>
          <a:p>
            <a:pPr algn="ctr"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урок в 7»А» классе</a:t>
            </a:r>
          </a:p>
          <a:p>
            <a:pPr algn="ctr"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Учитель истории МКОУ СОШ № 3 с.Кугульта   Чернова Л.В.</a:t>
            </a:r>
          </a:p>
          <a:p>
            <a:pPr algn="ctr">
              <a:defRPr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>
                <a:solidFill>
                  <a:srgbClr val="FF0000"/>
                </a:solidFill>
              </a:rPr>
              <a:t>Что будет конечным результатом  работы на уроке?( Или для чего нам нужен этот урок)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813" y="1828800"/>
            <a:ext cx="6297612" cy="3886200"/>
          </a:xfrm>
        </p:spPr>
        <p:txBody>
          <a:bodyPr/>
          <a:lstStyle/>
          <a:p>
            <a:pPr>
              <a:defRPr/>
            </a:pP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1.Чтобы узнать  почему так часто обращались к истории нашей  страны замечательные русские поэты : А.С. Пушкин и М.Ю.Лермонтов;</a:t>
            </a:r>
          </a:p>
          <a:p>
            <a:pPr>
              <a:defRPr/>
            </a:pP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2. Чтобы убедиться, что история и литература помогают  больше узнать об интересных страницах истории нашей  Родины;</a:t>
            </a:r>
          </a:p>
          <a:p>
            <a:pPr>
              <a:defRPr/>
            </a:pP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3.Чтобы узнать что связывает  А.С. Пушкина и М.Ю.Лермонтова,</a:t>
            </a:r>
          </a:p>
          <a:p>
            <a:pPr>
              <a:defRPr/>
            </a:pP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4. Прививать навыки  работы  в группах, создавая  совместный  проект.</a:t>
            </a:r>
          </a:p>
          <a:p>
            <a:pPr>
              <a:defRPr/>
            </a:pPr>
            <a:r>
              <a:rPr lang="ru-RU" sz="1800" b="1" u="sng" dirty="0" smtClean="0">
                <a:solidFill>
                  <a:schemeClr val="accent6">
                    <a:lumMod val="75000"/>
                  </a:schemeClr>
                </a:solidFill>
              </a:rPr>
              <a:t>Итогом нашей работы  будет творческий  проект –кластер.</a:t>
            </a:r>
            <a:endParaRPr lang="ru-RU" sz="18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357313" y="762000"/>
            <a:ext cx="6869112" cy="452438"/>
          </a:xfrm>
        </p:spPr>
        <p:txBody>
          <a:bodyPr/>
          <a:lstStyle/>
          <a:p>
            <a:pPr algn="ctr" eaLnBrk="1" hangingPunct="1"/>
            <a:r>
              <a:rPr lang="ru-RU" sz="2800" smtClean="0">
                <a:solidFill>
                  <a:srgbClr val="FF0000"/>
                </a:solidFill>
              </a:rPr>
              <a:t>Цели урока: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1071563" y="1357313"/>
            <a:ext cx="7143750" cy="521493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1600" u="sng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Образовательные:</a:t>
            </a:r>
          </a:p>
          <a:p>
            <a:pPr eaLnBrk="1" hangingPunct="1"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      -показать  закономерность  обращения А.С.Пушкина и М.Ю. Лермонтова к историческим эпохам;</a:t>
            </a:r>
          </a:p>
          <a:p>
            <a:pPr eaLnBrk="1" hangingPunct="1"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      - раскрыть атмосферу  эпох, описываемых в произведениях поэтов через исторические  факты,  картины художников, литературное наследие  поэтов.</a:t>
            </a:r>
          </a:p>
          <a:p>
            <a:pPr eaLnBrk="1" hangingPunct="1">
              <a:buFontTx/>
              <a:buNone/>
              <a:defRPr/>
            </a:pPr>
            <a:r>
              <a:rPr lang="ru-RU" sz="1600" u="sng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Обучающие:</a:t>
            </a:r>
          </a:p>
          <a:p>
            <a:pPr eaLnBrk="1" hangingPunct="1">
              <a:buFontTx/>
              <a:buNone/>
              <a:defRPr/>
            </a:pP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     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а. Способствовать  развитию умений:</a:t>
            </a:r>
          </a:p>
          <a:p>
            <a:pPr eaLnBrk="1" hangingPunct="1"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     -ставить и понимать проблему,</a:t>
            </a:r>
          </a:p>
          <a:p>
            <a:pPr eaLnBrk="1" hangingPunct="1"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     - творчески интерпретировать имеющуюся  информацию</a:t>
            </a:r>
          </a:p>
          <a:p>
            <a:pPr eaLnBrk="1" hangingPunct="1"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     обобщать, делать выводы и распределять ее по   степени  значимости полученных  знаний,</a:t>
            </a:r>
          </a:p>
          <a:p>
            <a:pPr eaLnBrk="1" hangingPunct="1"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     -работать с  материалом для подготовки  к будущим </a:t>
            </a:r>
            <a:r>
              <a:rPr lang="ru-RU" sz="1400" dirty="0" err="1" smtClean="0">
                <a:solidFill>
                  <a:schemeClr val="accent6">
                    <a:lumMod val="75000"/>
                  </a:schemeClr>
                </a:solidFill>
              </a:rPr>
              <a:t>госэкзаменам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по истории( тесты  ч. Б-12,13 и ч. С-6)</a:t>
            </a:r>
          </a:p>
          <a:p>
            <a:pPr eaLnBrk="1" hangingPunct="1"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     б. способствовать развитию мышления  учащихся,</a:t>
            </a:r>
          </a:p>
          <a:p>
            <a:pPr eaLnBrk="1" hangingPunct="1">
              <a:buFontTx/>
              <a:buNone/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     в. формировать у учащихся способности  осуществлять сложные </a:t>
            </a:r>
            <a:r>
              <a:rPr lang="ru-RU" sz="1400" dirty="0" err="1" smtClean="0">
                <a:solidFill>
                  <a:schemeClr val="accent6">
                    <a:lumMod val="75000"/>
                  </a:schemeClr>
                </a:solidFill>
              </a:rPr>
              <a:t>культуролосоообразные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виды  действий.</a:t>
            </a:r>
          </a:p>
          <a:p>
            <a:pPr eaLnBrk="1" hangingPunct="1">
              <a:buFontTx/>
              <a:buNone/>
              <a:defRPr/>
            </a:pPr>
            <a:r>
              <a:rPr lang="ru-RU" sz="1600" u="sng" dirty="0" smtClean="0">
                <a:solidFill>
                  <a:schemeClr val="accent6">
                    <a:lumMod val="75000"/>
                  </a:schemeClr>
                </a:solidFill>
              </a:rPr>
              <a:t>Воспитательные:</a:t>
            </a:r>
          </a:p>
          <a:p>
            <a:pPr eaLnBrk="1" hangingPunct="1">
              <a:buFontTx/>
              <a:buNone/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         - способствовать  развитию интереса к историческому прошлому    </a:t>
            </a:r>
          </a:p>
          <a:p>
            <a:pPr eaLnBrk="1" hangingPunct="1">
              <a:buFontTx/>
              <a:buNone/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          России и патриотическому воспитанию учащихся.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smtClean="0">
                <a:solidFill>
                  <a:srgbClr val="FF0000"/>
                </a:solidFill>
              </a:rPr>
              <a:t>Цель урока: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Показать , что  русская  история, ее народ является  источником вдохновения для творчества А.С. Пушкина и М.Ю. Лермонтова, как и для  многих  других поэтов, писателей, художников, композиторов.</a:t>
            </a:r>
          </a:p>
          <a:p>
            <a:pPr>
              <a:defRPr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Произведения  этих великих поэтов  не только помогают  познать историю России, но и учат нас быть  патриотами  своей  страны.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solidFill>
                  <a:srgbClr val="FF0000"/>
                </a:solidFill>
              </a:rPr>
              <a:t>План урока.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8938" y="1714500"/>
            <a:ext cx="5484812" cy="4572000"/>
          </a:xfrm>
        </p:spPr>
        <p:txBody>
          <a:bodyPr/>
          <a:lstStyle/>
          <a:p>
            <a:pPr eaLnBrk="1" hangingPunct="1">
              <a:defRPr/>
            </a:pPr>
            <a:r>
              <a:rPr lang="ru-RU" sz="1600" b="1" u="sng" dirty="0" smtClean="0">
                <a:solidFill>
                  <a:schemeClr val="accent2">
                    <a:lumMod val="75000"/>
                  </a:schemeClr>
                </a:solidFill>
              </a:rPr>
              <a:t>1.Организационный  момент</a:t>
            </a:r>
          </a:p>
          <a:p>
            <a:pPr eaLnBrk="1" hangingPunct="1">
              <a:defRPr/>
            </a:pPr>
            <a:r>
              <a:rPr lang="ru-RU" sz="1600" b="1" u="sng" dirty="0" smtClean="0">
                <a:solidFill>
                  <a:schemeClr val="accent2">
                    <a:lumMod val="75000"/>
                  </a:schemeClr>
                </a:solidFill>
              </a:rPr>
              <a:t>2.Стадия вызова:</a:t>
            </a:r>
          </a:p>
          <a:p>
            <a:pPr eaLnBrk="1" hangingPunct="1">
              <a:defRPr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-вступительное слово учителя,</a:t>
            </a:r>
          </a:p>
          <a:p>
            <a:pPr eaLnBrk="1" hangingPunct="1">
              <a:defRPr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-определение учащимися темы  урока,</a:t>
            </a:r>
          </a:p>
          <a:p>
            <a:pPr eaLnBrk="1" hangingPunct="1">
              <a:defRPr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-постановка  проблемы.</a:t>
            </a:r>
          </a:p>
          <a:p>
            <a:pPr eaLnBrk="1" hangingPunct="1">
              <a:defRPr/>
            </a:pPr>
            <a:r>
              <a:rPr lang="ru-RU" sz="1600" b="1" u="sng" dirty="0" smtClean="0">
                <a:solidFill>
                  <a:schemeClr val="accent2">
                    <a:lumMod val="75000"/>
                  </a:schemeClr>
                </a:solidFill>
              </a:rPr>
              <a:t>3.Стадия  содержания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( работа  в группах над проектами)</a:t>
            </a:r>
          </a:p>
          <a:p>
            <a:pPr eaLnBrk="1" hangingPunct="1">
              <a:defRPr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-работа с  основной информацией,</a:t>
            </a:r>
          </a:p>
          <a:p>
            <a:pPr eaLnBrk="1" hangingPunct="1">
              <a:defRPr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- поиск решений,</a:t>
            </a:r>
          </a:p>
          <a:p>
            <a:pPr eaLnBrk="1" hangingPunct="1">
              <a:defRPr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-обобщение и выводы.</a:t>
            </a:r>
          </a:p>
          <a:p>
            <a:pPr eaLnBrk="1" hangingPunct="1">
              <a:defRPr/>
            </a:pPr>
            <a:r>
              <a:rPr lang="ru-RU" sz="1600" b="1" u="sng" dirty="0" smtClean="0">
                <a:solidFill>
                  <a:schemeClr val="accent2">
                    <a:lumMod val="75000"/>
                  </a:schemeClr>
                </a:solidFill>
              </a:rPr>
              <a:t>4.Подведение итогов :</a:t>
            </a:r>
          </a:p>
          <a:p>
            <a:pPr eaLnBrk="1" hangingPunct="1">
              <a:defRPr/>
            </a:pPr>
            <a:r>
              <a:rPr lang="ru-RU" sz="1600" b="1" u="sng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заполнение карточки оценок,</a:t>
            </a:r>
          </a:p>
          <a:p>
            <a:pPr eaLnBrk="1" hangingPunct="1">
              <a:defRPr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- свободный микрофон.</a:t>
            </a:r>
          </a:p>
          <a:p>
            <a:pPr eaLnBrk="1" hangingPunct="1">
              <a:defRPr/>
            </a:pPr>
            <a:r>
              <a:rPr lang="ru-RU" sz="1600" b="1" u="sng" dirty="0" smtClean="0">
                <a:solidFill>
                  <a:schemeClr val="accent2">
                    <a:lumMod val="75000"/>
                  </a:schemeClr>
                </a:solidFill>
              </a:rPr>
              <a:t>5. Рефлексия( метод цветного листочка)</a:t>
            </a:r>
          </a:p>
          <a:p>
            <a:pPr eaLnBrk="1" hangingPunct="1">
              <a:defRPr/>
            </a:pPr>
            <a:endParaRPr lang="ru-RU" sz="1600" dirty="0" smtClean="0"/>
          </a:p>
          <a:p>
            <a:pPr eaLnBrk="1" hangingPunct="1">
              <a:buFontTx/>
              <a:buNone/>
              <a:defRPr/>
            </a:pPr>
            <a:r>
              <a:rPr lang="ru-RU" sz="1600" dirty="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428750" y="785813"/>
            <a:ext cx="5143500" cy="914400"/>
          </a:xfrm>
        </p:spPr>
        <p:txBody>
          <a:bodyPr/>
          <a:lstStyle/>
          <a:p>
            <a:pPr algn="ctr"/>
            <a:r>
              <a:rPr lang="ru-RU" sz="2400" smtClean="0">
                <a:solidFill>
                  <a:srgbClr val="FF0000"/>
                </a:solidFill>
              </a:rPr>
              <a:t>                  Работа в группах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63" y="1428750"/>
            <a:ext cx="6583362" cy="4857750"/>
          </a:xfrm>
        </p:spPr>
        <p:txBody>
          <a:bodyPr/>
          <a:lstStyle/>
          <a:p>
            <a:pPr>
              <a:defRPr/>
            </a:pPr>
            <a:r>
              <a:rPr lang="ru-RU" sz="1600" b="1" u="sng" dirty="0" smtClean="0">
                <a:solidFill>
                  <a:schemeClr val="accent6">
                    <a:lumMod val="75000"/>
                  </a:schemeClr>
                </a:solidFill>
              </a:rPr>
              <a:t>1. Из набора иллюстраций,  высказываний, исторических  данных, которые находятся на столах учащихся ,нужно  составить  творческий кластер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 на листе  ватмана</a:t>
            </a:r>
          </a:p>
          <a:p>
            <a:pPr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 ( работает две  группы: историков и литераторов).  На листе  ватмана  представить  художественно оформленную работу- </a:t>
            </a:r>
            <a:r>
              <a:rPr lang="ru-RU" sz="1600" b="1" dirty="0" smtClean="0">
                <a:solidFill>
                  <a:srgbClr val="FF0000"/>
                </a:solidFill>
              </a:rPr>
              <a:t>проект-кластер по творчеству поэтов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от каждой группы. Следующий этап – защита   проекта( перекрестная)</a:t>
            </a:r>
          </a:p>
          <a:p>
            <a:pPr>
              <a:defRPr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Свободный микрофон-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обобщение, выводы, собственное  мнение.</a:t>
            </a:r>
          </a:p>
          <a:p>
            <a:pPr>
              <a:defRPr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Рефлексия:</a:t>
            </a:r>
          </a:p>
          <a:p>
            <a:pPr>
              <a:defRPr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 Заполняем карточку-  оценки.</a:t>
            </a:r>
          </a:p>
          <a:p>
            <a:pPr>
              <a:defRPr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-«Эффект улыбающейся девочки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»- на доске – рисунок : лицо  девочки.  Каждый учащийся  групп должен оставить на этом  рисунке  свой  листочек ( зеленый – урок понравился, желтый -  что-то не получилось, красный цвет- урок не понравился .Если большинство квадратов будет зеленого цвета, то мы  можем нарисовать улыбку на лице девочки.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smtClean="0">
                <a:solidFill>
                  <a:srgbClr val="FF0000"/>
                </a:solidFill>
              </a:rPr>
              <a:t>Итог урока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38" y="1500188"/>
            <a:ext cx="6440487" cy="4214812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      1. По результатам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карточки- оценки учащимся 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будут выставлены оценки за  урок в классный  журнал.</a:t>
            </a:r>
          </a:p>
          <a:p>
            <a:pPr>
              <a:defRPr/>
            </a:pP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2.Все учащиеся работали в группах активно,  увлеченно , обобщали, делали  выводы, умело использовали материал для подготовки к будущим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гос.экзаменам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( история ч.С-6). Проекты получились  интересные, без исторических и  литературных ошибок, учащиеся показали умение  работать коллективно  , используя знания в области рассматриваемого материала. Была раскрыта атмосфера эпох , описываемых поэтами,  через исторические факты , картины художников и  литературное наследие  поэтов.</a:t>
            </a:r>
          </a:p>
          <a:p>
            <a:pPr>
              <a:defRPr/>
            </a:pP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Цель урока достигнута . Урок учащимся понравился.</a:t>
            </a:r>
          </a:p>
          <a:p>
            <a:pPr>
              <a:buFontTx/>
              <a:buNone/>
              <a:defRPr/>
            </a:pPr>
            <a:endParaRPr lang="ru-RU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endParaRPr lang="ru-RU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«</a:t>
            </a:r>
            <a:r>
              <a:rPr lang="ru-RU" sz="2400" smtClean="0">
                <a:solidFill>
                  <a:srgbClr val="FF0000"/>
                </a:solidFill>
              </a:rPr>
              <a:t>Бородино» М.Ю.Лермонтова</a:t>
            </a:r>
          </a:p>
        </p:txBody>
      </p:sp>
      <p:pic>
        <p:nvPicPr>
          <p:cNvPr id="12291" name="Содержимое 3" descr="42837_or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143250" y="1857375"/>
            <a:ext cx="3940175" cy="3886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с коринфскими колоннами">
  <a:themeElements>
    <a:clrScheme name="Шаблон оформления с коринфскими колоннами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Шаблон оформления с коринфскими колоннами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оформления с коринфскими колоннам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с коринфскими колоннам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с коринфскими колоннам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с коринфскими колоннам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с коринфскими колоннам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с коринфскими колоннам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коринфскими колоннам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коринфскими колоннам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коринфскими колоннам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коринфскими колоннам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коринфскими колоннам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коринфскими колоннам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с коринфскими колоннами</Template>
  <TotalTime>380</TotalTime>
  <Words>1078</Words>
  <Application>Microsoft Office PowerPoint</Application>
  <PresentationFormat>Экран (4:3)</PresentationFormat>
  <Paragraphs>87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Шаблон оформления с коринфскими колоннами</vt:lpstr>
      <vt:lpstr>Стадия вызова1</vt:lpstr>
      <vt:lpstr> История  в произведениях  А.С.Пушкина       и  М.Ю. Лермонтова</vt:lpstr>
      <vt:lpstr>Что будет конечным результатом  работы на уроке?( Или для чего нам нужен этот урок)</vt:lpstr>
      <vt:lpstr>Цели урока:</vt:lpstr>
      <vt:lpstr>Цель урока:</vt:lpstr>
      <vt:lpstr>План урока.</vt:lpstr>
      <vt:lpstr>                  Работа в группах</vt:lpstr>
      <vt:lpstr>Итог урока</vt:lpstr>
      <vt:lpstr>«Бородино» М.Ю.Лермонтова</vt:lpstr>
      <vt:lpstr>« Песнь о вещем Олеге» А.С. Пушкин</vt:lpstr>
      <vt:lpstr>« Песня про Ивана  Грозного….» М.Ю.Лермонтов</vt:lpstr>
      <vt:lpstr>« Медный Всадник « А.С. Пушкина</vt:lpstr>
      <vt:lpstr>«Борис Годунов « А.С. Пушкин</vt:lpstr>
      <vt:lpstr>Спасибо за внимание!</vt:lpstr>
      <vt:lpstr>Самоанализ урока</vt:lpstr>
      <vt:lpstr>Цель:</vt:lpstr>
      <vt:lpstr>Методы </vt:lpstr>
      <vt:lpstr>Результат: </vt:lpstr>
    </vt:vector>
  </TitlesOfParts>
  <Manager/>
  <Company>KAB13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/>
  <dc:creator>Администратор</dc:creator>
  <cp:keywords/>
  <dc:description/>
  <cp:lastModifiedBy>Чернова Людмила Владимировна</cp:lastModifiedBy>
  <cp:revision>43</cp:revision>
  <dcterms:created xsi:type="dcterms:W3CDTF">2006-11-18T00:45:59Z</dcterms:created>
  <dcterms:modified xsi:type="dcterms:W3CDTF">2014-03-29T22:59:11Z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TC011594391049</vt:lpwstr>
  </property>
</Properties>
</file>