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7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40" autoAdjust="0"/>
    <p:restoredTop sz="94660" autoAdjust="0"/>
  </p:normalViewPr>
  <p:slideViewPr>
    <p:cSldViewPr>
      <p:cViewPr varScale="1">
        <p:scale>
          <a:sx n="47" d="100"/>
          <a:sy n="47" d="100"/>
        </p:scale>
        <p:origin x="-117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0" y="0"/>
            <a:ext cx="8872538" cy="6858000"/>
            <a:chOff x="0" y="0"/>
            <a:chExt cx="5589" cy="4320"/>
          </a:xfrm>
        </p:grpSpPr>
        <p:sp>
          <p:nvSpPr>
            <p:cNvPr id="12291" name="Rectangle 3" descr="Stationery"/>
            <p:cNvSpPr>
              <a:spLocks noChangeArrowheads="1"/>
            </p:cNvSpPr>
            <p:nvPr/>
          </p:nvSpPr>
          <p:spPr bwMode="white">
            <a:xfrm>
              <a:off x="336" y="150"/>
              <a:ext cx="5253" cy="4026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12292" name="Picture 4" descr="minispir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ltGray">
            <a:xfrm>
              <a:off x="0" y="0"/>
              <a:ext cx="670" cy="4320"/>
            </a:xfrm>
            <a:prstGeom prst="rect">
              <a:avLst/>
            </a:prstGeom>
            <a:noFill/>
          </p:spPr>
        </p:pic>
      </p:grpSp>
      <p:sp>
        <p:nvSpPr>
          <p:cNvPr id="1229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62025" y="1925638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/>
              <a:t>Щелчок правит образец заголовка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647825" y="3738563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ru-RU"/>
              <a:t>Щелчок правит образец подзаголовка</a:t>
            </a:r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dt" sz="half" idx="2"/>
          </p:nvPr>
        </p:nvSpPr>
        <p:spPr>
          <a:xfrm>
            <a:off x="962025" y="6100763"/>
            <a:ext cx="19050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endParaRPr lang="ru-RU"/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400425" y="6100763"/>
            <a:ext cx="28956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endParaRPr lang="ru-RU"/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29425" y="6100763"/>
            <a:ext cx="19050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fld id="{7CEB098A-1B26-4445-B48F-68C93278044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84CAB5-A641-4B58-8841-79994FBF65D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19900" y="4572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90600" y="4572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89965A-4858-4B89-B580-22EBD4091E8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D75912-13A4-46CA-A292-5AD4091DE53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1BF1C4-0839-4F14-B516-4DBCD318078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906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4674B4-FADE-4FFB-97B1-976FD5E685A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EA4D13-62A2-48D6-B96C-A7C3593BC83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BF2B3B-DAF6-45F0-BEAD-4893979C305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BCEA48-A462-4902-848D-9CAD459BCC6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10BB15-5B3A-4F9F-8673-6BFC1ACE81A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93190A-4CED-4A15-8F66-92AA647DF82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8C735A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0" y="0"/>
            <a:ext cx="8872538" cy="6858000"/>
            <a:chOff x="0" y="0"/>
            <a:chExt cx="5589" cy="4320"/>
          </a:xfrm>
        </p:grpSpPr>
        <p:sp>
          <p:nvSpPr>
            <p:cNvPr id="11267" name="Rectangle 3"/>
            <p:cNvSpPr>
              <a:spLocks noChangeArrowheads="1"/>
            </p:cNvSpPr>
            <p:nvPr/>
          </p:nvSpPr>
          <p:spPr bwMode="ltGray">
            <a:xfrm>
              <a:off x="336" y="150"/>
              <a:ext cx="5253" cy="402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11268" name="Picture 4" descr="minispir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ltGray">
            <a:xfrm>
              <a:off x="0" y="0"/>
              <a:ext cx="670" cy="4320"/>
            </a:xfrm>
            <a:prstGeom prst="rect">
              <a:avLst/>
            </a:prstGeom>
            <a:noFill/>
          </p:spPr>
        </p:pic>
        <p:sp>
          <p:nvSpPr>
            <p:cNvPr id="11269" name="Line 5"/>
            <p:cNvSpPr>
              <a:spLocks noChangeShapeType="1"/>
            </p:cNvSpPr>
            <p:nvPr/>
          </p:nvSpPr>
          <p:spPr bwMode="ltGray">
            <a:xfrm>
              <a:off x="640" y="1008"/>
              <a:ext cx="4880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127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заголовка</a:t>
            </a: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8288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096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096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127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96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</a:defRPr>
            </a:lvl1pPr>
          </a:lstStyle>
          <a:p>
            <a:fld id="{7F33CB78-4A14-48FC-BC9C-4DA8722DAECD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Monotype Sorts" pitchFamily="2" charset="2"/>
        <a:buChar char="4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285728"/>
            <a:ext cx="7772400" cy="2500330"/>
          </a:xfrm>
        </p:spPr>
        <p:txBody>
          <a:bodyPr/>
          <a:lstStyle/>
          <a:p>
            <a:r>
              <a:rPr lang="ru-RU" sz="6000" dirty="0" smtClean="0">
                <a:latin typeface="Monotype Corsiva" pitchFamily="66" charset="0"/>
              </a:rPr>
              <a:t>Расстояние от точки до прямой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14480" y="3429000"/>
            <a:ext cx="6400800" cy="1895476"/>
          </a:xfrm>
        </p:spPr>
        <p:txBody>
          <a:bodyPr/>
          <a:lstStyle/>
          <a:p>
            <a:r>
              <a:rPr lang="ru-RU" dirty="0" smtClean="0">
                <a:latin typeface="Segoe Print" pitchFamily="2" charset="0"/>
              </a:rPr>
              <a:t>Подготовили:</a:t>
            </a:r>
          </a:p>
          <a:p>
            <a:r>
              <a:rPr lang="ru-RU" dirty="0" smtClean="0">
                <a:latin typeface="Segoe Print" pitchFamily="2" charset="0"/>
              </a:rPr>
              <a:t>Батыргареева А.</a:t>
            </a:r>
          </a:p>
          <a:p>
            <a:r>
              <a:rPr lang="ru-RU" dirty="0" smtClean="0">
                <a:latin typeface="Segoe Print" pitchFamily="2" charset="0"/>
              </a:rPr>
              <a:t>Ильченко М.</a:t>
            </a:r>
          </a:p>
          <a:p>
            <a:r>
              <a:rPr lang="ru-RU" dirty="0" smtClean="0">
                <a:latin typeface="Segoe Print" pitchFamily="2" charset="0"/>
              </a:rPr>
              <a:t>Митчина М.</a:t>
            </a:r>
          </a:p>
          <a:p>
            <a:r>
              <a:rPr lang="ru-RU" dirty="0" smtClean="0">
                <a:latin typeface="Segoe Print" pitchFamily="2" charset="0"/>
              </a:rPr>
              <a:t>Соловьев В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4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6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16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600"/>
                            </p:stCondLst>
                            <p:childTnLst>
                              <p:par>
                                <p:cTn id="2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800" b="1" dirty="0" smtClean="0">
                <a:latin typeface="Monotype Corsiva" pitchFamily="66" charset="0"/>
              </a:rPr>
              <a:t>Что такое расстояние от точки до прямой?</a:t>
            </a:r>
            <a:endParaRPr lang="ru-RU" sz="48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000100" y="2214554"/>
            <a:ext cx="7772400" cy="4114800"/>
          </a:xfrm>
        </p:spPr>
        <p:txBody>
          <a:bodyPr/>
          <a:lstStyle/>
          <a:p>
            <a:pPr algn="ctr">
              <a:buNone/>
            </a:pPr>
            <a:r>
              <a:rPr lang="ru-RU" sz="4800" u="sng" dirty="0" smtClean="0">
                <a:latin typeface="Monotype Corsiva" pitchFamily="66" charset="0"/>
              </a:rPr>
              <a:t>Расстояние от точки до прямой </a:t>
            </a:r>
            <a:r>
              <a:rPr lang="ru-RU" sz="4800" dirty="0" smtClean="0">
                <a:latin typeface="Monotype Corsiva" pitchFamily="66" charset="0"/>
              </a:rPr>
              <a:t>- это длина перпендикуляра, проведенного из данной точки к данной прямой.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4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загруженное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785794"/>
            <a:ext cx="7965321" cy="5310214"/>
          </a:xfrm>
          <a:prstGeom prst="rect">
            <a:avLst/>
          </a:prstGeom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5400" dirty="0" smtClean="0">
                <a:latin typeface="Monotype Corsiva" pitchFamily="66" charset="0"/>
              </a:rPr>
              <a:t>Разминка для глаз.</a:t>
            </a:r>
            <a:endParaRPr lang="ru-RU" sz="5400" dirty="0">
              <a:latin typeface="Monotype Corsiva" pitchFamily="66" charset="0"/>
            </a:endParaRPr>
          </a:p>
        </p:txBody>
      </p:sp>
      <p:pic>
        <p:nvPicPr>
          <p:cNvPr id="12" name="01 -3933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01 - трус не играет.wav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43958" y="0"/>
            <a:ext cx="500042" cy="500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shaiba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57620" y="3357562"/>
            <a:ext cx="1655762" cy="153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9" descr="shaiba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28662" y="1500174"/>
            <a:ext cx="1439863" cy="133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6" descr="shaiba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58082" y="1643050"/>
            <a:ext cx="1439862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9" descr="shaiba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00298" y="4572008"/>
            <a:ext cx="1571636" cy="133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8" descr="shaiba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5786" y="5214950"/>
            <a:ext cx="1439862" cy="133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7" descr="shaiba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29520" y="5286388"/>
            <a:ext cx="1439863" cy="133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49" presetClass="entr" presetSubtype="0" repeatCount="400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000"/>
                            </p:stCondLst>
                            <p:childTnLst>
                              <p:par>
                                <p:cTn id="3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000"/>
                            </p:stCondLst>
                            <p:childTnLst>
                              <p:par>
                                <p:cTn id="35" presetID="1" presetClass="path" presetSubtype="0" repeatCount="2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63 -0.34259 C 0.18507 -0.34259 0.32691 -0.19027 0.32691 -0.00277 C 0.32691 0.18426 0.18507 0.33704 0.01163 0.33704 C -0.16198 0.33704 -0.30313 0.18426 -0.30313 -0.00277 C -0.30313 -0.19027 -0.16198 -0.34259 0.01163 -0.34259 Z " pathEditMode="relative" rAng="0" ptsTypes="fffff">
                                      <p:cBhvr>
                                        <p:cTn id="3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339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2000"/>
                            </p:stCondLst>
                            <p:childTnLst>
                              <p:par>
                                <p:cTn id="3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3000"/>
                            </p:stCondLst>
                            <p:childTnLst>
                              <p:par>
                                <p:cTn id="42" presetID="10" presetClass="entr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6000"/>
                            </p:stCondLst>
                            <p:childTnLst>
                              <p:par>
                                <p:cTn id="46" presetID="2" presetClass="exit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8000"/>
                            </p:stCondLst>
                            <p:childTnLst>
                              <p:par>
                                <p:cTn id="51" presetID="10" presetClass="entr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1000"/>
                            </p:stCondLst>
                            <p:childTnLst>
                              <p:par>
                                <p:cTn id="55" presetID="2" presetClass="exit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30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63" presetID="7" presetClass="path" presetSubtype="0" repeatCount="200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865 0.10254 L -0.07865 -0.5588 L 0.46476 -0.5588 L 0.46476 0.10254 L -0.07865 0.10254 Z " pathEditMode="relative" rAng="16200000" ptsTypes="FFFFF">
                                      <p:cBhvr>
                                        <p:cTn id="64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70" y="-33079"/>
                                    </p:animMotion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9000"/>
                            </p:stCondLst>
                            <p:childTnLst>
                              <p:par>
                                <p:cTn id="66" presetID="10" presetClass="entr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2000"/>
                            </p:stCondLst>
                            <p:childTnLst>
                              <p:par>
                                <p:cTn id="7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4000"/>
                            </p:stCondLst>
                            <p:childTnLst>
                              <p:par>
                                <p:cTn id="75" presetID="10" presetClass="entr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37000"/>
                            </p:stCondLst>
                            <p:childTnLst>
                              <p:par>
                                <p:cTn id="79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83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72400" cy="5543568"/>
          </a:xfrm>
        </p:spPr>
        <p:txBody>
          <a:bodyPr/>
          <a:lstStyle/>
          <a:p>
            <a:pPr algn="ctr"/>
            <a:r>
              <a:rPr lang="ru-RU" sz="7200" dirty="0" smtClean="0">
                <a:latin typeface="Monotype Corsiva" pitchFamily="66" charset="0"/>
              </a:rPr>
              <a:t>Работа на доске</a:t>
            </a:r>
            <a:endParaRPr lang="ru-RU" sz="7200" dirty="0">
              <a:latin typeface="Monotype Corsiva" pitchFamily="66" charset="0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90600" y="285728"/>
            <a:ext cx="7772400" cy="6286544"/>
          </a:xfrm>
        </p:spPr>
        <p:txBody>
          <a:bodyPr/>
          <a:lstStyle/>
          <a:p>
            <a:pPr marL="742950" indent="-742950">
              <a:buNone/>
            </a:pPr>
            <a:r>
              <a:rPr lang="ru-RU" sz="3600" dirty="0" smtClean="0">
                <a:latin typeface="Monotype Corsiva" pitchFamily="66" charset="0"/>
              </a:rPr>
              <a:t>Начертите точку и </a:t>
            </a:r>
            <a:r>
              <a:rPr lang="ru-RU" sz="3600" dirty="0" smtClean="0">
                <a:latin typeface="Monotype Corsiva" pitchFamily="66" charset="0"/>
              </a:rPr>
              <a:t>прямую расстояние </a:t>
            </a:r>
            <a:r>
              <a:rPr lang="ru-RU" sz="3600" dirty="0" smtClean="0">
                <a:latin typeface="Monotype Corsiva" pitchFamily="66" charset="0"/>
              </a:rPr>
              <a:t>между </a:t>
            </a:r>
            <a:r>
              <a:rPr lang="ru-RU" sz="3600" dirty="0" smtClean="0">
                <a:latin typeface="Monotype Corsiva" pitchFamily="66" charset="0"/>
              </a:rPr>
              <a:t>которыми равно</a:t>
            </a:r>
            <a:r>
              <a:rPr lang="ru-RU" sz="3600" dirty="0" smtClean="0">
                <a:latin typeface="Monotype Corsiva" pitchFamily="66" charset="0"/>
              </a:rPr>
              <a:t>:</a:t>
            </a:r>
            <a:endParaRPr lang="ru-RU" sz="3600" dirty="0" smtClean="0"/>
          </a:p>
          <a:p>
            <a:pPr marL="514350" indent="-514350">
              <a:buFont typeface="+mj-lt"/>
              <a:buAutoNum type="alphaLcParenR"/>
            </a:pPr>
            <a:r>
              <a:rPr lang="ru-RU" sz="3400" dirty="0" smtClean="0"/>
              <a:t>2 см </a:t>
            </a:r>
          </a:p>
          <a:p>
            <a:pPr marL="514350" indent="-514350">
              <a:buFont typeface="+mj-lt"/>
              <a:buAutoNum type="alphaLcParenR"/>
            </a:pPr>
            <a:r>
              <a:rPr lang="ru-RU" sz="3400" dirty="0" smtClean="0"/>
              <a:t>5 см</a:t>
            </a:r>
          </a:p>
          <a:p>
            <a:pPr marL="514350" indent="-514350">
              <a:buFont typeface="+mj-lt"/>
              <a:buAutoNum type="alphaLcParenR"/>
            </a:pPr>
            <a:r>
              <a:rPr lang="ru-RU" sz="3400" dirty="0" smtClean="0"/>
              <a:t>0,5 дм</a:t>
            </a:r>
          </a:p>
          <a:p>
            <a:pPr marL="514350" indent="-514350">
              <a:buFont typeface="+mj-lt"/>
              <a:buAutoNum type="alphaLcParenR"/>
            </a:pPr>
            <a:r>
              <a:rPr lang="ru-RU" sz="3400" dirty="0" smtClean="0"/>
              <a:t>45 мм</a:t>
            </a:r>
          </a:p>
          <a:p>
            <a:pPr marL="514350" indent="-514350">
              <a:buFont typeface="+mj-lt"/>
              <a:buAutoNum type="alphaLcParenR"/>
            </a:pPr>
            <a:r>
              <a:rPr lang="ru-RU" sz="3400" dirty="0" smtClean="0"/>
              <a:t>15мм</a:t>
            </a:r>
          </a:p>
          <a:p>
            <a:pPr marL="514350" indent="-514350">
              <a:buFont typeface="+mj-lt"/>
              <a:buAutoNum type="alphaLcParenR"/>
            </a:pPr>
            <a:r>
              <a:rPr lang="ru-RU" sz="3400" dirty="0" smtClean="0"/>
              <a:t>6 см</a:t>
            </a:r>
          </a:p>
          <a:p>
            <a:pPr marL="514350" indent="-514350">
              <a:buFont typeface="+mj-lt"/>
              <a:buAutoNum type="alphaLcParenR"/>
            </a:pPr>
            <a:r>
              <a:rPr lang="ru-RU" sz="3400" dirty="0" smtClean="0"/>
              <a:t>1,5 см</a:t>
            </a:r>
          </a:p>
          <a:p>
            <a:pPr marL="514350" indent="-514350">
              <a:buFont typeface="+mj-lt"/>
              <a:buAutoNum type="alphaLcParenR"/>
            </a:pPr>
            <a:r>
              <a:rPr lang="ru-RU" sz="3400" dirty="0" smtClean="0"/>
              <a:t>3 см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60"/>
                            </p:stCondLst>
                            <p:childTnLst>
                              <p:par>
                                <p:cTn id="1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20"/>
                            </p:stCondLst>
                            <p:childTnLst>
                              <p:par>
                                <p:cTn id="2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60"/>
                            </p:stCondLst>
                            <p:childTnLst>
                              <p:par>
                                <p:cTn id="3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60"/>
                            </p:stCondLst>
                            <p:childTnLst>
                              <p:par>
                                <p:cTn id="36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960"/>
                            </p:stCondLst>
                            <p:childTnLst>
                              <p:par>
                                <p:cTn id="42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традь">
  <a:themeElements>
    <a:clrScheme name="Тетрадь 1">
      <a:dk1>
        <a:srgbClr val="402000"/>
      </a:dk1>
      <a:lt1>
        <a:srgbClr val="FBFAE2"/>
      </a:lt1>
      <a:dk2>
        <a:srgbClr val="996633"/>
      </a:dk2>
      <a:lt2>
        <a:srgbClr val="A08366"/>
      </a:lt2>
      <a:accent1>
        <a:srgbClr val="CE9964"/>
      </a:accent1>
      <a:accent2>
        <a:srgbClr val="CD3333"/>
      </a:accent2>
      <a:accent3>
        <a:srgbClr val="FDFCEE"/>
      </a:accent3>
      <a:accent4>
        <a:srgbClr val="351A00"/>
      </a:accent4>
      <a:accent5>
        <a:srgbClr val="E3CAB8"/>
      </a:accent5>
      <a:accent6>
        <a:srgbClr val="BA2D2D"/>
      </a:accent6>
      <a:hlink>
        <a:srgbClr val="9A7F32"/>
      </a:hlink>
      <a:folHlink>
        <a:srgbClr val="ECA07A"/>
      </a:folHlink>
    </a:clrScheme>
    <a:fontScheme name="Тетрадь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Тетрадь 1">
        <a:dk1>
          <a:srgbClr val="402000"/>
        </a:dk1>
        <a:lt1>
          <a:srgbClr val="FBFAE2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DFCEE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традь 2">
        <a:dk1>
          <a:srgbClr val="402000"/>
        </a:dk1>
        <a:lt1>
          <a:srgbClr val="FFFFFF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FFFFF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традь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традь 4">
        <a:dk1>
          <a:srgbClr val="1C1C1C"/>
        </a:dk1>
        <a:lt1>
          <a:srgbClr val="FFFFFF"/>
        </a:lt1>
        <a:dk2>
          <a:srgbClr val="000066"/>
        </a:dk2>
        <a:lt2>
          <a:srgbClr val="666699"/>
        </a:lt2>
        <a:accent1>
          <a:srgbClr val="FF5050"/>
        </a:accent1>
        <a:accent2>
          <a:srgbClr val="009999"/>
        </a:accent2>
        <a:accent3>
          <a:srgbClr val="FFFFFF"/>
        </a:accent3>
        <a:accent4>
          <a:srgbClr val="161616"/>
        </a:accent4>
        <a:accent5>
          <a:srgbClr val="FFB3B3"/>
        </a:accent5>
        <a:accent6>
          <a:srgbClr val="008A8A"/>
        </a:accent6>
        <a:hlink>
          <a:srgbClr val="3366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Office\Шаблоны\Дизайны презентаций\Тетрадь.pot</Template>
  <TotalTime>202</TotalTime>
  <Words>76</Words>
  <Application>Microsoft PowerPoint</Application>
  <PresentationFormat>Экран (4:3)</PresentationFormat>
  <Paragraphs>19</Paragraphs>
  <Slides>6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Тетрадь</vt:lpstr>
      <vt:lpstr>Расстояние от точки до прямой</vt:lpstr>
      <vt:lpstr>Что такое расстояние от точки до прямой?</vt:lpstr>
      <vt:lpstr>Слайд 3</vt:lpstr>
      <vt:lpstr>Разминка для глаз.</vt:lpstr>
      <vt:lpstr>Работа на доске</vt:lpstr>
      <vt:lpstr>Слайд 6</vt:lpstr>
    </vt:vector>
  </TitlesOfParts>
  <Company>60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ГЕОМЕТРИЯ</dc:title>
  <dc:creator>60</dc:creator>
  <cp:lastModifiedBy>Admin</cp:lastModifiedBy>
  <cp:revision>10</cp:revision>
  <dcterms:created xsi:type="dcterms:W3CDTF">2000-09-22T03:25:04Z</dcterms:created>
  <dcterms:modified xsi:type="dcterms:W3CDTF">2013-10-06T04:38:28Z</dcterms:modified>
</cp:coreProperties>
</file>