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59" r:id="rId6"/>
    <p:sldId id="270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shade val="20000"/>
                <a:satMod val="245000"/>
              </a:schemeClr>
            </a:gs>
            <a:gs pos="43000">
              <a:schemeClr val="accent4">
                <a:satMod val="255000"/>
              </a:schemeClr>
            </a:gs>
            <a:gs pos="48000">
              <a:schemeClr val="accent4">
                <a:shade val="85000"/>
                <a:satMod val="255000"/>
              </a:schemeClr>
            </a:gs>
            <a:gs pos="100000">
              <a:schemeClr val="accent4">
                <a:shade val="20000"/>
                <a:satMod val="2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341740049_rojnehbvq5twr7p.jpeg"/>
          <p:cNvPicPr>
            <a:picLocks noChangeAspect="1" noChangeArrowheads="1"/>
          </p:cNvPicPr>
          <p:nvPr/>
        </p:nvPicPr>
        <p:blipFill>
          <a:blip r:embed="rId2" cstate="print">
            <a:lum bright="28000" contrast="10000"/>
          </a:blip>
          <a:srcRect b="14362"/>
          <a:stretch>
            <a:fillRect/>
          </a:stretch>
        </p:blipFill>
        <p:spPr bwMode="auto">
          <a:xfrm>
            <a:off x="642910" y="1142984"/>
            <a:ext cx="8072494" cy="54650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18" y="0"/>
            <a:ext cx="900118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Урок-путешествие</a:t>
            </a:r>
            <a:b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</a:br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«Остров сокровищ»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43968.jpg"/>
          <p:cNvPicPr>
            <a:picLocks noChangeAspect="1" noChangeArrowheads="1"/>
          </p:cNvPicPr>
          <p:nvPr/>
        </p:nvPicPr>
        <p:blipFill>
          <a:blip r:embed="rId2" cstate="print">
            <a:lum bright="32000" contrast="7000"/>
          </a:blip>
          <a:srcRect b="26997"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714356"/>
          <a:ext cx="6929490" cy="558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</a:tblGrid>
              <a:tr h="558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5400000" flipH="1" flipV="1">
            <a:off x="-2428130" y="3286124"/>
            <a:ext cx="6142874" cy="794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2976" y="6215082"/>
            <a:ext cx="634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1   2    3   4    5   6    7   8    9   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42910" y="6286520"/>
            <a:ext cx="7286676" cy="10318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282" y="1928802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286388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4143380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643314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3000372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2428868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6</a:t>
            </a:r>
          </a:p>
        </p:txBody>
      </p:sp>
      <p:pic>
        <p:nvPicPr>
          <p:cNvPr id="3075" name="Picture 3" descr="C:\Users\Елена\Desktop\пальмы\пальмы\6.png"/>
          <p:cNvPicPr>
            <a:picLocks noChangeAspect="1" noChangeArrowheads="1"/>
          </p:cNvPicPr>
          <p:nvPr/>
        </p:nvPicPr>
        <p:blipFill>
          <a:blip r:embed="rId3" cstate="print">
            <a:lum bright="-5000" contrast="64000"/>
          </a:blip>
          <a:srcRect/>
          <a:stretch>
            <a:fillRect/>
          </a:stretch>
        </p:blipFill>
        <p:spPr bwMode="auto">
          <a:xfrm>
            <a:off x="7715272" y="214290"/>
            <a:ext cx="857256" cy="1046070"/>
          </a:xfrm>
          <a:prstGeom prst="rect">
            <a:avLst/>
          </a:prstGeom>
          <a:noFill/>
        </p:spPr>
      </p:pic>
      <p:pic>
        <p:nvPicPr>
          <p:cNvPr id="16" name="Picture 3" descr="C:\Users\Елена\Desktop\пальмы\пальмы\6.png"/>
          <p:cNvPicPr>
            <a:picLocks noChangeAspect="1" noChangeArrowheads="1"/>
          </p:cNvPicPr>
          <p:nvPr/>
        </p:nvPicPr>
        <p:blipFill>
          <a:blip r:embed="rId3" cstate="print">
            <a:lum bright="-5000" contrast="64000"/>
          </a:blip>
          <a:srcRect/>
          <a:stretch>
            <a:fillRect/>
          </a:stretch>
        </p:blipFill>
        <p:spPr bwMode="auto">
          <a:xfrm>
            <a:off x="7786710" y="1643050"/>
            <a:ext cx="857256" cy="1046070"/>
          </a:xfrm>
          <a:prstGeom prst="rect">
            <a:avLst/>
          </a:prstGeom>
          <a:noFill/>
        </p:spPr>
      </p:pic>
      <p:pic>
        <p:nvPicPr>
          <p:cNvPr id="17" name="Picture 3" descr="C:\Users\Елена\Desktop\пальмы\пальмы\6.png"/>
          <p:cNvPicPr>
            <a:picLocks noChangeAspect="1" noChangeArrowheads="1"/>
          </p:cNvPicPr>
          <p:nvPr/>
        </p:nvPicPr>
        <p:blipFill>
          <a:blip r:embed="rId3" cstate="print">
            <a:lum bright="-5000" contrast="64000"/>
          </a:blip>
          <a:srcRect/>
          <a:stretch>
            <a:fillRect/>
          </a:stretch>
        </p:blipFill>
        <p:spPr bwMode="auto">
          <a:xfrm>
            <a:off x="7786710" y="3214686"/>
            <a:ext cx="857256" cy="1046070"/>
          </a:xfrm>
          <a:prstGeom prst="rect">
            <a:avLst/>
          </a:prstGeom>
          <a:noFill/>
        </p:spPr>
      </p:pic>
      <p:pic>
        <p:nvPicPr>
          <p:cNvPr id="18" name="Picture 3" descr="C:\Users\Елена\Desktop\пальмы\пальмы\6.png"/>
          <p:cNvPicPr>
            <a:picLocks noChangeAspect="1" noChangeArrowheads="1"/>
          </p:cNvPicPr>
          <p:nvPr/>
        </p:nvPicPr>
        <p:blipFill>
          <a:blip r:embed="rId3" cstate="print">
            <a:lum bright="-5000" contrast="64000"/>
          </a:blip>
          <a:srcRect/>
          <a:stretch>
            <a:fillRect/>
          </a:stretch>
        </p:blipFill>
        <p:spPr bwMode="auto">
          <a:xfrm>
            <a:off x="7858148" y="4714884"/>
            <a:ext cx="857256" cy="104607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343781" y="5714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(1;6)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3781" y="20002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(1;2)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3781" y="35718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(5;2)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3781" y="50720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(5;6)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qO0uV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3" name="Picture 3" descr="C:\Users\Елена\Desktop\kla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27210"/>
            <a:ext cx="2286016" cy="2170806"/>
          </a:xfrm>
          <a:prstGeom prst="rect">
            <a:avLst/>
          </a:prstGeom>
          <a:noFill/>
        </p:spPr>
      </p:pic>
      <p:pic>
        <p:nvPicPr>
          <p:cNvPr id="4099" name="Picture 3" descr="C:\Users\Елена\Desktop\1237722213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44462">
            <a:off x="1038373" y="4613926"/>
            <a:ext cx="688866" cy="895526"/>
          </a:xfrm>
          <a:prstGeom prst="rect">
            <a:avLst/>
          </a:prstGeom>
          <a:noFill/>
        </p:spPr>
      </p:pic>
      <p:pic>
        <p:nvPicPr>
          <p:cNvPr id="4100" name="Picture 4" descr="C:\Users\Елена\Desktop\1320126507_046.jpg"/>
          <p:cNvPicPr>
            <a:picLocks noChangeAspect="1" noChangeArrowheads="1"/>
          </p:cNvPicPr>
          <p:nvPr/>
        </p:nvPicPr>
        <p:blipFill>
          <a:blip r:embed="rId5" cstate="print"/>
          <a:srcRect b="14413"/>
          <a:stretch>
            <a:fillRect/>
          </a:stretch>
        </p:blipFill>
        <p:spPr bwMode="auto">
          <a:xfrm rot="21011288">
            <a:off x="857814" y="118901"/>
            <a:ext cx="7805905" cy="6306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6.66667E-6 C 0.00052 -0.00532 0.00017 -0.01087 0.00138 -0.0162 C 0.00329 -0.02476 0.00902 -0.03055 0.01354 -0.03634 C 0.02361 -0.04976 0.03298 -0.0574 0.04531 -0.06666 C 0.05868 -0.07661 0.07118 -0.08495 0.08628 -0.08888 C 0.0934 -0.09073 0.10017 -0.09421 0.10746 -0.09513 C 0.11753 -0.09629 0.12777 -0.09606 0.13784 -0.09698 C 0.14392 -0.09745 0.14982 -0.09837 0.1559 -0.09907 C 0.16284 -0.10208 0.17013 -0.10323 0.17725 -0.10509 C 0.20017 -0.12083 0.20295 -0.14351 0.21197 -0.17175 C 0.2177 -0.18958 0.22135 -0.20555 0.22413 -0.2243 C 0.22291 -0.23356 0.22326 -0.24351 0.22118 -0.25254 C 0.21614 -0.27523 0.18125 -0.30671 0.16961 -0.31921 C 0.16423 -0.32499 0.15972 -0.33055 0.15295 -0.33333 C 0.14496 -0.34143 0.1368 -0.35046 0.12725 -0.3537 C 0.11701 -0.36226 0.12256 -0.36087 0.10746 -0.36573 C 0.10191 -0.37314 0.09548 -0.37962 0.08923 -0.38587 C 0.08333 -0.3986 0.07916 -0.40856 0.07569 -0.42222 C 0.07326 -0.45115 0.0677 -0.48749 0.07864 -0.51319 C 0.08663 -0.53171 0.11093 -0.55948 0.12569 -0.56782 C 0.13402 -0.57268 0.14236 -0.57268 0.15138 -0.57384 C 0.17256 -0.57222 0.19427 -0.57384 0.2151 -0.56782 C 0.24045 -0.56064 0.2585 -0.53703 0.27725 -0.51527 C 0.28663 -0.50439 0.28663 -0.51134 0.29531 -0.48888 C 0.3026 -0.47036 0.30729 -0.45069 0.3151 -0.4324 C 0.32083 -0.40462 0.33628 -0.38055 0.3559 -0.36782 C 0.36423 -0.36226 0.37621 -0.36273 0.38472 -0.3618 C 0.41996 -0.36458 0.42534 -0.35786 0.4467 -0.37175 C 0.44791 -0.37384 0.44878 -0.37615 0.44982 -0.37777 C 0.45121 -0.37939 0.45364 -0.37985 0.45434 -0.38194 C 0.4585 -0.39189 0.45868 -0.4081 0.4651 -0.4162 C 0.47222 -0.43541 0.47934 -0.45555 0.49079 -0.47083 C 0.49774 -0.49282 0.50295 -0.51504 0.51059 -0.53749 C 0.51371 -0.54675 0.51649 -0.56087 0.52118 -0.56782 C 0.54496 -0.60347 0.57135 -0.62893 0.60746 -0.63634 C 0.62118 -0.63564 0.63489 -0.63703 0.64843 -0.63448 C 0.65902 -0.6324 0.67829 -0.61851 0.68784 -0.61226 C 0.69843 -0.60532 0.71805 -0.58796 0.71805 -0.58796 C 0.71979 -0.58124 0.72187 -0.5787 0.72569 -0.57384 C 0.72916 -0.56458 0.73246 -0.55555 0.73472 -0.5456 C 0.7375 -0.50925 0.73732 -0.52198 0.73472 -0.46666 C 0.7342 -0.4537 0.72777 -0.4412 0.72256 -0.43032 C 0.71562 -0.41573 0.70954 -0.40115 0.70138 -0.38796 C 0.69531 -0.378 0.68854 -0.36828 0.68333 -0.35763 C 0.67934 -0.3493 0.67708 -0.33935 0.67256 -0.33148 C 0.66093 -0.31157 0.63767 -0.2956 0.62256 -0.28078 C 0.61128 -0.2699 0.60138 -0.25485 0.59079 -0.24259 C 0.58975 -0.23981 0.58906 -0.23703 0.58784 -0.23448 C 0.58697 -0.23286 0.58541 -0.23194 0.58472 -0.23032 C 0.58333 -0.22731 0.58125 -0.21828 0.5802 -0.21411 C 0.58072 -0.20069 0.57899 -0.1868 0.58177 -0.17384 C 0.58281 -0.16921 0.58767 -0.16828 0.59079 -0.16573 C 0.59687 -0.16087 0.6026 -0.15578 0.60902 -0.15161 C 0.60954 -0.14953 0.60937 -0.14698 0.61059 -0.1456 C 0.61197 -0.14398 0.62743 -0.13842 0.6302 -0.13749 C 0.64079 -0.128 0.65121 -0.11805 0.66197 -0.10925 C 0.67118 -0.09212 0.66961 -0.0905 0.67413 -0.07291 C 0.67361 -0.06018 0.6743 -0.04698 0.67256 -0.03448 C 0.67013 -0.01666 0.64843 0.0095 0.63628 0.01413 C 0.62881 0.0169 0.62118 0.01806 0.61354 0.02015 C 0.60798 0.02153 0.59687 0.02408 0.59687 0.02408 C 0.57517 0.02339 0.55347 0.02385 0.53177 0.02223 C 0.51562 0.02084 0.48836 0.00487 0.47569 6.66667E-6 C 0.45277 -0.00879 0.43524 -0.01597 0.41354 -0.03032 C 0.39878 -0.04004 0.38715 -0.05485 0.37256 -0.06481 C 0.36354 -0.08379 0.35746 -0.09768 0.35295 -0.11921 C 0.35347 -0.13749 0.35312 -0.15578 0.35451 -0.17384 C 0.3552 -0.1824 0.36197 -0.18703 0.36197 -0.19606 " pathEditMode="relative" ptsTypes="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Елена\Desktop\1320126507_046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 b="1441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5786" y="857232"/>
            <a:ext cx="7786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4,4) (1,5) (2,3) (2,4) (5,3) (1,5) (7,4)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(7,3) (5,4) (2,4) (7,4) (5,3)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4643470" cy="359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7169" y="0"/>
            <a:ext cx="9026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КАПИТАН ФЛИНТ-ПИРАТ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treasure-island_258x146.jpg"/>
          <p:cNvPicPr>
            <a:picLocks noChangeAspect="1" noChangeArrowheads="1"/>
          </p:cNvPicPr>
          <p:nvPr/>
        </p:nvPicPr>
        <p:blipFill>
          <a:blip r:embed="rId2" cstate="print">
            <a:lum bright="45000"/>
          </a:blip>
          <a:srcRect/>
          <a:stretch>
            <a:fillRect/>
          </a:stretch>
        </p:blipFill>
        <p:spPr bwMode="auto">
          <a:xfrm>
            <a:off x="0" y="0"/>
            <a:ext cx="92154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8786" y="1196752"/>
            <a:ext cx="676903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0"/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Удачного </a:t>
            </a:r>
          </a:p>
          <a:p>
            <a:pPr algn="ctr"/>
            <a:r>
              <a:rPr lang="ru-RU" sz="8800" dirty="0" smtClean="0">
                <a:ln w="0"/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путешествия</a:t>
            </a:r>
            <a:r>
              <a:rPr lang="ru-RU" sz="8800" b="0" cap="none" spc="0" dirty="0" smtClean="0">
                <a:ln w="0"/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8800" b="0" cap="none" spc="0" dirty="0">
              <a:ln w="0"/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2thDsu2t7f7u0E7e86wuKb4N499uM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"/>
          </a:blip>
          <a:srcRect/>
          <a:stretch>
            <a:fillRect/>
          </a:stretch>
        </p:blipFill>
        <p:spPr bwMode="auto">
          <a:xfrm>
            <a:off x="0" y="0"/>
            <a:ext cx="9144000" cy="6846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способы кодирования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2148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1500188" y="1500188"/>
            <a:ext cx="500062" cy="17859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3" y="1500188"/>
            <a:ext cx="500062" cy="17859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43750" y="1500188"/>
            <a:ext cx="500063" cy="17859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3429000"/>
            <a:ext cx="3000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Графический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50" y="3429000"/>
            <a:ext cx="3000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Числовой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214813"/>
            <a:ext cx="3533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143250" y="4857750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IX     V     C     XII     </a:t>
            </a:r>
            <a:endParaRPr lang="ru-RU" sz="28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50" y="3357563"/>
            <a:ext cx="3000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ru-RU" sz="2800" b="1" i="1" dirty="0" err="1">
                <a:solidFill>
                  <a:srgbClr val="FF0000"/>
                </a:solidFill>
                <a:latin typeface="Arial" charset="0"/>
              </a:rPr>
              <a:t>имвольный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                   </a:t>
            </a:r>
            <a:endParaRPr lang="ru-RU" sz="2800" b="1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4071938"/>
            <a:ext cx="962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4929188"/>
            <a:ext cx="78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638175" y="484188"/>
            <a:ext cx="6199188" cy="1558925"/>
          </a:xfrm>
          <a:custGeom>
            <a:avLst/>
            <a:gdLst>
              <a:gd name="connsiteX0" fmla="*/ 0 w 6131293"/>
              <a:gd name="connsiteY0" fmla="*/ 1520792 h 1559293"/>
              <a:gd name="connsiteX1" fmla="*/ 1520792 w 6131293"/>
              <a:gd name="connsiteY1" fmla="*/ 0 h 1559293"/>
              <a:gd name="connsiteX2" fmla="*/ 4572000 w 6131293"/>
              <a:gd name="connsiteY2" fmla="*/ 0 h 1559293"/>
              <a:gd name="connsiteX3" fmla="*/ 6131293 w 6131293"/>
              <a:gd name="connsiteY3" fmla="*/ 1549668 h 1559293"/>
              <a:gd name="connsiteX4" fmla="*/ 6131293 w 6131293"/>
              <a:gd name="connsiteY4" fmla="*/ 1549668 h 1559293"/>
              <a:gd name="connsiteX5" fmla="*/ 6131293 w 6131293"/>
              <a:gd name="connsiteY5" fmla="*/ 1559293 h 1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1293" h="1559293">
                <a:moveTo>
                  <a:pt x="0" y="1520792"/>
                </a:moveTo>
                <a:lnTo>
                  <a:pt x="1520792" y="0"/>
                </a:lnTo>
                <a:lnTo>
                  <a:pt x="4572000" y="0"/>
                </a:lnTo>
                <a:lnTo>
                  <a:pt x="6131293" y="1549668"/>
                </a:lnTo>
                <a:lnTo>
                  <a:pt x="6131293" y="1549668"/>
                </a:lnTo>
                <a:lnTo>
                  <a:pt x="6131293" y="1559293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19125" y="603250"/>
            <a:ext cx="19050" cy="5360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0713" y="5983288"/>
            <a:ext cx="6910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8175" y="2008188"/>
            <a:ext cx="6170613" cy="3946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11300" y="2714625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18013" y="817563"/>
            <a:ext cx="760412" cy="8096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50975" y="4433888"/>
            <a:ext cx="798513" cy="15208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59400" y="4424363"/>
            <a:ext cx="800100" cy="15208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47913" y="808038"/>
            <a:ext cx="760412" cy="8096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32475" y="2676525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0288" y="2676525"/>
            <a:ext cx="760412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8" y="3908425"/>
            <a:ext cx="760412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33675" y="3898900"/>
            <a:ext cx="760413" cy="8080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7" name="TextBox 22"/>
          <p:cNvSpPr txBox="1">
            <a:spLocks noChangeArrowheads="1"/>
          </p:cNvSpPr>
          <p:nvPr/>
        </p:nvSpPr>
        <p:spPr bwMode="auto">
          <a:xfrm>
            <a:off x="7796213" y="5794375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8208" name="TextBox 23"/>
          <p:cNvSpPr txBox="1">
            <a:spLocks noChangeArrowheads="1"/>
          </p:cNvSpPr>
          <p:nvPr/>
        </p:nvSpPr>
        <p:spPr bwMode="auto">
          <a:xfrm>
            <a:off x="279400" y="269875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</a:t>
            </a:r>
            <a:endParaRPr lang="ru-RU"/>
          </a:p>
        </p:txBody>
      </p:sp>
      <p:sp>
        <p:nvSpPr>
          <p:cNvPr id="8209" name="TextBox 24"/>
          <p:cNvSpPr txBox="1">
            <a:spLocks noChangeArrowheads="1"/>
          </p:cNvSpPr>
          <p:nvPr/>
        </p:nvSpPr>
        <p:spPr bwMode="auto">
          <a:xfrm>
            <a:off x="246063" y="5873750"/>
            <a:ext cx="116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</a:t>
            </a:r>
            <a:endParaRPr lang="ru-RU"/>
          </a:p>
        </p:txBody>
      </p:sp>
      <p:cxnSp>
        <p:nvCxnSpPr>
          <p:cNvPr id="37" name="Прямая соединительная линия 36"/>
          <p:cNvCxnSpPr>
            <a:stCxn id="16" idx="2"/>
          </p:cNvCxnSpPr>
          <p:nvPr/>
        </p:nvCxnSpPr>
        <p:spPr>
          <a:xfrm flipH="1" flipV="1">
            <a:off x="1808163" y="3179763"/>
            <a:ext cx="42862" cy="2774950"/>
          </a:xfrm>
          <a:prstGeom prst="line">
            <a:avLst/>
          </a:prstGeom>
          <a:ln w="381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41350" y="5932488"/>
            <a:ext cx="1243013" cy="20637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12" name="TextBox 43"/>
          <p:cNvSpPr txBox="1">
            <a:spLocks noChangeArrowheads="1"/>
          </p:cNvSpPr>
          <p:nvPr/>
        </p:nvSpPr>
        <p:spPr bwMode="auto">
          <a:xfrm>
            <a:off x="153988" y="3041650"/>
            <a:ext cx="55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8213" name="TextBox 44"/>
          <p:cNvSpPr txBox="1">
            <a:spLocks noChangeArrowheads="1"/>
          </p:cNvSpPr>
          <p:nvPr/>
        </p:nvSpPr>
        <p:spPr bwMode="auto">
          <a:xfrm>
            <a:off x="1606550" y="6110288"/>
            <a:ext cx="769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509120"/>
            <a:ext cx="6540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TextBox 22"/>
          <p:cNvSpPr txBox="1">
            <a:spLocks noChangeArrowheads="1"/>
          </p:cNvSpPr>
          <p:nvPr/>
        </p:nvSpPr>
        <p:spPr bwMode="auto">
          <a:xfrm>
            <a:off x="1482725" y="2765425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(X, Y)</a:t>
            </a:r>
          </a:p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3200400"/>
            <a:ext cx="1093787" cy="3175"/>
          </a:xfrm>
          <a:prstGeom prst="line">
            <a:avLst/>
          </a:prstGeom>
          <a:ln>
            <a:solidFill>
              <a:srgbClr val="0066FF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51013" y="3155950"/>
            <a:ext cx="88900" cy="13335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2768600"/>
            <a:ext cx="6365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4138" y="4416425"/>
            <a:ext cx="118903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16702 -0.00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121 -0.2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shade val="20000"/>
                <a:satMod val="245000"/>
              </a:schemeClr>
            </a:gs>
            <a:gs pos="43000">
              <a:schemeClr val="accent4">
                <a:satMod val="255000"/>
              </a:schemeClr>
            </a:gs>
            <a:gs pos="48000">
              <a:schemeClr val="accent4">
                <a:shade val="85000"/>
                <a:satMod val="255000"/>
              </a:schemeClr>
            </a:gs>
            <a:gs pos="100000">
              <a:schemeClr val="accent4">
                <a:shade val="20000"/>
                <a:satMod val="2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Desktop\2thDsu2t7f7u0E7e86wuKb4N499uM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928794" y="2643182"/>
            <a:ext cx="1500198" cy="15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964645" y="2107397"/>
            <a:ext cx="928694" cy="15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282" y="542926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Первое слово: (3,1), (6,3), (4,2), (5,1), (5,3) </a:t>
            </a:r>
          </a:p>
          <a:p>
            <a:r>
              <a:rPr lang="ru-RU" sz="2400" b="1" i="1" dirty="0" smtClean="0"/>
              <a:t> Второе слово: (1,1), (5,1), (5,1), (2,2), (5,3), (10,3), (4,1), (1,3), (4,2)</a:t>
            </a:r>
            <a:endParaRPr lang="ru-RU" sz="2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Метод координат</a:t>
            </a:r>
            <a:endParaRPr lang="ru-RU" sz="6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002" y="87249"/>
            <a:ext cx="31662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Послание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786"/>
            <a:ext cx="3635896" cy="45792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7704" y="216063"/>
            <a:ext cx="507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</a:t>
            </a:r>
            <a:endParaRPr lang="ru-RU" sz="5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3744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Метод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координат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один из удобных способов представления графической информации с помощью чисел.</a:t>
            </a:r>
          </a:p>
        </p:txBody>
      </p:sp>
    </p:spTree>
    <p:extLst>
      <p:ext uri="{BB962C8B-B14F-4D97-AF65-F5344CB8AC3E}">
        <p14:creationId xmlns:p14="http://schemas.microsoft.com/office/powerpoint/2010/main" val="14370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2771800" y="908720"/>
            <a:ext cx="0" cy="4824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11560" y="3284984"/>
            <a:ext cx="4320480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0112" y="764704"/>
            <a:ext cx="30963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Нарисуем две перпендикулярные оси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Точку пересечения обозначим буквой 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Горизонтальная ось называется осью ОХ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Вертикальная – осью О</a:t>
            </a:r>
            <a:r>
              <a:rPr lang="en-US" dirty="0" smtClean="0"/>
              <a:t>Y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  Место пересечения осей ОХ и О</a:t>
            </a:r>
            <a:r>
              <a:rPr lang="en-US" dirty="0" smtClean="0"/>
              <a:t>Y</a:t>
            </a:r>
            <a:r>
              <a:rPr lang="ru-RU" dirty="0" smtClean="0"/>
              <a:t> называют началом координат, которое обозначается цифрой 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Отметим единичный отрезок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Каждая точка имеет свои координаты (</a:t>
            </a:r>
            <a:r>
              <a:rPr lang="ru-RU" dirty="0" err="1" smtClean="0"/>
              <a:t>х,у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Точка А имеет координаты А(4, 2)</a:t>
            </a:r>
          </a:p>
          <a:p>
            <a:pPr marL="342900" indent="-342900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7647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699792" y="321297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68144" y="27809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87824" y="321297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380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flipV="1"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3589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20" idx="0"/>
          </p:cNvCxnSpPr>
          <p:nvPr/>
        </p:nvCxnSpPr>
        <p:spPr>
          <a:xfrm>
            <a:off x="3635896" y="2924944"/>
            <a:ext cx="0" cy="3600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71800" y="2852936"/>
            <a:ext cx="792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esktop\915250c70484.jpg"/>
          <p:cNvPicPr>
            <a:picLocks noChangeAspect="1" noChangeArrowheads="1"/>
          </p:cNvPicPr>
          <p:nvPr/>
        </p:nvPicPr>
        <p:blipFill>
          <a:blip r:embed="rId2" cstate="print">
            <a:lum bright="4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357430"/>
            <a:ext cx="8036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Счастливого пути!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3751"/>
            <a:ext cx="1907704" cy="240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blacksea01.jpg"/>
          <p:cNvPicPr>
            <a:picLocks noChangeAspect="1" noChangeArrowheads="1"/>
          </p:cNvPicPr>
          <p:nvPr/>
        </p:nvPicPr>
        <p:blipFill>
          <a:blip r:embed="rId3" cstate="print">
            <a:lum bright="24000" contrast="-48000"/>
          </a:blip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pic>
        <p:nvPicPr>
          <p:cNvPr id="2053" name="Picture 5" descr="C:\Users\Елена\Desktop\1nca78tb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28604"/>
            <a:ext cx="1071570" cy="1129672"/>
          </a:xfrm>
          <a:prstGeom prst="rect">
            <a:avLst/>
          </a:prstGeom>
          <a:noFill/>
        </p:spPr>
      </p:pic>
      <p:pic>
        <p:nvPicPr>
          <p:cNvPr id="2054" name="Picture 6" descr="C:\Users\Елена\Desktop\1nca78tb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1857364"/>
            <a:ext cx="1157319" cy="1220070"/>
          </a:xfrm>
          <a:prstGeom prst="rect">
            <a:avLst/>
          </a:prstGeom>
          <a:noFill/>
        </p:spPr>
      </p:pic>
      <p:pic>
        <p:nvPicPr>
          <p:cNvPr id="7" name="Picture 6" descr="C:\Users\Елена\Desktop\1nca78tb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500438"/>
            <a:ext cx="1157319" cy="1220070"/>
          </a:xfrm>
          <a:prstGeom prst="rect">
            <a:avLst/>
          </a:prstGeom>
          <a:noFill/>
        </p:spPr>
      </p:pic>
      <p:pic>
        <p:nvPicPr>
          <p:cNvPr id="8" name="Picture 6" descr="C:\Users\Елена\Desktop\1nca78tb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000636"/>
            <a:ext cx="1157319" cy="1220070"/>
          </a:xfrm>
          <a:prstGeom prst="rect">
            <a:avLst/>
          </a:prstGeom>
          <a:noFill/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5400000" flipH="1" flipV="1">
            <a:off x="-2428130" y="3286124"/>
            <a:ext cx="6142874" cy="794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42910" y="6286520"/>
            <a:ext cx="7286676" cy="10318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42910" y="714356"/>
          <a:ext cx="6929490" cy="558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  <a:gridCol w="692949"/>
              </a:tblGrid>
              <a:tr h="558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929586" y="114298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(1; 3)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9586" y="271462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(2; 5)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9586" y="435769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(3; 5)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1024" y="600076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(7; 4)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6215082"/>
            <a:ext cx="634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1   2    3   4    5   6    7   8    9   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286388"/>
            <a:ext cx="38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282" y="4714884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4143380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282" y="3571876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4282" y="2928934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4282" y="2357430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6</a:t>
            </a:r>
          </a:p>
        </p:txBody>
      </p:sp>
      <p:pic>
        <p:nvPicPr>
          <p:cNvPr id="2056" name="Picture 8" descr="C:\Users\Елена\Desktop\lowe3usyr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1857364"/>
            <a:ext cx="1285884" cy="96540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14282" y="1857364"/>
            <a:ext cx="389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D9B3FF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259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Book Antiqua</vt:lpstr>
      <vt:lpstr>Calibri</vt:lpstr>
      <vt:lpstr>Georgia</vt:lpstr>
      <vt:lpstr>Lucida Sans</vt:lpstr>
      <vt:lpstr>Monotype Corsiva</vt:lpstr>
      <vt:lpstr>Segoe Script</vt:lpstr>
      <vt:lpstr>Times New Roman</vt:lpstr>
      <vt:lpstr>Wingdings</vt:lpstr>
      <vt:lpstr>Wingdings 2</vt:lpstr>
      <vt:lpstr>Wingdings 3</vt:lpstr>
      <vt:lpstr>Апекс</vt:lpstr>
      <vt:lpstr>Формула</vt:lpstr>
      <vt:lpstr>Презентация PowerPoint</vt:lpstr>
      <vt:lpstr>Презентация PowerPoint</vt:lpstr>
      <vt:lpstr>Основные способы кодирования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32</cp:revision>
  <dcterms:created xsi:type="dcterms:W3CDTF">2013-12-01T17:15:46Z</dcterms:created>
  <dcterms:modified xsi:type="dcterms:W3CDTF">2013-12-02T09:13:57Z</dcterms:modified>
</cp:coreProperties>
</file>