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804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16F7457-F531-481D-9E09-4C7386DE82D1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DB4C22-2817-4322-93CE-8A95E8776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7457-F531-481D-9E09-4C7386DE82D1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4C22-2817-4322-93CE-8A95E8776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16F7457-F531-481D-9E09-4C7386DE82D1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8DB4C22-2817-4322-93CE-8A95E8776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7457-F531-481D-9E09-4C7386DE82D1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DB4C22-2817-4322-93CE-8A95E8776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7457-F531-481D-9E09-4C7386DE82D1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8DB4C22-2817-4322-93CE-8A95E8776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6F7457-F531-481D-9E09-4C7386DE82D1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8DB4C22-2817-4322-93CE-8A95E8776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6F7457-F531-481D-9E09-4C7386DE82D1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8DB4C22-2817-4322-93CE-8A95E8776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7457-F531-481D-9E09-4C7386DE82D1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DB4C22-2817-4322-93CE-8A95E8776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7457-F531-481D-9E09-4C7386DE82D1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DB4C22-2817-4322-93CE-8A95E8776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F7457-F531-481D-9E09-4C7386DE82D1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DB4C22-2817-4322-93CE-8A95E8776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6F7457-F531-481D-9E09-4C7386DE82D1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8DB4C22-2817-4322-93CE-8A95E8776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6F7457-F531-481D-9E09-4C7386DE82D1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8DB4C22-2817-4322-93CE-8A95E8776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all.ru/gnn/130/574/page23/index.html" TargetMode="External"/><Relationship Id="rId2" Type="http://schemas.openxmlformats.org/officeDocument/2006/relationships/hyperlink" Target="http://ru.reuters.com/article/oddlyEnoughNews/idRURXE83N0H42012042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458200" cy="145102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Измерение информации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Содержательный подход к определению количества информации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436096" y="4221088"/>
            <a:ext cx="2024042" cy="11430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" lvl="0" algn="ctr">
              <a:spcBef>
                <a:spcPts val="300"/>
              </a:spcBef>
              <a:buClr>
                <a:schemeClr val="accent3"/>
              </a:buClr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ГРУППА 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II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Пользователь\AppData\Local\Microsoft\Windows\INetCache\IE\9BPGU15B\MC9000888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3645" y="3717032"/>
            <a:ext cx="1470355" cy="1823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 сети интернет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Картинка шары </a:t>
            </a:r>
            <a:r>
              <a:rPr lang="en-US" dirty="0" smtClean="0">
                <a:hlinkClick r:id="rId2"/>
              </a:rPr>
              <a:t>http://ru.reuters.com/article/oddlyEnoughNews/idRURXE83N0H420120424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Картинка монеты: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www.netall.ru/gnn/130/574/page23/index.html</a:t>
            </a:r>
            <a:r>
              <a:rPr lang="ru-RU" dirty="0" smtClean="0"/>
              <a:t> </a:t>
            </a:r>
          </a:p>
          <a:p>
            <a:r>
              <a:rPr lang="ru-RU" dirty="0" smtClean="0"/>
              <a:t>Задачи: информатика. Задачник-практикум. </a:t>
            </a:r>
            <a:r>
              <a:rPr lang="ru-RU" dirty="0" err="1" smtClean="0"/>
              <a:t>Л.А.Залогова</a:t>
            </a:r>
            <a:r>
              <a:rPr lang="ru-RU" dirty="0" smtClean="0"/>
              <a:t>, М.А.Плаксин. – М.Бином. Лаборатория знаний, 2006г.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Для человека информация —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</a:t>
            </a:r>
            <a:r>
              <a:rPr lang="ru-RU" dirty="0" smtClean="0"/>
              <a:t>знания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75656" y="2060848"/>
            <a:ext cx="6095528" cy="1584176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Получение новой информации приводит к расширению знаний</a:t>
            </a:r>
            <a:endParaRPr lang="ru-RU" dirty="0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971600" y="4365104"/>
            <a:ext cx="7344816" cy="249289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pPr algn="ctr"/>
            <a:r>
              <a:rPr lang="ru-RU" sz="2400" b="1" i="1" dirty="0" smtClean="0">
                <a:solidFill>
                  <a:sysClr val="windowText" lastClr="000000"/>
                </a:solidFill>
              </a:rPr>
              <a:t>Если некоторое сообщение приводит к уменьшению неопределенности нашего знания, то можно говорить, что такое сообщение содержит информацию</a:t>
            </a:r>
            <a:r>
              <a:rPr lang="ru-RU" sz="2400" b="1" i="1" dirty="0" smtClean="0"/>
              <a:t>.</a:t>
            </a:r>
            <a:endParaRPr lang="ru-RU" sz="2400" b="1" i="1" dirty="0"/>
          </a:p>
        </p:txBody>
      </p:sp>
      <p:pic>
        <p:nvPicPr>
          <p:cNvPr id="1032" name="Picture 8" descr="C:\Users\Пользователь\AppData\Local\Microsoft\Windows\INetCache\IE\38G7RX1F\MC9002991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356992"/>
            <a:ext cx="1080120" cy="1519998"/>
          </a:xfrm>
          <a:prstGeom prst="rect">
            <a:avLst/>
          </a:prstGeom>
          <a:noFill/>
        </p:spPr>
      </p:pic>
      <p:pic>
        <p:nvPicPr>
          <p:cNvPr id="2050" name="Picture 2" descr="C:\Users\Пользователь\AppData\Local\Microsoft\Windows\INetCache\IE\JEI4QE1W\MC9003701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69358" cy="134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84984"/>
            <a:ext cx="8640960" cy="3573016"/>
          </a:xfrm>
          <a:prstGeom prst="roundRect">
            <a:avLst/>
          </a:prstGeom>
          <a:solidFill>
            <a:srgbClr val="DD8047">
              <a:alpha val="30196"/>
            </a:srgb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Какое количество информации несет сообщение о результате жребия при бросании монеты (например, выпал орел)?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548680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Рассмотрим задачу </a:t>
            </a:r>
            <a:r>
              <a:rPr lang="ru-RU" sz="3200" b="1" dirty="0" smtClean="0"/>
              <a:t>«о бросании монеты»</a:t>
            </a:r>
            <a:endParaRPr lang="ru-RU" sz="3200" b="1" dirty="0"/>
          </a:p>
        </p:txBody>
      </p:sp>
      <p:pic>
        <p:nvPicPr>
          <p:cNvPr id="22530" name="Picture 2" descr="http://www.proza.ru/pics/2009/10/06/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700808"/>
            <a:ext cx="2880320" cy="1413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344816" cy="10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Вычисление количества информации</a:t>
            </a:r>
            <a:endParaRPr lang="ru-RU" sz="3600" b="1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79512" y="2492896"/>
            <a:ext cx="5220072" cy="296251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ru-RU" sz="2400" dirty="0"/>
              <a:t>За </a:t>
            </a:r>
            <a:r>
              <a:rPr lang="ru-RU" sz="2400" b="1" dirty="0"/>
              <a:t>единицу измерения количества информации</a:t>
            </a:r>
            <a:r>
              <a:rPr lang="ru-RU" sz="2400" dirty="0"/>
              <a:t> принимается такое количество информации, которое содержится в сообщении, уменьшающем неопределенность знания в 2 раза. Такая единица называется </a:t>
            </a:r>
            <a:r>
              <a:rPr lang="ru-RU" sz="2400" b="1" dirty="0"/>
              <a:t>битом.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580112" y="2924944"/>
            <a:ext cx="3096344" cy="1021556"/>
          </a:xfrm>
          <a:prstGeom prst="roundRect">
            <a:avLst/>
          </a:prstGeom>
          <a:ln>
            <a:headEnd/>
            <a:tailEnd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tx1"/>
                </a:solidFill>
              </a:rPr>
              <a:t>N</a:t>
            </a:r>
            <a:r>
              <a:rPr lang="ru-RU" sz="5400" b="1" dirty="0">
                <a:solidFill>
                  <a:schemeClr val="tx1"/>
                </a:solidFill>
              </a:rPr>
              <a:t>=2</a:t>
            </a:r>
            <a:r>
              <a:rPr lang="en-US" sz="5400" b="1" baseline="30000" dirty="0">
                <a:solidFill>
                  <a:schemeClr val="tx1"/>
                </a:solidFill>
              </a:rPr>
              <a:t>I</a:t>
            </a:r>
            <a:r>
              <a:rPr lang="ru-RU" sz="5400" b="1" baseline="30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363072" y="4221088"/>
            <a:ext cx="378092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/>
              <a:t>N - </a:t>
            </a:r>
            <a:r>
              <a:rPr lang="ru-RU" sz="2000" i="1" dirty="0"/>
              <a:t>количество возможных сообщений, </a:t>
            </a:r>
            <a:endParaRPr lang="en-US" sz="2000" i="1" dirty="0"/>
          </a:p>
          <a:p>
            <a:pPr eaLnBrk="1" hangingPunct="1">
              <a:spcBef>
                <a:spcPct val="50000"/>
              </a:spcBef>
            </a:pPr>
            <a:r>
              <a:rPr lang="en-US" sz="2000" i="1" dirty="0"/>
              <a:t>I</a:t>
            </a:r>
            <a:r>
              <a:rPr lang="ru-RU" sz="2000" i="1" dirty="0"/>
              <a:t> – количество информации</a:t>
            </a:r>
            <a:endParaRPr lang="ru-RU" sz="2000" dirty="0"/>
          </a:p>
        </p:txBody>
      </p:sp>
      <p:pic>
        <p:nvPicPr>
          <p:cNvPr id="21505" name="Picture 1" descr="C:\Users\Пользователь\AppData\Local\Microsoft\Windows\INetCache\IE\JEI4QE1W\MC90023745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260648"/>
            <a:ext cx="1239526" cy="908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8050088" cy="1584176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Какое количество информации несет сообщение о результате жребия при бросании монеты </a:t>
            </a:r>
            <a:br>
              <a:rPr lang="ru-RU" sz="3600" dirty="0" smtClean="0"/>
            </a:br>
            <a:r>
              <a:rPr lang="ru-RU" sz="3600" dirty="0" smtClean="0"/>
              <a:t>(например, выпал орел)?</a:t>
            </a:r>
            <a:endParaRPr lang="ru-RU" sz="3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476672"/>
            <a:ext cx="8208912" cy="79208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1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http://www.proza.ru/pics/2009/10/06/1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149080"/>
            <a:ext cx="4104456" cy="2014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mukachevo.net/Content/img/news/p_23982_1_gallery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295810"/>
            <a:ext cx="3419872" cy="256219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барабане для розыгрыша лотереи находится 32 шара. Сколько информации содержит сообщение о первом выпавшем номере (например, выпал номер 15)?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"Вы выходите на следующей остановке?" - спросили человека в автобусе.  "Нет", - ответил он. Сколько информации содержит ответ?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82" name="Picture 10" descr="C:\Users\Пользователь\AppData\Local\Microsoft\Windows\INetCache\IE\JEI4QE1W\MC9003981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717032"/>
            <a:ext cx="3456384" cy="27243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Сообщение о том, что интересующая Вас книга находится на 5 полке, несет 3 бита информации. Сколько полок на книжном стеллаже?</a:t>
            </a:r>
          </a:p>
          <a:p>
            <a:endParaRPr lang="ru-RU" dirty="0"/>
          </a:p>
        </p:txBody>
      </p:sp>
      <p:pic>
        <p:nvPicPr>
          <p:cNvPr id="2056" name="Picture 8" descr="C:\Users\Пользователь\AppData\Local\Microsoft\Windows\INetCache\IE\38G7RX1F\MC90008891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743169"/>
            <a:ext cx="1872208" cy="28062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Какое количество информации несет в себе сообщение о том, что нужная Вам программа находится на одной из восьми дискет?</a:t>
            </a:r>
          </a:p>
          <a:p>
            <a:endParaRPr lang="ru-RU" dirty="0"/>
          </a:p>
        </p:txBody>
      </p:sp>
      <p:pic>
        <p:nvPicPr>
          <p:cNvPr id="1028" name="Picture 4" descr="C:\Users\Пользователь\AppData\Local\Microsoft\Windows\INetCache\IE\V1HF9U1M\MC9002816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005064"/>
            <a:ext cx="2448272" cy="24593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56</TotalTime>
  <Words>243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Измерение информации</vt:lpstr>
      <vt:lpstr>Для человека информация —  это знания человека</vt:lpstr>
      <vt:lpstr>Какое количество информации несет сообщение о результате жребия при бросании монеты (например, выпал орел)?</vt:lpstr>
      <vt:lpstr>Вычисление количества информации</vt:lpstr>
      <vt:lpstr>Какое количество информации несет сообщение о результате жребия при бросании монеты  (например, выпал орел)?</vt:lpstr>
      <vt:lpstr>Задача 2</vt:lpstr>
      <vt:lpstr>Задача 3</vt:lpstr>
      <vt:lpstr>Задача 4</vt:lpstr>
      <vt:lpstr>Задача 5</vt:lpstr>
      <vt:lpstr>Ресурсы сети интернет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информации</dc:title>
  <dc:creator>Пользователь</dc:creator>
  <cp:lastModifiedBy>Пользователь</cp:lastModifiedBy>
  <cp:revision>22</cp:revision>
  <dcterms:created xsi:type="dcterms:W3CDTF">2014-02-02T17:56:21Z</dcterms:created>
  <dcterms:modified xsi:type="dcterms:W3CDTF">2014-02-10T10:23:13Z</dcterms:modified>
</cp:coreProperties>
</file>