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3ACE2F-CFE3-4464-83C3-FDBAF3154182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B9B0B-4A02-4CB8-B4B3-73BD3BE96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7EF2B2C-ACD9-42E9-9DD8-1B72F85D3172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1807B7A-1208-468F-A86F-0D9CAAD84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2B2C-ACD9-42E9-9DD8-1B72F85D3172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07B7A-1208-468F-A86F-0D9CAAD84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2B2C-ACD9-42E9-9DD8-1B72F85D3172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07B7A-1208-468F-A86F-0D9CAAD84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2B2C-ACD9-42E9-9DD8-1B72F85D3172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07B7A-1208-468F-A86F-0D9CAAD84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2B2C-ACD9-42E9-9DD8-1B72F85D3172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07B7A-1208-468F-A86F-0D9CAAD84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2B2C-ACD9-42E9-9DD8-1B72F85D3172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07B7A-1208-468F-A86F-0D9CAAD84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7EF2B2C-ACD9-42E9-9DD8-1B72F85D3172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807B7A-1208-468F-A86F-0D9CAAD84B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7EF2B2C-ACD9-42E9-9DD8-1B72F85D3172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1807B7A-1208-468F-A86F-0D9CAAD84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2B2C-ACD9-42E9-9DD8-1B72F85D3172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07B7A-1208-468F-A86F-0D9CAAD84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2B2C-ACD9-42E9-9DD8-1B72F85D3172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07B7A-1208-468F-A86F-0D9CAAD84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2B2C-ACD9-42E9-9DD8-1B72F85D3172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07B7A-1208-468F-A86F-0D9CAAD84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7EF2B2C-ACD9-42E9-9DD8-1B72F85D3172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1807B7A-1208-468F-A86F-0D9CAAD84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e.edu.ru/" TargetMode="External"/><Relationship Id="rId7" Type="http://schemas.openxmlformats.org/officeDocument/2006/relationships/hyperlink" Target="http://ege.yandex.ru/informatics/" TargetMode="External"/><Relationship Id="rId2" Type="http://schemas.openxmlformats.org/officeDocument/2006/relationships/hyperlink" Target="http://www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ia.edu.ru/" TargetMode="External"/><Relationship Id="rId5" Type="http://schemas.openxmlformats.org/officeDocument/2006/relationships/hyperlink" Target="http://egeigia.ru/" TargetMode="External"/><Relationship Id="rId4" Type="http://schemas.openxmlformats.org/officeDocument/2006/relationships/hyperlink" Target="http://www.ege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14488"/>
            <a:ext cx="8458200" cy="1470025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Измерение информации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861048"/>
            <a:ext cx="5572132" cy="1752600"/>
          </a:xfrm>
        </p:spPr>
        <p:txBody>
          <a:bodyPr/>
          <a:lstStyle/>
          <a:p>
            <a:r>
              <a:rPr lang="ru-RU" b="1" dirty="0" smtClean="0"/>
              <a:t>Алфавитный подход к определению количества информации</a:t>
            </a:r>
            <a:endParaRPr lang="ru-RU" b="1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6516216" y="4149080"/>
            <a:ext cx="2024042" cy="114300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4008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ГРУППА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7" name="Picture 3" descr="C:\Users\Пользователь\AppData\Local\Microsoft\Windows\INetCache\IE\38G7RX1F\MC90044022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3" y="4581129"/>
            <a:ext cx="2769803" cy="22768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60848"/>
            <a:ext cx="8363272" cy="2475720"/>
          </a:xfrm>
        </p:spPr>
        <p:txBody>
          <a:bodyPr/>
          <a:lstStyle/>
          <a:p>
            <a:pPr lvl="0" algn="just"/>
            <a:r>
              <a:rPr lang="ru-RU" dirty="0" smtClean="0"/>
              <a:t>Определите количество информации в книге, набранной на компьютере. Книга содержит 1500 страниц. На каждой странице- 40 строк, в каждой строке — 60 символов. Запиши ответ в наиболее подходящих единицах.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Информационный объем текста, подготовленного с помощью компьютера, равен 3.5 Кбайт. Сколько символов содержит этот текст?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6156176" y="764704"/>
            <a:ext cx="2771800" cy="649188"/>
          </a:xfrm>
          <a:prstGeom prst="ellipse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Гиа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</a:t>
            </a:r>
            <a:r>
              <a:rPr lang="ru-RU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егэ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r>
              <a:rPr lang="ru-RU" dirty="0" smtClean="0"/>
              <a:t>Задача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4325112"/>
          </a:xfrm>
        </p:spPr>
        <p:txBody>
          <a:bodyPr/>
          <a:lstStyle/>
          <a:p>
            <a:r>
              <a:rPr lang="ru-RU" dirty="0" smtClean="0"/>
              <a:t>В одном из вариантов кодировки </a:t>
            </a:r>
            <a:r>
              <a:rPr lang="en-US" dirty="0" smtClean="0"/>
              <a:t>Unicode </a:t>
            </a:r>
            <a:r>
              <a:rPr lang="ru-RU" dirty="0" smtClean="0"/>
              <a:t>на каждый символ отводится четыре байта. Определите информационный объем сообщения из двадцати четырех символов в этой кодировке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6156176" y="764704"/>
            <a:ext cx="2771800" cy="649188"/>
          </a:xfrm>
          <a:prstGeom prst="ellipse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Гиа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</a:t>
            </a:r>
            <a:r>
              <a:rPr lang="ru-RU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егэ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Дополнительную информацию о проведении ГИА и ЕГЭ вы можете узнать на сайтах: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708920"/>
            <a:ext cx="8280920" cy="172819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://www</a:t>
            </a:r>
            <a:r>
              <a:rPr lang="en-US" u="sng" dirty="0" smtClean="0">
                <a:hlinkClick r:id="rId3"/>
              </a:rPr>
              <a:t>.</a:t>
            </a:r>
            <a:r>
              <a:rPr lang="en-US" b="1" u="sng" dirty="0" smtClean="0">
                <a:hlinkClick r:id="rId3"/>
              </a:rPr>
              <a:t>ege</a:t>
            </a:r>
            <a:r>
              <a:rPr lang="en-US" u="sng" dirty="0" smtClean="0">
                <a:hlinkClick r:id="rId3"/>
              </a:rPr>
              <a:t>.edu.ru</a:t>
            </a:r>
            <a:r>
              <a:rPr lang="ru-RU" u="sng" dirty="0" smtClean="0"/>
              <a:t> </a:t>
            </a:r>
          </a:p>
          <a:p>
            <a:r>
              <a:rPr lang="en-US" dirty="0" smtClean="0">
                <a:hlinkClick r:id="rId4"/>
              </a:rPr>
              <a:t>http://www.ege.ru</a:t>
            </a:r>
            <a:r>
              <a:rPr lang="en-US" dirty="0" smtClean="0">
                <a:hlinkClick r:id="rId4"/>
              </a:rPr>
              <a:t>/</a:t>
            </a:r>
            <a:r>
              <a:rPr lang="ru-RU" dirty="0" smtClean="0"/>
              <a:t> </a:t>
            </a:r>
          </a:p>
          <a:p>
            <a:r>
              <a:rPr lang="en-US" dirty="0" smtClean="0">
                <a:hlinkClick r:id="rId5"/>
              </a:rPr>
              <a:t>http:// </a:t>
            </a:r>
            <a:r>
              <a:rPr lang="en-US" b="1" dirty="0" smtClean="0">
                <a:hlinkClick r:id="rId6"/>
              </a:rPr>
              <a:t>gia</a:t>
            </a:r>
            <a:r>
              <a:rPr lang="en-US" dirty="0" smtClean="0">
                <a:hlinkClick r:id="rId6"/>
              </a:rPr>
              <a:t>.edu.ru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http://egeigia.ru</a:t>
            </a:r>
            <a:r>
              <a:rPr lang="en-US" dirty="0" smtClean="0">
                <a:hlinkClick r:id="rId5"/>
              </a:rPr>
              <a:t>/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46856" y="4293096"/>
            <a:ext cx="8229600" cy="1066800"/>
          </a:xfrm>
          <a:prstGeom prst="rect">
            <a:avLst/>
          </a:prstGeom>
        </p:spPr>
        <p:txBody>
          <a:bodyPr vert="horz" anchor="ctr">
            <a:normAutofit fontScale="90000" lnSpcReduction="20000"/>
          </a:bodyPr>
          <a:lstStyle/>
          <a:p>
            <a:pPr lvl="0">
              <a:spcBef>
                <a:spcPct val="0"/>
              </a:spcBef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Где можно потренироваться в решении задач </a:t>
            </a:r>
            <a:r>
              <a:rPr lang="ru-RU" sz="3600" dirty="0" smtClean="0"/>
              <a:t>ГИА и </a:t>
            </a:r>
            <a:r>
              <a:rPr lang="ru-RU" sz="3600" dirty="0" smtClean="0"/>
              <a:t>ЕГЭ: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23528" y="5373216"/>
            <a:ext cx="8280920" cy="14847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lvl="0" indent="-256032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</a:pPr>
            <a:r>
              <a:rPr lang="en-US" sz="2800" dirty="0" smtClean="0">
                <a:hlinkClick r:id="rId7"/>
              </a:rPr>
              <a:t>http://ege.yandex.ru/informatics</a:t>
            </a:r>
            <a:r>
              <a:rPr lang="en-US" sz="2800" dirty="0" smtClean="0">
                <a:hlinkClick r:id="rId7"/>
              </a:rPr>
              <a:t>/</a:t>
            </a:r>
            <a:r>
              <a:rPr lang="ru-RU" sz="2800" dirty="0" smtClean="0"/>
              <a:t>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иректор\AppData\Local\Microsoft\Windows\Temporary Internet Files\Content.IE5\5ARM2Z2O\MC90044149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64" y="285728"/>
            <a:ext cx="1571636" cy="157163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7000924" cy="12858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Вопросы над которыми мы работали: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14554"/>
            <a:ext cx="8501122" cy="3751344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ru-RU" sz="3200" dirty="0" smtClean="0"/>
              <a:t>Что такое бит?</a:t>
            </a:r>
          </a:p>
          <a:p>
            <a:pPr marL="624078" indent="-514350">
              <a:buFont typeface="+mj-lt"/>
              <a:buAutoNum type="arabicPeriod"/>
            </a:pPr>
            <a:r>
              <a:rPr lang="ru-RU" sz="3200" dirty="0" smtClean="0"/>
              <a:t>Как вычислить количество информации в сообщении при алфавитном подходе?</a:t>
            </a:r>
          </a:p>
          <a:p>
            <a:pPr marL="624078" indent="-514350">
              <a:buFont typeface="+mj-lt"/>
              <a:buAutoNum type="arabicPeriod"/>
            </a:pPr>
            <a:r>
              <a:rPr lang="ru-RU" sz="3200" dirty="0" smtClean="0"/>
              <a:t>Какие задачи на алфавитный подход встречаются в ГИА?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781064"/>
          </a:xfrm>
        </p:spPr>
        <p:txBody>
          <a:bodyPr/>
          <a:lstStyle/>
          <a:p>
            <a:r>
              <a:rPr lang="ru-RU" dirty="0" smtClean="0"/>
              <a:t>Алфавитный подход: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8929718" cy="1751080"/>
          </a:xfrm>
        </p:spPr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	Алфавит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– весь набор букв, знаков препинания, цифр, скобок и других символов, используемых в тексте.</a:t>
            </a: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28596" y="3214686"/>
            <a:ext cx="8215370" cy="100013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90000"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 какие алфавиты знаете вы?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14488"/>
            <a:ext cx="8572560" cy="135732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	Мощность алфавита </a:t>
            </a:r>
            <a:r>
              <a:rPr lang="ru-RU" dirty="0" smtClean="0">
                <a:solidFill>
                  <a:schemeClr val="tx1"/>
                </a:solidFill>
              </a:rPr>
              <a:t>-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полное число символов в алфавите (обозначается </a:t>
            </a:r>
            <a:r>
              <a:rPr lang="en-US" b="1" dirty="0" smtClean="0">
                <a:solidFill>
                  <a:schemeClr val="tx1"/>
                </a:solidFill>
              </a:rPr>
              <a:t>N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57158" y="642918"/>
            <a:ext cx="8229600" cy="781064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Алфавитный подход: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85720" y="3286124"/>
            <a:ext cx="8501122" cy="177069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2800" b="1" dirty="0">
                <a:solidFill>
                  <a:srgbClr val="FF0000"/>
                </a:solidFill>
              </a:rPr>
              <a:t>Бит</a:t>
            </a:r>
            <a:r>
              <a:rPr lang="ru-RU" sz="2800" dirty="0"/>
              <a:t> </a:t>
            </a:r>
            <a:r>
              <a:rPr lang="ru-RU" sz="2800" dirty="0">
                <a:solidFill>
                  <a:schemeClr val="tx1"/>
                </a:solidFill>
              </a:rPr>
              <a:t>– количество информации, которое несет 1 знак двоичного кода</a:t>
            </a:r>
          </a:p>
          <a:p>
            <a:pPr eaLnBrk="1" hangingPunct="1">
              <a:spcBef>
                <a:spcPct val="50000"/>
              </a:spcBef>
            </a:pPr>
            <a:r>
              <a:rPr lang="ru-RU" sz="2800" dirty="0">
                <a:solidFill>
                  <a:schemeClr val="tx1"/>
                </a:solidFill>
              </a:rPr>
              <a:t>«</a:t>
            </a:r>
            <a:r>
              <a:rPr lang="en-US" sz="2800" b="1" dirty="0" err="1">
                <a:solidFill>
                  <a:schemeClr val="hlink"/>
                </a:solidFill>
              </a:rPr>
              <a:t>BI</a:t>
            </a:r>
            <a:r>
              <a:rPr lang="en-US" sz="2800" dirty="0" err="1">
                <a:solidFill>
                  <a:schemeClr val="tx1"/>
                </a:solidFill>
              </a:rPr>
              <a:t>nary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digi</a:t>
            </a:r>
            <a:r>
              <a:rPr lang="en-US" sz="2800" b="1" dirty="0" err="1">
                <a:solidFill>
                  <a:schemeClr val="tx1"/>
                </a:solidFill>
              </a:rPr>
              <a:t>T</a:t>
            </a:r>
            <a:r>
              <a:rPr lang="ru-RU" sz="2800" dirty="0">
                <a:solidFill>
                  <a:schemeClr val="tx1"/>
                </a:solidFill>
              </a:rPr>
              <a:t>» </a:t>
            </a:r>
            <a:r>
              <a:rPr lang="ru-RU" i="1" dirty="0">
                <a:solidFill>
                  <a:schemeClr val="tx1"/>
                </a:solidFill>
              </a:rPr>
              <a:t>(англ.)</a:t>
            </a:r>
            <a:r>
              <a:rPr lang="ru-RU" sz="2800" dirty="0">
                <a:solidFill>
                  <a:schemeClr val="tx1"/>
                </a:solidFill>
              </a:rPr>
              <a:t> - «двоичная цифра».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142844" y="1928802"/>
            <a:ext cx="9001156" cy="285752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2800" dirty="0">
                <a:solidFill>
                  <a:schemeClr val="tx1"/>
                </a:solidFill>
              </a:rPr>
              <a:t>	</a:t>
            </a:r>
            <a:r>
              <a:rPr lang="ru-RU" sz="2800" dirty="0">
                <a:solidFill>
                  <a:schemeClr val="tx1"/>
                </a:solidFill>
              </a:rPr>
              <a:t>Информационный вес каждого символа, выраженный в битах (</a:t>
            </a:r>
            <a:r>
              <a:rPr lang="en-US" sz="2800" dirty="0">
                <a:solidFill>
                  <a:schemeClr val="tx1"/>
                </a:solidFill>
              </a:rPr>
              <a:t>I</a:t>
            </a:r>
            <a:r>
              <a:rPr lang="ru-RU" sz="2800" dirty="0">
                <a:solidFill>
                  <a:schemeClr val="tx1"/>
                </a:solidFill>
              </a:rPr>
              <a:t>), и мощность алфавита (N) связаны между собой формулой:</a:t>
            </a:r>
            <a:endParaRPr lang="en-US" sz="2800" dirty="0">
              <a:solidFill>
                <a:schemeClr val="tx1"/>
              </a:solidFill>
            </a:endParaRPr>
          </a:p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7200" b="1" dirty="0">
                <a:solidFill>
                  <a:schemeClr val="tx1"/>
                </a:solidFill>
              </a:rPr>
              <a:t>N=2</a:t>
            </a:r>
            <a:r>
              <a:rPr lang="en-US" sz="7200" b="1" baseline="30000" dirty="0">
                <a:solidFill>
                  <a:schemeClr val="tx1"/>
                </a:solidFill>
              </a:rPr>
              <a:t>I</a:t>
            </a:r>
            <a:endParaRPr lang="ru-RU" sz="7200" b="1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57158" y="642918"/>
            <a:ext cx="8229600" cy="781064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Алфавитный подход: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57158" y="642918"/>
            <a:ext cx="8229600" cy="781064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Алфавитный подход: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285720" y="2786058"/>
            <a:ext cx="8643998" cy="38576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65760" lvl="0" indent="-256032">
              <a:spcBef>
                <a:spcPts val="300"/>
              </a:spcBef>
              <a:buClr>
                <a:schemeClr val="accent3"/>
              </a:buClr>
            </a:pPr>
            <a:r>
              <a:rPr kumimoji="0" lang="ru-RU" sz="20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</a:rPr>
              <a:t>	</a:t>
            </a:r>
            <a:r>
              <a:rPr lang="ru-RU" sz="2000" b="1" dirty="0">
                <a:solidFill>
                  <a:schemeClr val="tx1"/>
                </a:solidFill>
                <a:latin typeface="Cambria" pitchFamily="18" charset="0"/>
              </a:rPr>
              <a:t> Посчитаем примерное достаточное количество символов для </a:t>
            </a:r>
            <a:r>
              <a:rPr lang="en-US" sz="2000" b="1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Cambria" pitchFamily="18" charset="0"/>
              </a:rPr>
              <a:t>алфавита</a:t>
            </a:r>
            <a:r>
              <a:rPr lang="en-US" sz="2000" b="1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Cambria" pitchFamily="18" charset="0"/>
              </a:rPr>
              <a:t>компьютера:</a:t>
            </a:r>
          </a:p>
          <a:p>
            <a:pPr marL="365760" lvl="0" indent="-256032">
              <a:spcBef>
                <a:spcPts val="300"/>
              </a:spcBef>
              <a:buClr>
                <a:schemeClr val="accent3"/>
              </a:buClr>
            </a:pPr>
            <a:r>
              <a:rPr lang="ru-RU" sz="2000" b="1" dirty="0" smtClean="0">
                <a:solidFill>
                  <a:srgbClr val="FF0000"/>
                </a:solidFill>
              </a:rPr>
              <a:t>33 </a:t>
            </a:r>
            <a:r>
              <a:rPr lang="ru-RU" sz="2000" dirty="0">
                <a:solidFill>
                  <a:schemeClr val="tx1"/>
                </a:solidFill>
              </a:rPr>
              <a:t>русских прописных буквы   +</a:t>
            </a:r>
            <a:endParaRPr lang="ru-RU" sz="20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</a:rPr>
              <a:t>33</a:t>
            </a:r>
            <a:r>
              <a:rPr lang="ru-RU" sz="2000" dirty="0">
                <a:solidFill>
                  <a:schemeClr val="tx1"/>
                </a:solidFill>
              </a:rPr>
              <a:t> русских строчных букв +  </a:t>
            </a:r>
            <a:endParaRPr lang="ru-RU" sz="2000" dirty="0" smtClean="0">
              <a:solidFill>
                <a:schemeClr val="tx1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FF0000"/>
                </a:solidFill>
              </a:rPr>
              <a:t>26</a:t>
            </a:r>
            <a:r>
              <a:rPr lang="ru-RU" sz="2000" dirty="0" smtClean="0">
                <a:solidFill>
                  <a:schemeClr val="tx1"/>
                </a:solidFill>
              </a:rPr>
              <a:t> английских </a:t>
            </a:r>
            <a:r>
              <a:rPr lang="ru-RU" sz="2000" dirty="0">
                <a:solidFill>
                  <a:schemeClr val="tx1"/>
                </a:solidFill>
              </a:rPr>
              <a:t>строчных букв +  </a:t>
            </a:r>
            <a:endParaRPr lang="ru-RU" sz="2000" dirty="0" smtClean="0">
              <a:solidFill>
                <a:schemeClr val="tx1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FF0000"/>
                </a:solidFill>
              </a:rPr>
              <a:t>26 </a:t>
            </a:r>
            <a:r>
              <a:rPr lang="ru-RU" sz="2000" dirty="0">
                <a:solidFill>
                  <a:schemeClr val="tx1"/>
                </a:solidFill>
              </a:rPr>
              <a:t>прописных английских букв +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FF0000"/>
                </a:solidFill>
              </a:rPr>
              <a:t>10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цифр + </a:t>
            </a:r>
            <a:r>
              <a:rPr lang="ru-RU" sz="2000" u="sng" dirty="0">
                <a:solidFill>
                  <a:schemeClr val="tx1"/>
                </a:solidFill>
              </a:rPr>
              <a:t>знаки </a:t>
            </a:r>
            <a:r>
              <a:rPr lang="ru-RU" sz="2000" u="sng" dirty="0" smtClean="0">
                <a:solidFill>
                  <a:schemeClr val="tx1"/>
                </a:solidFill>
              </a:rPr>
              <a:t>препинания </a:t>
            </a:r>
            <a:r>
              <a:rPr lang="ru-RU" sz="2000" dirty="0">
                <a:solidFill>
                  <a:schemeClr val="tx1"/>
                </a:solidFill>
              </a:rPr>
              <a:t>+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000" u="sng" dirty="0" smtClean="0">
                <a:solidFill>
                  <a:schemeClr val="tx1"/>
                </a:solidFill>
              </a:rPr>
              <a:t>скобки и знаки </a:t>
            </a:r>
            <a:r>
              <a:rPr lang="ru-RU" sz="2000" u="sng" dirty="0">
                <a:solidFill>
                  <a:schemeClr val="tx1"/>
                </a:solidFill>
              </a:rPr>
              <a:t>математических операций </a:t>
            </a:r>
            <a:r>
              <a:rPr lang="ru-RU" sz="2000" dirty="0">
                <a:solidFill>
                  <a:schemeClr val="tx1"/>
                </a:solidFill>
              </a:rPr>
              <a:t>+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000" u="sng" dirty="0" smtClean="0">
                <a:solidFill>
                  <a:schemeClr val="tx1"/>
                </a:solidFill>
              </a:rPr>
              <a:t>специальные </a:t>
            </a:r>
            <a:r>
              <a:rPr lang="ru-RU" sz="2000" u="sng" dirty="0">
                <a:solidFill>
                  <a:schemeClr val="tx1"/>
                </a:solidFill>
              </a:rPr>
              <a:t>символы </a:t>
            </a:r>
            <a:r>
              <a:rPr lang="ru-RU" sz="2000" dirty="0">
                <a:solidFill>
                  <a:schemeClr val="tx1"/>
                </a:solidFill>
              </a:rPr>
              <a:t>(@, #, $, %, &amp;, *) +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000" u="sng" dirty="0" smtClean="0">
                <a:solidFill>
                  <a:schemeClr val="tx1"/>
                </a:solidFill>
              </a:rPr>
              <a:t>знаки псевдографики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	</a:t>
            </a:r>
            <a:r>
              <a:rPr lang="en-US" sz="3200" b="1" dirty="0" smtClean="0">
                <a:solidFill>
                  <a:srgbClr val="FF0000"/>
                </a:solidFill>
              </a:rPr>
              <a:t>N</a:t>
            </a:r>
            <a:r>
              <a:rPr lang="ru-RU" sz="3200" b="1" dirty="0" smtClean="0">
                <a:solidFill>
                  <a:srgbClr val="FF0000"/>
                </a:solidFill>
              </a:rPr>
              <a:t>≈ </a:t>
            </a:r>
            <a:r>
              <a:rPr lang="ru-RU" sz="3200" b="1" dirty="0">
                <a:solidFill>
                  <a:srgbClr val="FF0000"/>
                </a:solidFill>
              </a:rPr>
              <a:t>256 </a:t>
            </a:r>
            <a:r>
              <a:rPr lang="ru-RU" sz="3200" b="1" dirty="0" smtClean="0">
                <a:solidFill>
                  <a:srgbClr val="FF0000"/>
                </a:solidFill>
              </a:rPr>
              <a:t>символов</a:t>
            </a:r>
            <a:endParaRPr lang="en-US" sz="3200" dirty="0">
              <a:solidFill>
                <a:schemeClr val="tx1"/>
              </a:solidFill>
            </a:endParaRPr>
          </a:p>
          <a:p>
            <a:pPr marL="365760" lvl="0" indent="-256032">
              <a:spcBef>
                <a:spcPts val="300"/>
              </a:spcBef>
              <a:buClr>
                <a:schemeClr val="accent3"/>
              </a:buClr>
            </a:pPr>
            <a:endParaRPr kumimoji="0" lang="en-US" sz="20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428596" y="1500174"/>
            <a:ext cx="8429684" cy="107157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>
            <a:normAutofit fontScale="85000" lnSpcReduction="10000"/>
          </a:bodyPr>
          <a:lstStyle/>
          <a:p>
            <a:pPr marL="365760" lvl="0" indent="-256032" algn="ctr">
              <a:spcBef>
                <a:spcPts val="300"/>
              </a:spcBef>
              <a:buClr>
                <a:schemeClr val="accent3"/>
              </a:buClr>
              <a:defRPr/>
            </a:pPr>
            <a:r>
              <a:rPr lang="ru-RU" sz="3600" b="1" dirty="0">
                <a:solidFill>
                  <a:srgbClr val="FFFF00"/>
                </a:solidFill>
              </a:rPr>
              <a:t>Сколько памяти занимает один символ компьютерного алфавита?</a:t>
            </a:r>
            <a:endParaRPr lang="ru-RU" sz="3600" dirty="0">
              <a:solidFill>
                <a:srgbClr val="FFFF00"/>
              </a:solidFill>
            </a:endParaRPr>
          </a:p>
        </p:txBody>
      </p:sp>
      <p:pic>
        <p:nvPicPr>
          <p:cNvPr id="4098" name="Picture 2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3786190"/>
            <a:ext cx="2673682" cy="164307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084168" y="5589240"/>
            <a:ext cx="2736304" cy="9194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В компьютерном алфавите пробел нужно считать как символ!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</a:t>
            </a:r>
            <a:endParaRPr lang="ru-RU"/>
          </a:p>
        </p:txBody>
      </p:sp>
      <p:pic>
        <p:nvPicPr>
          <p:cNvPr id="5122" name="Picture 2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23986" y="1268760"/>
            <a:ext cx="3340502" cy="2052859"/>
          </a:xfrm>
          <a:prstGeom prst="rect">
            <a:avLst/>
          </a:prstGeom>
          <a:noFill/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0" y="1196752"/>
            <a:ext cx="6660232" cy="2880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256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=2</a:t>
            </a:r>
            <a:r>
              <a:rPr kumimoji="0" lang="en-US" sz="54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endParaRPr kumimoji="0" lang="ru-RU" sz="5400" b="1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ru-RU" sz="54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=2</a:t>
            </a:r>
            <a:r>
              <a:rPr kumimoji="0" lang="en-US" sz="54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endParaRPr kumimoji="0" lang="ru-RU" sz="5400" b="1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ru-RU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ru-RU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ru-RU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3933056"/>
            <a:ext cx="7920880" cy="153233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dirty="0"/>
              <a:t>Символ алфавита используемого в компьютере для печати документов весит </a:t>
            </a:r>
            <a:endParaRPr lang="ru-RU" sz="2800" dirty="0" smtClean="0"/>
          </a:p>
          <a:p>
            <a:pPr algn="ctr">
              <a:defRPr/>
            </a:pPr>
            <a:r>
              <a:rPr lang="ru-RU" sz="2800" b="1" dirty="0" smtClean="0"/>
              <a:t>8 </a:t>
            </a:r>
            <a:r>
              <a:rPr lang="ru-RU" sz="2800" b="1" dirty="0"/>
              <a:t>бит=1 байт.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1042988" y="333375"/>
            <a:ext cx="7543800" cy="1431925"/>
          </a:xfrm>
        </p:spPr>
        <p:txBody>
          <a:bodyPr/>
          <a:lstStyle/>
          <a:p>
            <a:pPr algn="ctr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4000" b="1" smtClean="0">
                <a:latin typeface="Monotype Corsiva" pitchFamily="64" charset="0"/>
              </a:rPr>
              <a:t>Количество информации в сообщении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1066800" y="1981200"/>
            <a:ext cx="8077200" cy="4687888"/>
          </a:xfrm>
        </p:spPr>
        <p:txBody>
          <a:bodyPr/>
          <a:lstStyle/>
          <a:p>
            <a:pPr marL="625475" indent="-595313" algn="ctr">
              <a:spcBef>
                <a:spcPts val="1800"/>
              </a:spcBef>
              <a:buClrTx/>
              <a:buFontTx/>
              <a:buNone/>
              <a:tabLst>
                <a:tab pos="1195388" algn="l"/>
                <a:tab pos="2109788" algn="l"/>
                <a:tab pos="3024188" algn="l"/>
                <a:tab pos="3938588" algn="l"/>
                <a:tab pos="4852988" algn="l"/>
                <a:tab pos="5767388" algn="l"/>
                <a:tab pos="6681788" algn="l"/>
                <a:tab pos="7596188" algn="l"/>
                <a:tab pos="8510588" algn="l"/>
                <a:tab pos="9424988" algn="l"/>
                <a:tab pos="10339388" algn="l"/>
              </a:tabLst>
            </a:pPr>
            <a:r>
              <a:rPr lang="en-US" sz="7200" smtClean="0"/>
              <a:t>I</a:t>
            </a:r>
            <a:r>
              <a:rPr lang="en-US" sz="7200" baseline="-25000" smtClean="0"/>
              <a:t>c </a:t>
            </a:r>
            <a:r>
              <a:rPr lang="en-US" sz="7200" smtClean="0"/>
              <a:t>= I * k</a:t>
            </a:r>
          </a:p>
          <a:p>
            <a:pPr marL="625475" indent="-595313">
              <a:spcBef>
                <a:spcPts val="300"/>
              </a:spcBef>
              <a:buClr>
                <a:srgbClr val="FFFFCC"/>
              </a:buClr>
              <a:buFont typeface="Wingdings" pitchFamily="2" charset="2"/>
              <a:buNone/>
              <a:tabLst>
                <a:tab pos="1195388" algn="l"/>
                <a:tab pos="2109788" algn="l"/>
                <a:tab pos="3024188" algn="l"/>
                <a:tab pos="3938588" algn="l"/>
                <a:tab pos="4852988" algn="l"/>
                <a:tab pos="5767388" algn="l"/>
                <a:tab pos="6681788" algn="l"/>
                <a:tab pos="7596188" algn="l"/>
                <a:tab pos="8510588" algn="l"/>
                <a:tab pos="9424988" algn="l"/>
                <a:tab pos="10339388" algn="l"/>
              </a:tabLst>
            </a:pPr>
            <a:endParaRPr lang="en-US" sz="1200" smtClean="0">
              <a:latin typeface="Times New Roman" pitchFamily="18" charset="0"/>
            </a:endParaRPr>
          </a:p>
          <a:p>
            <a:pPr marL="625475" indent="-595313">
              <a:buClrTx/>
              <a:buFontTx/>
              <a:buNone/>
              <a:tabLst>
                <a:tab pos="1195388" algn="l"/>
                <a:tab pos="2109788" algn="l"/>
                <a:tab pos="3024188" algn="l"/>
                <a:tab pos="3938588" algn="l"/>
                <a:tab pos="4852988" algn="l"/>
                <a:tab pos="5767388" algn="l"/>
                <a:tab pos="6681788" algn="l"/>
                <a:tab pos="7596188" algn="l"/>
                <a:tab pos="8510588" algn="l"/>
                <a:tab pos="9424988" algn="l"/>
                <a:tab pos="10339388" algn="l"/>
              </a:tabLst>
            </a:pPr>
            <a:r>
              <a:rPr lang="en-US" smtClean="0">
                <a:latin typeface="Times New Roman" pitchFamily="18" charset="0"/>
              </a:rPr>
              <a:t>I</a:t>
            </a:r>
            <a:r>
              <a:rPr lang="en-US" baseline="-25000" smtClean="0">
                <a:latin typeface="Times New Roman" pitchFamily="18" charset="0"/>
              </a:rPr>
              <a:t>c</a:t>
            </a:r>
            <a:r>
              <a:rPr lang="ru-RU" smtClean="0">
                <a:latin typeface="Times New Roman" pitchFamily="18" charset="0"/>
              </a:rPr>
              <a:t>– количество информации в</a:t>
            </a:r>
            <a:r>
              <a:rPr lang="en-US" smtClean="0">
                <a:latin typeface="Times New Roman" pitchFamily="18" charset="0"/>
              </a:rPr>
              <a:t> </a:t>
            </a:r>
            <a:r>
              <a:rPr lang="ru-RU" smtClean="0">
                <a:latin typeface="Times New Roman" pitchFamily="18" charset="0"/>
              </a:rPr>
              <a:t>сообщении</a:t>
            </a:r>
          </a:p>
          <a:p>
            <a:pPr marL="625475" indent="-595313">
              <a:spcBef>
                <a:spcPts val="375"/>
              </a:spcBef>
              <a:buClrTx/>
              <a:buFontTx/>
              <a:buNone/>
              <a:tabLst>
                <a:tab pos="1195388" algn="l"/>
                <a:tab pos="2109788" algn="l"/>
                <a:tab pos="3024188" algn="l"/>
                <a:tab pos="3938588" algn="l"/>
                <a:tab pos="4852988" algn="l"/>
                <a:tab pos="5767388" algn="l"/>
                <a:tab pos="6681788" algn="l"/>
                <a:tab pos="7596188" algn="l"/>
                <a:tab pos="8510588" algn="l"/>
                <a:tab pos="9424988" algn="l"/>
                <a:tab pos="10339388" algn="l"/>
              </a:tabLst>
            </a:pPr>
            <a:r>
              <a:rPr lang="ru-RU" sz="1500" smtClean="0">
                <a:latin typeface="Times New Roman" pitchFamily="18" charset="0"/>
              </a:rPr>
              <a:t> </a:t>
            </a:r>
          </a:p>
          <a:p>
            <a:pPr marL="625475" indent="-595313">
              <a:buClrTx/>
              <a:buFontTx/>
              <a:buNone/>
              <a:tabLst>
                <a:tab pos="1195388" algn="l"/>
                <a:tab pos="2109788" algn="l"/>
                <a:tab pos="3024188" algn="l"/>
                <a:tab pos="3938588" algn="l"/>
                <a:tab pos="4852988" algn="l"/>
                <a:tab pos="5767388" algn="l"/>
                <a:tab pos="6681788" algn="l"/>
                <a:tab pos="7596188" algn="l"/>
                <a:tab pos="8510588" algn="l"/>
                <a:tab pos="9424988" algn="l"/>
                <a:tab pos="10339388" algn="l"/>
              </a:tabLst>
            </a:pPr>
            <a:r>
              <a:rPr lang="en-US" smtClean="0">
                <a:latin typeface="Times New Roman" pitchFamily="18" charset="0"/>
              </a:rPr>
              <a:t>I</a:t>
            </a:r>
            <a:r>
              <a:rPr lang="ru-RU" smtClean="0">
                <a:latin typeface="Times New Roman" pitchFamily="18" charset="0"/>
              </a:rPr>
              <a:t> – количество информации, которое несет один знак</a:t>
            </a:r>
          </a:p>
          <a:p>
            <a:pPr marL="625475" indent="-595313">
              <a:spcBef>
                <a:spcPts val="250"/>
              </a:spcBef>
              <a:buClrTx/>
              <a:buFontTx/>
              <a:buNone/>
              <a:tabLst>
                <a:tab pos="1195388" algn="l"/>
                <a:tab pos="2109788" algn="l"/>
                <a:tab pos="3024188" algn="l"/>
                <a:tab pos="3938588" algn="l"/>
                <a:tab pos="4852988" algn="l"/>
                <a:tab pos="5767388" algn="l"/>
                <a:tab pos="6681788" algn="l"/>
                <a:tab pos="7596188" algn="l"/>
                <a:tab pos="8510588" algn="l"/>
                <a:tab pos="9424988" algn="l"/>
                <a:tab pos="10339388" algn="l"/>
              </a:tabLst>
            </a:pPr>
            <a:endParaRPr lang="en-US" sz="1000" smtClean="0">
              <a:latin typeface="Times New Roman" pitchFamily="18" charset="0"/>
            </a:endParaRPr>
          </a:p>
          <a:p>
            <a:pPr marL="625475" indent="-595313">
              <a:buClrTx/>
              <a:buFontTx/>
              <a:buNone/>
              <a:tabLst>
                <a:tab pos="1195388" algn="l"/>
                <a:tab pos="2109788" algn="l"/>
                <a:tab pos="3024188" algn="l"/>
                <a:tab pos="3938588" algn="l"/>
                <a:tab pos="4852988" algn="l"/>
                <a:tab pos="5767388" algn="l"/>
                <a:tab pos="6681788" algn="l"/>
                <a:tab pos="7596188" algn="l"/>
                <a:tab pos="8510588" algn="l"/>
                <a:tab pos="9424988" algn="l"/>
                <a:tab pos="10339388" algn="l"/>
              </a:tabLst>
            </a:pPr>
            <a:r>
              <a:rPr lang="en-US" smtClean="0">
                <a:latin typeface="Times New Roman" pitchFamily="18" charset="0"/>
              </a:rPr>
              <a:t>k</a:t>
            </a:r>
            <a:r>
              <a:rPr lang="ru-RU" smtClean="0">
                <a:latin typeface="Times New Roman" pitchFamily="18" charset="0"/>
              </a:rPr>
              <a:t> - количество знаков в сообщении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1066800"/>
          </a:xfrm>
        </p:spPr>
        <p:txBody>
          <a:bodyPr/>
          <a:lstStyle/>
          <a:p>
            <a:r>
              <a:rPr lang="ru-RU" dirty="0" smtClean="0"/>
              <a:t>Задание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60848"/>
            <a:ext cx="8363272" cy="2475720"/>
          </a:xfrm>
        </p:spPr>
        <p:txBody>
          <a:bodyPr/>
          <a:lstStyle/>
          <a:p>
            <a:pPr lvl="0" algn="just"/>
            <a:r>
              <a:rPr lang="ru-RU" dirty="0" smtClean="0"/>
              <a:t>Текст составлен с использованием алфавита мощностью 64 символа и содержит 100 символов. Каков информационный объем текста?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157</TotalTime>
  <Words>291</Words>
  <Application>Microsoft Office PowerPoint</Application>
  <PresentationFormat>Экран (4:3)</PresentationFormat>
  <Paragraphs>63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Измерение информации</vt:lpstr>
      <vt:lpstr>Вопросы над которыми мы работали:</vt:lpstr>
      <vt:lpstr>Алфавитный подход:</vt:lpstr>
      <vt:lpstr>Слайд 4</vt:lpstr>
      <vt:lpstr>Слайд 5</vt:lpstr>
      <vt:lpstr>Слайд 6</vt:lpstr>
      <vt:lpstr> </vt:lpstr>
      <vt:lpstr>Количество информации в сообщении</vt:lpstr>
      <vt:lpstr>Задание 1</vt:lpstr>
      <vt:lpstr>Задание 2</vt:lpstr>
      <vt:lpstr>Задание 3</vt:lpstr>
      <vt:lpstr>Задача 4</vt:lpstr>
      <vt:lpstr>Дополнительную информацию о проведении ГИА и ЕГЭ вы можете узнать на сайтах: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Измерение информации</dc:title>
  <dc:creator>Директор</dc:creator>
  <cp:lastModifiedBy>Пользователь</cp:lastModifiedBy>
  <cp:revision>29</cp:revision>
  <dcterms:created xsi:type="dcterms:W3CDTF">2014-02-02T06:53:36Z</dcterms:created>
  <dcterms:modified xsi:type="dcterms:W3CDTF">2014-02-10T10:09:10Z</dcterms:modified>
</cp:coreProperties>
</file>