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3BD"/>
    <a:srgbClr val="031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9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6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1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9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04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1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57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8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6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1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82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7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57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51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7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00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29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80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9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7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8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5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2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7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EC9E-27E8-4B78-86C4-36DCEF577E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B1D8-0A31-41D9-BB82-485E5F713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40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CC0B1-72C2-4ADF-B292-0D7CD0704EF9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19.03.2014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B31B0B-C354-4E4E-9458-5A168FA7F40B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8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ost-crash.narod.ru/1.html" TargetMode="External"/><Relationship Id="rId2" Type="http://schemas.openxmlformats.org/officeDocument/2006/relationships/hyperlink" Target="http://pascalist.ru/sitemap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vpascale.ru/less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ПАСКАЛЬ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010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Комплект презентаций </a:t>
            </a:r>
          </a:p>
          <a:p>
            <a:r>
              <a:rPr lang="ru-RU" sz="2000" dirty="0" err="1" smtClean="0"/>
              <a:t>Кашаев</a:t>
            </a:r>
            <a:r>
              <a:rPr lang="ru-RU" sz="2000" dirty="0" smtClean="0"/>
              <a:t> С.М. , </a:t>
            </a:r>
            <a:r>
              <a:rPr lang="ru-RU" sz="2000" dirty="0" err="1" smtClean="0"/>
              <a:t>Шерстнева</a:t>
            </a:r>
            <a:r>
              <a:rPr lang="ru-RU" sz="2000" dirty="0" smtClean="0"/>
              <a:t> Л.В. «Паскаль для школьников» , 2011 г.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56176" y="5301208"/>
            <a:ext cx="2696344" cy="1198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prstClr val="white">
                    <a:tint val="75000"/>
                  </a:prstClr>
                </a:solidFill>
              </a:rPr>
              <a:t>Разработал: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prstClr val="white">
                    <a:tint val="75000"/>
                  </a:prstClr>
                </a:solidFill>
              </a:rPr>
              <a:t>Пакульских</a:t>
            </a:r>
            <a:r>
              <a:rPr lang="ru-RU" sz="2000" dirty="0" smtClean="0">
                <a:solidFill>
                  <a:prstClr val="white">
                    <a:tint val="75000"/>
                  </a:prstClr>
                </a:solidFill>
              </a:rPr>
              <a:t> Е.В.,</a:t>
            </a:r>
            <a:br>
              <a:rPr lang="ru-RU" sz="2000" dirty="0" smtClean="0">
                <a:solidFill>
                  <a:prstClr val="white">
                    <a:tint val="75000"/>
                  </a:prstClr>
                </a:solidFill>
              </a:rPr>
            </a:br>
            <a:r>
              <a:rPr lang="ru-RU" sz="2000" dirty="0" err="1" smtClean="0">
                <a:solidFill>
                  <a:prstClr val="white">
                    <a:tint val="75000"/>
                  </a:prstClr>
                </a:solidFill>
              </a:rPr>
              <a:t>учитель</a:t>
            </a:r>
            <a:r>
              <a:rPr lang="ru-RU" sz="2000" dirty="0" smtClean="0">
                <a:solidFill>
                  <a:prstClr val="white">
                    <a:tint val="75000"/>
                  </a:prstClr>
                </a:solidFill>
              </a:rPr>
              <a:t> информатики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573016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Часть 1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452"/>
          <a:stretch/>
        </p:blipFill>
        <p:spPr bwMode="auto">
          <a:xfrm>
            <a:off x="0" y="0"/>
            <a:ext cx="9144000" cy="68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Pictures\Безымянный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" y="0"/>
            <a:ext cx="912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42900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program listing_1_1;</a:t>
            </a:r>
          </a:p>
          <a:p>
            <a:r>
              <a:rPr lang="en-US" sz="2800" b="1" dirty="0" smtClean="0"/>
              <a:t>begin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write</a:t>
            </a:r>
            <a:r>
              <a:rPr lang="en-US" sz="2800" b="1" dirty="0" err="1" smtClean="0">
                <a:solidFill>
                  <a:srgbClr val="FF0000"/>
                </a:solidFill>
              </a:rPr>
              <a:t>ln</a:t>
            </a:r>
            <a:r>
              <a:rPr lang="en-US" sz="2800" b="1" dirty="0" smtClean="0"/>
              <a:t> (‘</a:t>
            </a:r>
            <a:r>
              <a:rPr lang="ru-RU" sz="2800" b="1" dirty="0" smtClean="0">
                <a:solidFill>
                  <a:srgbClr val="3403BD"/>
                </a:solidFill>
              </a:rPr>
              <a:t>Это пример </a:t>
            </a:r>
            <a:r>
              <a:rPr lang="en-US" sz="2800" b="1" dirty="0" smtClean="0"/>
              <a:t>');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write</a:t>
            </a:r>
            <a:r>
              <a:rPr lang="en-US" sz="2800" b="1" dirty="0" err="1">
                <a:solidFill>
                  <a:srgbClr val="FF0000"/>
                </a:solidFill>
              </a:rPr>
              <a:t>ln</a:t>
            </a:r>
            <a:r>
              <a:rPr lang="en-US" sz="2800" b="1" dirty="0" smtClean="0"/>
              <a:t> (‘</a:t>
            </a:r>
            <a:r>
              <a:rPr lang="ru-RU" sz="2800" b="1" smtClean="0">
                <a:solidFill>
                  <a:srgbClr val="3403BD"/>
                </a:solidFill>
              </a:rPr>
              <a:t>первой программы </a:t>
            </a:r>
            <a:r>
              <a:rPr lang="en-US" sz="2800" b="1" dirty="0" smtClean="0"/>
              <a:t>')</a:t>
            </a:r>
            <a:r>
              <a:rPr lang="ru-RU" sz="2800" b="1" dirty="0" smtClean="0"/>
              <a:t>;</a:t>
            </a:r>
            <a:endParaRPr lang="en-US" sz="2800" b="1" dirty="0" smtClean="0"/>
          </a:p>
          <a:p>
            <a:r>
              <a:rPr lang="en-US" sz="2800" b="1" dirty="0" smtClean="0"/>
              <a:t>end.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8147" y="260648"/>
            <a:ext cx="815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4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программы</a:t>
            </a:r>
            <a:endParaRPr lang="ru-RU" sz="4800" b="1" dirty="0">
              <a:solidFill>
                <a:srgbClr val="34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1780" y="1740878"/>
            <a:ext cx="3244798" cy="95410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пример 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первой программы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3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885" y="263691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program listing_1_2;</a:t>
            </a:r>
          </a:p>
          <a:p>
            <a:r>
              <a:rPr lang="en-US" sz="2800" b="1" dirty="0" err="1" smtClean="0"/>
              <a:t>var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 </a:t>
            </a:r>
            <a:r>
              <a:rPr lang="ru-RU" sz="2800" b="1" dirty="0" smtClean="0"/>
              <a:t>  </a:t>
            </a:r>
            <a:r>
              <a:rPr lang="en-US" sz="2800" b="1" dirty="0" smtClean="0"/>
              <a:t>N:</a:t>
            </a:r>
            <a:r>
              <a:rPr lang="ru-RU" sz="2800" b="1" dirty="0" smtClean="0"/>
              <a:t> </a:t>
            </a:r>
            <a:r>
              <a:rPr lang="en-US" sz="2800" b="1" dirty="0" smtClean="0"/>
              <a:t>integer;   </a:t>
            </a:r>
          </a:p>
          <a:p>
            <a:r>
              <a:rPr lang="en-US" sz="2800" b="1" dirty="0" smtClean="0"/>
              <a:t>begin</a:t>
            </a:r>
          </a:p>
          <a:p>
            <a:r>
              <a:rPr lang="en-US" sz="2800" b="1" dirty="0" smtClean="0"/>
              <a:t>  </a:t>
            </a:r>
            <a:r>
              <a:rPr lang="ru-RU" sz="2800" b="1" dirty="0" smtClean="0"/>
              <a:t>  </a:t>
            </a:r>
            <a:r>
              <a:rPr lang="en-US" sz="2800" b="1" dirty="0" smtClean="0"/>
              <a:t>read(N);</a:t>
            </a:r>
          </a:p>
          <a:p>
            <a:r>
              <a:rPr lang="en-US" sz="2800" b="1" dirty="0" smtClean="0"/>
              <a:t>  </a:t>
            </a:r>
            <a:r>
              <a:rPr lang="ru-RU" sz="2800" b="1" dirty="0" smtClean="0"/>
              <a:t>  </a:t>
            </a:r>
            <a:r>
              <a:rPr lang="en-US" sz="2800" b="1" dirty="0" smtClean="0"/>
              <a:t>N:=N*N;</a:t>
            </a:r>
          </a:p>
          <a:p>
            <a:r>
              <a:rPr lang="en-US" sz="2800" b="1" dirty="0" smtClean="0"/>
              <a:t>  </a:t>
            </a:r>
            <a:r>
              <a:rPr lang="ru-RU" sz="2800" b="1" dirty="0" smtClean="0"/>
              <a:t>  </a:t>
            </a:r>
            <a:r>
              <a:rPr lang="en-US" sz="2800" b="1" dirty="0" smtClean="0"/>
              <a:t>write ('</a:t>
            </a:r>
            <a:r>
              <a:rPr lang="en-US" sz="2800" b="1" dirty="0" smtClean="0">
                <a:solidFill>
                  <a:srgbClr val="3403BD"/>
                </a:solidFill>
              </a:rPr>
              <a:t> </a:t>
            </a:r>
            <a:r>
              <a:rPr lang="ru-RU" sz="2800" b="1" dirty="0" smtClean="0">
                <a:solidFill>
                  <a:srgbClr val="3403BD"/>
                </a:solidFill>
              </a:rPr>
              <a:t>Квадрат введенного числа равен </a:t>
            </a:r>
            <a:r>
              <a:rPr lang="ru-RU" sz="2800" b="1" dirty="0" smtClean="0"/>
              <a:t>',</a:t>
            </a:r>
            <a:r>
              <a:rPr lang="en-US" sz="2800" b="1" dirty="0" smtClean="0"/>
              <a:t>N)</a:t>
            </a:r>
          </a:p>
          <a:p>
            <a:r>
              <a:rPr lang="en-US" sz="2800" b="1" dirty="0" smtClean="0"/>
              <a:t>end.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8147" y="260648"/>
            <a:ext cx="815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4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программы</a:t>
            </a:r>
            <a:endParaRPr lang="ru-RU" sz="4800" b="1" dirty="0">
              <a:solidFill>
                <a:srgbClr val="34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819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6771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program listing_1_3;</a:t>
            </a:r>
          </a:p>
          <a:p>
            <a:r>
              <a:rPr lang="en-US" sz="2400" b="1" dirty="0" err="1"/>
              <a:t>var</a:t>
            </a:r>
            <a:r>
              <a:rPr lang="en-US" sz="2400" b="1" dirty="0"/>
              <a:t> </a:t>
            </a:r>
            <a:r>
              <a:rPr lang="en-US" sz="2400" b="1" dirty="0" err="1"/>
              <a:t>N,M,W:integer</a:t>
            </a:r>
            <a:r>
              <a:rPr lang="en-US" sz="2400" b="1" dirty="0"/>
              <a:t>;   </a:t>
            </a:r>
          </a:p>
          <a:p>
            <a:r>
              <a:rPr lang="en-US" sz="2400" b="1" dirty="0"/>
              <a:t>begin</a:t>
            </a:r>
          </a:p>
          <a:p>
            <a:r>
              <a:rPr lang="en-US" sz="2400" b="1" dirty="0"/>
              <a:t>  N:= 25;</a:t>
            </a:r>
          </a:p>
          <a:p>
            <a:r>
              <a:rPr lang="en-US" sz="2400" b="1" dirty="0"/>
              <a:t>  M:= 6;</a:t>
            </a:r>
          </a:p>
          <a:p>
            <a:r>
              <a:rPr lang="en-US" sz="2400" b="1" dirty="0"/>
              <a:t>  W:= N*M;</a:t>
            </a:r>
          </a:p>
          <a:p>
            <a:r>
              <a:rPr lang="en-US" sz="2400" b="1" dirty="0"/>
              <a:t>  </a:t>
            </a:r>
            <a:r>
              <a:rPr lang="en-US" sz="2400" b="1" dirty="0" err="1" smtClean="0"/>
              <a:t>writeln</a:t>
            </a:r>
            <a:r>
              <a:rPr lang="ru-RU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'25 </a:t>
            </a:r>
            <a:r>
              <a:rPr lang="ru-RU" sz="2400" b="1" dirty="0"/>
              <a:t>умножить на 6 равняется ',</a:t>
            </a:r>
            <a:r>
              <a:rPr lang="en-US" sz="2400" b="1" dirty="0"/>
              <a:t>W);</a:t>
            </a:r>
          </a:p>
          <a:p>
            <a:r>
              <a:rPr lang="en-US" sz="2400" b="1" dirty="0"/>
              <a:t>  W:= N div M;</a:t>
            </a:r>
          </a:p>
          <a:p>
            <a:r>
              <a:rPr lang="en-US" sz="2400" b="1" dirty="0"/>
              <a:t>  </a:t>
            </a:r>
            <a:r>
              <a:rPr lang="en-US" sz="2400" b="1" dirty="0" err="1" smtClean="0"/>
              <a:t>writeln</a:t>
            </a:r>
            <a:r>
              <a:rPr lang="ru-RU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'</a:t>
            </a:r>
            <a:r>
              <a:rPr lang="ru-RU" sz="2400" b="1" dirty="0"/>
              <a:t>Результат целого деления 25 на 6 равняется ',</a:t>
            </a:r>
            <a:r>
              <a:rPr lang="en-US" sz="2400" b="1" dirty="0"/>
              <a:t>W);</a:t>
            </a:r>
          </a:p>
          <a:p>
            <a:r>
              <a:rPr lang="en-US" sz="2400" b="1" dirty="0"/>
              <a:t>  W:= N mod M;</a:t>
            </a:r>
          </a:p>
          <a:p>
            <a:r>
              <a:rPr lang="en-US" sz="2400" b="1" dirty="0"/>
              <a:t>  </a:t>
            </a:r>
            <a:r>
              <a:rPr lang="en-US" sz="2400" b="1" dirty="0" err="1" smtClean="0"/>
              <a:t>writeln</a:t>
            </a:r>
            <a:r>
              <a:rPr lang="ru-RU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'</a:t>
            </a:r>
            <a:r>
              <a:rPr lang="ru-RU" sz="2400" b="1" dirty="0"/>
              <a:t>Остаток от деления 25 на 6 равняется ',</a:t>
            </a:r>
            <a:r>
              <a:rPr lang="en-US" sz="2400" b="1" dirty="0"/>
              <a:t>W);</a:t>
            </a:r>
          </a:p>
          <a:p>
            <a:r>
              <a:rPr lang="en-US" sz="2400" b="1" dirty="0"/>
              <a:t>  W:= N + M;</a:t>
            </a:r>
          </a:p>
          <a:p>
            <a:r>
              <a:rPr lang="en-US" sz="2400" b="1" dirty="0"/>
              <a:t>  </a:t>
            </a:r>
            <a:r>
              <a:rPr lang="en-US" sz="2400" b="1" dirty="0" err="1" smtClean="0"/>
              <a:t>writeln</a:t>
            </a:r>
            <a:r>
              <a:rPr lang="ru-RU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'</a:t>
            </a:r>
            <a:r>
              <a:rPr lang="ru-RU" sz="2400" b="1" dirty="0"/>
              <a:t>Сумма 25 и 6 равняется ',</a:t>
            </a:r>
            <a:r>
              <a:rPr lang="en-US" sz="2400" b="1" dirty="0"/>
              <a:t>W);</a:t>
            </a:r>
          </a:p>
          <a:p>
            <a:r>
              <a:rPr lang="en-US" sz="2400" b="1" dirty="0"/>
              <a:t>  W:= N - M;</a:t>
            </a:r>
          </a:p>
          <a:p>
            <a:r>
              <a:rPr lang="en-US" sz="2400" b="1" dirty="0"/>
              <a:t>  </a:t>
            </a:r>
            <a:r>
              <a:rPr lang="en-US" sz="2400" b="1" dirty="0" err="1" smtClean="0"/>
              <a:t>writeln</a:t>
            </a:r>
            <a:r>
              <a:rPr lang="ru-RU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'</a:t>
            </a:r>
            <a:r>
              <a:rPr lang="ru-RU" sz="2400" b="1" dirty="0"/>
              <a:t>Если от 25-ти отнять 6, то получится ',</a:t>
            </a:r>
            <a:r>
              <a:rPr lang="en-US" sz="2400" b="1" dirty="0"/>
              <a:t>W)</a:t>
            </a:r>
          </a:p>
          <a:p>
            <a:r>
              <a:rPr lang="en-US" sz="2400" b="1" dirty="0"/>
              <a:t>end.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4462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34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программы</a:t>
            </a:r>
            <a:endParaRPr lang="ru-RU" sz="3200" b="1" dirty="0">
              <a:solidFill>
                <a:srgbClr val="34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8196" y="692696"/>
            <a:ext cx="5272276" cy="16312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умножить на 6 равняется 150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 целого деления 25 на 6 равняется 4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Остаток от деления 25 на 6 равняется 1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Сумма 25 и 6 равняется 31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от 25-ти отнять 6, то получится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2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http://www.pascaler.ru/pascal/enter/1/</a:t>
            </a:r>
            <a:endParaRPr lang="ru-RU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http://pascalist.ru/sitemap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http://lost-crash.narod.ru/1.html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http://vpascale.ru/lessons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89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388"/>
          <a:stretch/>
        </p:blipFill>
        <p:spPr bwMode="auto">
          <a:xfrm>
            <a:off x="0" y="0"/>
            <a:ext cx="91684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479"/>
          <a:stretch/>
        </p:blipFill>
        <p:spPr bwMode="auto">
          <a:xfrm>
            <a:off x="1778" y="0"/>
            <a:ext cx="9142222" cy="68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2420"/>
          <a:stretch/>
        </p:blipFill>
        <p:spPr bwMode="auto">
          <a:xfrm>
            <a:off x="0" y="-1"/>
            <a:ext cx="9144000" cy="68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 r="12382"/>
          <a:stretch/>
        </p:blipFill>
        <p:spPr bwMode="auto">
          <a:xfrm>
            <a:off x="0" y="0"/>
            <a:ext cx="9151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3311" r="13041" b="-1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0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" r="12628" b="238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r="12455"/>
          <a:stretch/>
        </p:blipFill>
        <p:spPr bwMode="auto">
          <a:xfrm>
            <a:off x="0" y="-1"/>
            <a:ext cx="9144000" cy="68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12446"/>
          <a:stretch/>
        </p:blipFill>
        <p:spPr bwMode="auto">
          <a:xfrm>
            <a:off x="0" y="-17513"/>
            <a:ext cx="9144000" cy="687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192</TotalTime>
  <Words>255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Техническая</vt:lpstr>
      <vt:lpstr>1_Техническая</vt:lpstr>
      <vt:lpstr>ПАСКАЛЬ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Пакульских</cp:lastModifiedBy>
  <cp:revision>16</cp:revision>
  <dcterms:created xsi:type="dcterms:W3CDTF">2013-01-11T17:44:25Z</dcterms:created>
  <dcterms:modified xsi:type="dcterms:W3CDTF">2014-03-19T05:37:29Z</dcterms:modified>
</cp:coreProperties>
</file>